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60" r:id="rId3"/>
    <p:sldId id="261" r:id="rId4"/>
    <p:sldId id="263" r:id="rId5"/>
    <p:sldId id="264" r:id="rId6"/>
    <p:sldId id="267" r:id="rId7"/>
    <p:sldId id="646" r:id="rId8"/>
    <p:sldId id="268" r:id="rId9"/>
    <p:sldId id="647" r:id="rId10"/>
    <p:sldId id="271" r:id="rId11"/>
    <p:sldId id="275" r:id="rId12"/>
    <p:sldId id="277" r:id="rId13"/>
    <p:sldId id="280" r:id="rId14"/>
    <p:sldId id="281" r:id="rId15"/>
    <p:sldId id="282" r:id="rId16"/>
    <p:sldId id="648" r:id="rId17"/>
    <p:sldId id="283" r:id="rId18"/>
    <p:sldId id="284" r:id="rId19"/>
    <p:sldId id="285" r:id="rId20"/>
    <p:sldId id="649" r:id="rId21"/>
    <p:sldId id="286" r:id="rId22"/>
    <p:sldId id="287" r:id="rId23"/>
    <p:sldId id="288" r:id="rId24"/>
    <p:sldId id="289" r:id="rId25"/>
    <p:sldId id="290" r:id="rId26"/>
    <p:sldId id="291" r:id="rId27"/>
    <p:sldId id="292" r:id="rId28"/>
    <p:sldId id="293" r:id="rId29"/>
    <p:sldId id="294" r:id="rId30"/>
    <p:sldId id="295" r:id="rId31"/>
    <p:sldId id="296" r:id="rId32"/>
    <p:sldId id="297" r:id="rId33"/>
    <p:sldId id="298" r:id="rId34"/>
    <p:sldId id="299" r:id="rId35"/>
    <p:sldId id="300" r:id="rId36"/>
    <p:sldId id="301" r:id="rId37"/>
    <p:sldId id="302" r:id="rId38"/>
    <p:sldId id="303" r:id="rId39"/>
    <p:sldId id="304" r:id="rId40"/>
    <p:sldId id="305" r:id="rId41"/>
    <p:sldId id="306" r:id="rId42"/>
    <p:sldId id="307" r:id="rId43"/>
    <p:sldId id="308" r:id="rId44"/>
    <p:sldId id="309" r:id="rId45"/>
    <p:sldId id="310" r:id="rId46"/>
    <p:sldId id="311" r:id="rId47"/>
    <p:sldId id="312" r:id="rId48"/>
    <p:sldId id="313" r:id="rId49"/>
    <p:sldId id="314" r:id="rId50"/>
    <p:sldId id="315" r:id="rId51"/>
    <p:sldId id="316" r:id="rId52"/>
    <p:sldId id="317" r:id="rId53"/>
    <p:sldId id="318" r:id="rId54"/>
    <p:sldId id="319" r:id="rId55"/>
    <p:sldId id="320" r:id="rId56"/>
    <p:sldId id="321" r:id="rId57"/>
    <p:sldId id="322" r:id="rId58"/>
    <p:sldId id="323" r:id="rId59"/>
    <p:sldId id="324" r:id="rId60"/>
    <p:sldId id="325" r:id="rId61"/>
    <p:sldId id="326" r:id="rId62"/>
    <p:sldId id="327" r:id="rId63"/>
    <p:sldId id="328" r:id="rId64"/>
    <p:sldId id="329" r:id="rId65"/>
    <p:sldId id="330" r:id="rId66"/>
    <p:sldId id="331" r:id="rId67"/>
    <p:sldId id="332" r:id="rId68"/>
    <p:sldId id="333" r:id="rId69"/>
    <p:sldId id="334" r:id="rId70"/>
    <p:sldId id="335" r:id="rId71"/>
    <p:sldId id="336" r:id="rId72"/>
    <p:sldId id="337" r:id="rId73"/>
    <p:sldId id="338" r:id="rId74"/>
    <p:sldId id="339" r:id="rId75"/>
    <p:sldId id="340" r:id="rId76"/>
    <p:sldId id="341" r:id="rId77"/>
    <p:sldId id="342" r:id="rId78"/>
    <p:sldId id="343" r:id="rId79"/>
    <p:sldId id="344" r:id="rId80"/>
    <p:sldId id="345" r:id="rId81"/>
    <p:sldId id="346" r:id="rId82"/>
    <p:sldId id="347" r:id="rId83"/>
    <p:sldId id="348" r:id="rId84"/>
    <p:sldId id="349" r:id="rId85"/>
    <p:sldId id="350" r:id="rId86"/>
    <p:sldId id="351" r:id="rId87"/>
    <p:sldId id="352" r:id="rId88"/>
    <p:sldId id="353" r:id="rId89"/>
    <p:sldId id="354" r:id="rId90"/>
    <p:sldId id="355" r:id="rId91"/>
    <p:sldId id="356" r:id="rId92"/>
    <p:sldId id="357" r:id="rId93"/>
    <p:sldId id="358" r:id="rId94"/>
    <p:sldId id="359" r:id="rId95"/>
    <p:sldId id="360" r:id="rId96"/>
    <p:sldId id="361" r:id="rId97"/>
    <p:sldId id="362" r:id="rId98"/>
    <p:sldId id="363" r:id="rId99"/>
    <p:sldId id="364" r:id="rId100"/>
    <p:sldId id="365" r:id="rId101"/>
    <p:sldId id="366" r:id="rId102"/>
    <p:sldId id="367" r:id="rId103"/>
    <p:sldId id="368" r:id="rId104"/>
    <p:sldId id="369" r:id="rId105"/>
    <p:sldId id="370" r:id="rId106"/>
    <p:sldId id="371" r:id="rId107"/>
    <p:sldId id="372" r:id="rId108"/>
    <p:sldId id="373" r:id="rId109"/>
    <p:sldId id="374" r:id="rId110"/>
    <p:sldId id="375" r:id="rId111"/>
    <p:sldId id="376" r:id="rId112"/>
    <p:sldId id="377" r:id="rId113"/>
    <p:sldId id="378" r:id="rId114"/>
    <p:sldId id="379" r:id="rId115"/>
    <p:sldId id="380" r:id="rId116"/>
    <p:sldId id="381" r:id="rId117"/>
    <p:sldId id="382" r:id="rId118"/>
    <p:sldId id="383" r:id="rId119"/>
    <p:sldId id="384" r:id="rId120"/>
    <p:sldId id="385" r:id="rId121"/>
    <p:sldId id="386" r:id="rId122"/>
    <p:sldId id="387" r:id="rId123"/>
    <p:sldId id="388" r:id="rId124"/>
    <p:sldId id="389" r:id="rId125"/>
    <p:sldId id="390" r:id="rId126"/>
    <p:sldId id="391" r:id="rId127"/>
    <p:sldId id="392" r:id="rId128"/>
    <p:sldId id="393" r:id="rId129"/>
    <p:sldId id="394" r:id="rId130"/>
    <p:sldId id="395" r:id="rId131"/>
    <p:sldId id="396" r:id="rId132"/>
    <p:sldId id="397" r:id="rId133"/>
    <p:sldId id="398" r:id="rId134"/>
    <p:sldId id="399" r:id="rId135"/>
    <p:sldId id="400" r:id="rId136"/>
    <p:sldId id="401" r:id="rId137"/>
    <p:sldId id="402" r:id="rId138"/>
    <p:sldId id="403" r:id="rId139"/>
    <p:sldId id="404" r:id="rId140"/>
    <p:sldId id="405" r:id="rId141"/>
    <p:sldId id="406" r:id="rId142"/>
    <p:sldId id="407" r:id="rId143"/>
    <p:sldId id="408" r:id="rId144"/>
    <p:sldId id="409" r:id="rId145"/>
    <p:sldId id="410" r:id="rId146"/>
    <p:sldId id="411" r:id="rId147"/>
    <p:sldId id="412" r:id="rId148"/>
    <p:sldId id="413" r:id="rId149"/>
    <p:sldId id="414" r:id="rId150"/>
    <p:sldId id="415" r:id="rId151"/>
    <p:sldId id="416" r:id="rId152"/>
    <p:sldId id="417" r:id="rId153"/>
    <p:sldId id="418" r:id="rId154"/>
    <p:sldId id="419" r:id="rId155"/>
    <p:sldId id="420" r:id="rId156"/>
    <p:sldId id="421" r:id="rId157"/>
    <p:sldId id="422" r:id="rId158"/>
    <p:sldId id="423" r:id="rId159"/>
    <p:sldId id="424" r:id="rId160"/>
    <p:sldId id="425" r:id="rId161"/>
    <p:sldId id="426" r:id="rId162"/>
    <p:sldId id="427" r:id="rId163"/>
    <p:sldId id="428" r:id="rId164"/>
    <p:sldId id="429" r:id="rId165"/>
    <p:sldId id="430" r:id="rId166"/>
    <p:sldId id="431" r:id="rId167"/>
    <p:sldId id="432" r:id="rId168"/>
    <p:sldId id="433" r:id="rId169"/>
    <p:sldId id="434" r:id="rId170"/>
    <p:sldId id="435" r:id="rId171"/>
    <p:sldId id="436" r:id="rId172"/>
    <p:sldId id="437" r:id="rId173"/>
    <p:sldId id="438" r:id="rId174"/>
    <p:sldId id="439" r:id="rId175"/>
    <p:sldId id="440" r:id="rId176"/>
    <p:sldId id="441" r:id="rId177"/>
    <p:sldId id="442" r:id="rId178"/>
    <p:sldId id="443" r:id="rId179"/>
    <p:sldId id="444" r:id="rId180"/>
    <p:sldId id="445" r:id="rId181"/>
    <p:sldId id="446" r:id="rId182"/>
    <p:sldId id="447" r:id="rId183"/>
    <p:sldId id="448" r:id="rId184"/>
    <p:sldId id="449" r:id="rId185"/>
    <p:sldId id="450" r:id="rId186"/>
    <p:sldId id="451" r:id="rId187"/>
    <p:sldId id="452" r:id="rId188"/>
    <p:sldId id="453" r:id="rId189"/>
    <p:sldId id="454" r:id="rId190"/>
    <p:sldId id="455" r:id="rId191"/>
    <p:sldId id="456" r:id="rId192"/>
    <p:sldId id="457" r:id="rId193"/>
    <p:sldId id="458" r:id="rId194"/>
    <p:sldId id="459" r:id="rId195"/>
    <p:sldId id="460" r:id="rId196"/>
    <p:sldId id="461" r:id="rId197"/>
    <p:sldId id="462" r:id="rId198"/>
    <p:sldId id="463" r:id="rId199"/>
    <p:sldId id="464" r:id="rId200"/>
    <p:sldId id="465" r:id="rId201"/>
    <p:sldId id="466" r:id="rId202"/>
    <p:sldId id="467" r:id="rId203"/>
    <p:sldId id="468" r:id="rId204"/>
    <p:sldId id="469" r:id="rId205"/>
    <p:sldId id="470" r:id="rId206"/>
    <p:sldId id="471" r:id="rId207"/>
    <p:sldId id="472" r:id="rId208"/>
    <p:sldId id="473" r:id="rId209"/>
    <p:sldId id="474" r:id="rId210"/>
    <p:sldId id="475" r:id="rId211"/>
    <p:sldId id="476" r:id="rId212"/>
    <p:sldId id="477" r:id="rId213"/>
    <p:sldId id="478" r:id="rId214"/>
    <p:sldId id="479" r:id="rId215"/>
    <p:sldId id="480" r:id="rId216"/>
    <p:sldId id="481" r:id="rId217"/>
    <p:sldId id="482" r:id="rId218"/>
    <p:sldId id="483" r:id="rId219"/>
    <p:sldId id="484" r:id="rId220"/>
    <p:sldId id="485" r:id="rId221"/>
    <p:sldId id="486" r:id="rId222"/>
    <p:sldId id="487" r:id="rId223"/>
    <p:sldId id="488" r:id="rId224"/>
    <p:sldId id="489" r:id="rId225"/>
    <p:sldId id="490" r:id="rId226"/>
    <p:sldId id="491" r:id="rId227"/>
    <p:sldId id="492" r:id="rId228"/>
    <p:sldId id="493" r:id="rId229"/>
    <p:sldId id="494" r:id="rId230"/>
    <p:sldId id="495" r:id="rId231"/>
    <p:sldId id="496" r:id="rId232"/>
    <p:sldId id="497" r:id="rId233"/>
    <p:sldId id="498" r:id="rId234"/>
    <p:sldId id="499" r:id="rId235"/>
    <p:sldId id="500" r:id="rId236"/>
    <p:sldId id="501" r:id="rId237"/>
    <p:sldId id="502" r:id="rId238"/>
    <p:sldId id="503" r:id="rId239"/>
    <p:sldId id="504" r:id="rId240"/>
    <p:sldId id="505" r:id="rId241"/>
    <p:sldId id="506" r:id="rId242"/>
    <p:sldId id="507" r:id="rId243"/>
    <p:sldId id="508" r:id="rId244"/>
    <p:sldId id="509" r:id="rId245"/>
    <p:sldId id="510" r:id="rId246"/>
    <p:sldId id="511" r:id="rId247"/>
    <p:sldId id="512" r:id="rId248"/>
    <p:sldId id="513" r:id="rId249"/>
    <p:sldId id="514" r:id="rId250"/>
    <p:sldId id="515" r:id="rId251"/>
    <p:sldId id="516" r:id="rId252"/>
    <p:sldId id="517" r:id="rId253"/>
    <p:sldId id="518" r:id="rId254"/>
    <p:sldId id="519" r:id="rId255"/>
    <p:sldId id="520" r:id="rId256"/>
    <p:sldId id="521" r:id="rId257"/>
    <p:sldId id="522" r:id="rId258"/>
    <p:sldId id="523" r:id="rId259"/>
    <p:sldId id="524" r:id="rId260"/>
    <p:sldId id="525" r:id="rId261"/>
    <p:sldId id="526" r:id="rId262"/>
    <p:sldId id="527" r:id="rId263"/>
    <p:sldId id="528" r:id="rId264"/>
    <p:sldId id="529" r:id="rId265"/>
    <p:sldId id="530" r:id="rId266"/>
    <p:sldId id="531" r:id="rId267"/>
    <p:sldId id="532" r:id="rId268"/>
    <p:sldId id="533" r:id="rId269"/>
    <p:sldId id="534" r:id="rId270"/>
    <p:sldId id="535" r:id="rId271"/>
    <p:sldId id="536" r:id="rId272"/>
    <p:sldId id="537" r:id="rId273"/>
    <p:sldId id="538" r:id="rId274"/>
    <p:sldId id="539" r:id="rId275"/>
    <p:sldId id="540" r:id="rId276"/>
    <p:sldId id="541" r:id="rId277"/>
    <p:sldId id="542" r:id="rId278"/>
    <p:sldId id="543" r:id="rId279"/>
    <p:sldId id="544" r:id="rId280"/>
    <p:sldId id="545" r:id="rId281"/>
    <p:sldId id="546" r:id="rId282"/>
    <p:sldId id="547" r:id="rId283"/>
    <p:sldId id="548" r:id="rId284"/>
    <p:sldId id="549" r:id="rId285"/>
    <p:sldId id="550" r:id="rId286"/>
    <p:sldId id="551" r:id="rId287"/>
    <p:sldId id="552" r:id="rId288"/>
    <p:sldId id="553" r:id="rId289"/>
    <p:sldId id="554" r:id="rId290"/>
    <p:sldId id="555" r:id="rId291"/>
    <p:sldId id="556" r:id="rId292"/>
    <p:sldId id="557" r:id="rId293"/>
    <p:sldId id="558" r:id="rId294"/>
    <p:sldId id="559" r:id="rId295"/>
    <p:sldId id="560" r:id="rId296"/>
    <p:sldId id="561" r:id="rId297"/>
    <p:sldId id="562" r:id="rId298"/>
    <p:sldId id="563" r:id="rId299"/>
    <p:sldId id="564" r:id="rId300"/>
    <p:sldId id="565" r:id="rId301"/>
    <p:sldId id="566" r:id="rId302"/>
    <p:sldId id="567" r:id="rId303"/>
    <p:sldId id="568" r:id="rId304"/>
    <p:sldId id="569" r:id="rId305"/>
    <p:sldId id="570" r:id="rId306"/>
    <p:sldId id="571" r:id="rId307"/>
    <p:sldId id="572" r:id="rId308"/>
    <p:sldId id="573" r:id="rId309"/>
    <p:sldId id="574" r:id="rId310"/>
    <p:sldId id="575" r:id="rId311"/>
    <p:sldId id="576" r:id="rId312"/>
    <p:sldId id="577" r:id="rId313"/>
    <p:sldId id="578" r:id="rId314"/>
    <p:sldId id="579" r:id="rId315"/>
    <p:sldId id="580" r:id="rId316"/>
    <p:sldId id="581" r:id="rId317"/>
    <p:sldId id="582" r:id="rId318"/>
    <p:sldId id="583" r:id="rId319"/>
    <p:sldId id="584" r:id="rId320"/>
    <p:sldId id="585" r:id="rId321"/>
    <p:sldId id="586" r:id="rId322"/>
    <p:sldId id="587" r:id="rId323"/>
    <p:sldId id="588" r:id="rId324"/>
    <p:sldId id="589" r:id="rId325"/>
    <p:sldId id="590" r:id="rId326"/>
    <p:sldId id="591" r:id="rId327"/>
    <p:sldId id="592" r:id="rId328"/>
    <p:sldId id="593" r:id="rId329"/>
    <p:sldId id="594" r:id="rId330"/>
    <p:sldId id="595" r:id="rId331"/>
    <p:sldId id="596" r:id="rId332"/>
    <p:sldId id="597" r:id="rId333"/>
    <p:sldId id="598" r:id="rId334"/>
    <p:sldId id="599" r:id="rId335"/>
    <p:sldId id="600" r:id="rId336"/>
    <p:sldId id="601" r:id="rId337"/>
    <p:sldId id="602" r:id="rId338"/>
    <p:sldId id="603" r:id="rId339"/>
    <p:sldId id="604" r:id="rId340"/>
    <p:sldId id="605" r:id="rId341"/>
    <p:sldId id="606" r:id="rId342"/>
    <p:sldId id="607" r:id="rId343"/>
    <p:sldId id="608" r:id="rId344"/>
    <p:sldId id="609" r:id="rId345"/>
    <p:sldId id="610" r:id="rId346"/>
    <p:sldId id="611" r:id="rId347"/>
    <p:sldId id="612" r:id="rId348"/>
    <p:sldId id="613" r:id="rId349"/>
    <p:sldId id="614" r:id="rId350"/>
    <p:sldId id="615" r:id="rId351"/>
    <p:sldId id="616" r:id="rId352"/>
    <p:sldId id="617" r:id="rId353"/>
    <p:sldId id="618" r:id="rId354"/>
    <p:sldId id="619" r:id="rId355"/>
    <p:sldId id="620" r:id="rId356"/>
    <p:sldId id="621" r:id="rId357"/>
    <p:sldId id="622" r:id="rId358"/>
    <p:sldId id="623" r:id="rId359"/>
    <p:sldId id="624" r:id="rId360"/>
    <p:sldId id="625" r:id="rId361"/>
    <p:sldId id="626" r:id="rId362"/>
    <p:sldId id="627" r:id="rId363"/>
    <p:sldId id="628" r:id="rId364"/>
    <p:sldId id="629" r:id="rId365"/>
    <p:sldId id="630" r:id="rId366"/>
    <p:sldId id="631" r:id="rId367"/>
    <p:sldId id="632" r:id="rId368"/>
    <p:sldId id="633" r:id="rId369"/>
    <p:sldId id="634" r:id="rId370"/>
    <p:sldId id="635" r:id="rId371"/>
    <p:sldId id="636" r:id="rId372"/>
    <p:sldId id="637" r:id="rId373"/>
    <p:sldId id="638" r:id="rId374"/>
    <p:sldId id="639" r:id="rId375"/>
    <p:sldId id="640" r:id="rId376"/>
    <p:sldId id="641" r:id="rId377"/>
    <p:sldId id="642" r:id="rId378"/>
    <p:sldId id="643" r:id="rId379"/>
    <p:sldId id="644" r:id="rId380"/>
    <p:sldId id="645" r:id="rId381"/>
  </p:sldIdLst>
  <p:sldSz cx="25600025" cy="14400213"/>
  <p:notesSz cx="8229600" cy="8229600"/>
  <p:embeddedFontLst>
    <p:embeddedFont>
      <p:font typeface="Arial Unicode MS" panose="020B0604020202020204" charset="-128"/>
      <p:regular r:id="rId382"/>
    </p:embeddedFont>
  </p:embeddedFontLst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5039" userDrawn="1">
          <p15:clr>
            <a:srgbClr val="A4A3A4"/>
          </p15:clr>
        </p15:guide>
        <p15:guide id="2" pos="6718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135" autoAdjust="0"/>
  </p:normalViewPr>
  <p:slideViewPr>
    <p:cSldViewPr>
      <p:cViewPr varScale="1">
        <p:scale>
          <a:sx n="37" d="100"/>
          <a:sy n="37" d="100"/>
        </p:scale>
        <p:origin x="372" y="66"/>
      </p:cViewPr>
      <p:guideLst>
        <p:guide orient="horz" pos="5039"/>
        <p:guide pos="6718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382" Type="http://schemas.openxmlformats.org/officeDocument/2006/relationships/font" Target="fonts/font1.fntdata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presProps" Target="presProp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viewProps" Target="viewProps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theme" Target="theme/theme1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tableStyles" Target="tableStyles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280003" y="4464072"/>
            <a:ext cx="14506682" cy="3077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560008" y="8064123"/>
            <a:ext cx="11946677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2/21/2023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321163" y="2831650"/>
            <a:ext cx="12424363" cy="403828"/>
          </a:xfrm>
        </p:spPr>
        <p:txBody>
          <a:bodyPr lIns="0" tIns="0" rIns="0" bIns="0"/>
          <a:lstStyle>
            <a:lvl1pPr>
              <a:defRPr sz="2624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257619" y="4526881"/>
            <a:ext cx="12551460" cy="212046"/>
          </a:xfrm>
        </p:spPr>
        <p:txBody>
          <a:bodyPr lIns="0" tIns="0" rIns="0" bIns="0"/>
          <a:lstStyle>
            <a:lvl1pPr>
              <a:defRPr sz="1378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2/21/2023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321163" y="2831650"/>
            <a:ext cx="12424363" cy="403828"/>
          </a:xfrm>
        </p:spPr>
        <p:txBody>
          <a:bodyPr lIns="0" tIns="0" rIns="0" bIns="0"/>
          <a:lstStyle>
            <a:lvl1pPr>
              <a:defRPr sz="2624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53337" y="3312055"/>
            <a:ext cx="7424007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8789346" y="3312055"/>
            <a:ext cx="7424007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2/21/2023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321163" y="2831650"/>
            <a:ext cx="12424363" cy="403828"/>
          </a:xfrm>
        </p:spPr>
        <p:txBody>
          <a:bodyPr lIns="0" tIns="0" rIns="0" bIns="0"/>
          <a:lstStyle>
            <a:lvl1pPr>
              <a:defRPr sz="2624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2/21/2023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2/21/2023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321163" y="2831652"/>
            <a:ext cx="12424363" cy="3077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257619" y="4526882"/>
            <a:ext cx="12551460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50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5802674" y="13392204"/>
            <a:ext cx="54613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853335" y="13392204"/>
            <a:ext cx="392533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2/21/2023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2288012" y="13392204"/>
            <a:ext cx="392533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599956">
        <a:defRPr>
          <a:latin typeface="+mn-lt"/>
          <a:ea typeface="+mn-ea"/>
          <a:cs typeface="+mn-cs"/>
        </a:defRPr>
      </a:lvl2pPr>
      <a:lvl3pPr marL="1199912">
        <a:defRPr>
          <a:latin typeface="+mn-lt"/>
          <a:ea typeface="+mn-ea"/>
          <a:cs typeface="+mn-cs"/>
        </a:defRPr>
      </a:lvl3pPr>
      <a:lvl4pPr marL="1799866">
        <a:defRPr>
          <a:latin typeface="+mn-lt"/>
          <a:ea typeface="+mn-ea"/>
          <a:cs typeface="+mn-cs"/>
        </a:defRPr>
      </a:lvl4pPr>
      <a:lvl5pPr marL="2399823">
        <a:defRPr>
          <a:latin typeface="+mn-lt"/>
          <a:ea typeface="+mn-ea"/>
          <a:cs typeface="+mn-cs"/>
        </a:defRPr>
      </a:lvl5pPr>
      <a:lvl6pPr marL="2999779">
        <a:defRPr>
          <a:latin typeface="+mn-lt"/>
          <a:ea typeface="+mn-ea"/>
          <a:cs typeface="+mn-cs"/>
        </a:defRPr>
      </a:lvl6pPr>
      <a:lvl7pPr marL="3599735">
        <a:defRPr>
          <a:latin typeface="+mn-lt"/>
          <a:ea typeface="+mn-ea"/>
          <a:cs typeface="+mn-cs"/>
        </a:defRPr>
      </a:lvl7pPr>
      <a:lvl8pPr marL="4199690">
        <a:defRPr>
          <a:latin typeface="+mn-lt"/>
          <a:ea typeface="+mn-ea"/>
          <a:cs typeface="+mn-cs"/>
        </a:defRPr>
      </a:lvl8pPr>
      <a:lvl9pPr marL="4799646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599956">
        <a:defRPr>
          <a:latin typeface="+mn-lt"/>
          <a:ea typeface="+mn-ea"/>
          <a:cs typeface="+mn-cs"/>
        </a:defRPr>
      </a:lvl2pPr>
      <a:lvl3pPr marL="1199912">
        <a:defRPr>
          <a:latin typeface="+mn-lt"/>
          <a:ea typeface="+mn-ea"/>
          <a:cs typeface="+mn-cs"/>
        </a:defRPr>
      </a:lvl3pPr>
      <a:lvl4pPr marL="1799866">
        <a:defRPr>
          <a:latin typeface="+mn-lt"/>
          <a:ea typeface="+mn-ea"/>
          <a:cs typeface="+mn-cs"/>
        </a:defRPr>
      </a:lvl4pPr>
      <a:lvl5pPr marL="2399823">
        <a:defRPr>
          <a:latin typeface="+mn-lt"/>
          <a:ea typeface="+mn-ea"/>
          <a:cs typeface="+mn-cs"/>
        </a:defRPr>
      </a:lvl5pPr>
      <a:lvl6pPr marL="2999779">
        <a:defRPr>
          <a:latin typeface="+mn-lt"/>
          <a:ea typeface="+mn-ea"/>
          <a:cs typeface="+mn-cs"/>
        </a:defRPr>
      </a:lvl6pPr>
      <a:lvl7pPr marL="3599735">
        <a:defRPr>
          <a:latin typeface="+mn-lt"/>
          <a:ea typeface="+mn-ea"/>
          <a:cs typeface="+mn-cs"/>
        </a:defRPr>
      </a:lvl7pPr>
      <a:lvl8pPr marL="4199690">
        <a:defRPr>
          <a:latin typeface="+mn-lt"/>
          <a:ea typeface="+mn-ea"/>
          <a:cs typeface="+mn-cs"/>
        </a:defRPr>
      </a:lvl8pPr>
      <a:lvl9pPr marL="4799646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9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8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5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5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5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5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5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png"/><Relationship Id="rId1" Type="http://schemas.openxmlformats.org/officeDocument/2006/relationships/slideLayout" Target="../slideLayouts/slideLayout5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5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5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5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5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5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5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5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128.png"/><Relationship Id="rId1" Type="http://schemas.openxmlformats.org/officeDocument/2006/relationships/slideLayout" Target="../slideLayouts/slideLayout5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5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5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5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5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5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5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5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5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5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5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6.png"/><Relationship Id="rId1" Type="http://schemas.openxmlformats.org/officeDocument/2006/relationships/slideLayout" Target="../slideLayouts/slideLayout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5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5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5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0.png"/><Relationship Id="rId1" Type="http://schemas.openxmlformats.org/officeDocument/2006/relationships/slideLayout" Target="../slideLayouts/slideLayout5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5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5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4.png"/><Relationship Id="rId1" Type="http://schemas.openxmlformats.org/officeDocument/2006/relationships/slideLayout" Target="../slideLayouts/slideLayout5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7.pn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5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5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5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png"/><Relationship Id="rId1" Type="http://schemas.openxmlformats.org/officeDocument/2006/relationships/slideLayout" Target="../slideLayouts/slideLayout5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5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5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5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168.png"/><Relationship Id="rId1" Type="http://schemas.openxmlformats.org/officeDocument/2006/relationships/slideLayout" Target="../slideLayouts/slideLayout5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0.png"/><Relationship Id="rId1" Type="http://schemas.openxmlformats.org/officeDocument/2006/relationships/slideLayout" Target="../slideLayouts/slideLayout5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5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5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5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8.png"/><Relationship Id="rId1" Type="http://schemas.openxmlformats.org/officeDocument/2006/relationships/slideLayout" Target="../slideLayouts/slideLayout5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png"/><Relationship Id="rId1" Type="http://schemas.openxmlformats.org/officeDocument/2006/relationships/slideLayout" Target="../slideLayouts/slideLayout5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2.png"/><Relationship Id="rId1" Type="http://schemas.openxmlformats.org/officeDocument/2006/relationships/slideLayout" Target="../slideLayouts/slideLayout5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5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84.png"/><Relationship Id="rId1" Type="http://schemas.openxmlformats.org/officeDocument/2006/relationships/slideLayout" Target="../slideLayouts/slideLayout5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.png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5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.png"/><Relationship Id="rId1" Type="http://schemas.openxmlformats.org/officeDocument/2006/relationships/slideLayout" Target="../slideLayouts/slideLayout5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5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5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5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2.png"/><Relationship Id="rId1" Type="http://schemas.openxmlformats.org/officeDocument/2006/relationships/slideLayout" Target="../slideLayouts/slideLayout5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4.png"/><Relationship Id="rId1" Type="http://schemas.openxmlformats.org/officeDocument/2006/relationships/slideLayout" Target="../slideLayouts/slideLayout5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97.png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5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5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5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5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5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4.png"/><Relationship Id="rId1" Type="http://schemas.openxmlformats.org/officeDocument/2006/relationships/slideLayout" Target="../slideLayouts/slideLayout5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6.png"/><Relationship Id="rId1" Type="http://schemas.openxmlformats.org/officeDocument/2006/relationships/slideLayout" Target="../slideLayouts/slideLayout5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5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8.png"/><Relationship Id="rId1" Type="http://schemas.openxmlformats.org/officeDocument/2006/relationships/slideLayout" Target="../slideLayouts/slideLayout5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9.png"/><Relationship Id="rId1" Type="http://schemas.openxmlformats.org/officeDocument/2006/relationships/slideLayout" Target="../slideLayouts/slideLayout5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5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5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17.png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8.png"/><Relationship Id="rId1" Type="http://schemas.openxmlformats.org/officeDocument/2006/relationships/slideLayout" Target="../slideLayouts/slideLayout5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5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2.png"/><Relationship Id="rId1" Type="http://schemas.openxmlformats.org/officeDocument/2006/relationships/slideLayout" Target="../slideLayouts/slideLayout5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5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4.png"/><Relationship Id="rId1" Type="http://schemas.openxmlformats.org/officeDocument/2006/relationships/slideLayout" Target="../slideLayouts/slideLayout5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5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5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5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5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9.png"/><Relationship Id="rId1" Type="http://schemas.openxmlformats.org/officeDocument/2006/relationships/slideLayout" Target="../slideLayouts/slideLayout5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33.png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4.png"/><Relationship Id="rId1" Type="http://schemas.openxmlformats.org/officeDocument/2006/relationships/slideLayout" Target="../slideLayouts/slideLayout5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5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6.png"/><Relationship Id="rId1" Type="http://schemas.openxmlformats.org/officeDocument/2006/relationships/slideLayout" Target="../slideLayouts/slideLayout5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5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5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0.png"/><Relationship Id="rId1" Type="http://schemas.openxmlformats.org/officeDocument/2006/relationships/slideLayout" Target="../slideLayouts/slideLayout5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5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42.png"/><Relationship Id="rId1" Type="http://schemas.openxmlformats.org/officeDocument/2006/relationships/slideLayout" Target="../slideLayouts/slideLayout5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4.png"/><Relationship Id="rId1" Type="http://schemas.openxmlformats.org/officeDocument/2006/relationships/slideLayout" Target="../slideLayouts/slideLayout5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5.png"/><Relationship Id="rId1" Type="http://schemas.openxmlformats.org/officeDocument/2006/relationships/slideLayout" Target="../slideLayouts/slideLayout5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46.png"/><Relationship Id="rId1" Type="http://schemas.openxmlformats.org/officeDocument/2006/relationships/slideLayout" Target="../slideLayouts/slideLayout5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8.png"/><Relationship Id="rId1" Type="http://schemas.openxmlformats.org/officeDocument/2006/relationships/slideLayout" Target="../slideLayouts/slideLayout5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49.png"/><Relationship Id="rId1" Type="http://schemas.openxmlformats.org/officeDocument/2006/relationships/slideLayout" Target="../slideLayouts/slideLayout5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5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5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5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6.png"/><Relationship Id="rId1" Type="http://schemas.openxmlformats.org/officeDocument/2006/relationships/slideLayout" Target="../slideLayouts/slideLayout5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5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9.png"/><Relationship Id="rId1" Type="http://schemas.openxmlformats.org/officeDocument/2006/relationships/slideLayout" Target="../slideLayouts/slideLayout5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5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5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png"/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5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5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5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5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5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5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5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2.png"/><Relationship Id="rId1" Type="http://schemas.openxmlformats.org/officeDocument/2006/relationships/slideLayout" Target="../slideLayouts/slideLayout5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5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5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png"/><Relationship Id="rId2" Type="http://schemas.openxmlformats.org/officeDocument/2006/relationships/image" Target="../media/image276.png"/><Relationship Id="rId1" Type="http://schemas.openxmlformats.org/officeDocument/2006/relationships/slideLayout" Target="../slideLayouts/slideLayout5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png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5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5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5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5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5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5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5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9.png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5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5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5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png"/><Relationship Id="rId1" Type="http://schemas.openxmlformats.org/officeDocument/2006/relationships/slideLayout" Target="../slideLayouts/slideLayout5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5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5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png"/><Relationship Id="rId1" Type="http://schemas.openxmlformats.org/officeDocument/2006/relationships/slideLayout" Target="../slideLayouts/slideLayout5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png"/><Relationship Id="rId1" Type="http://schemas.openxmlformats.org/officeDocument/2006/relationships/slideLayout" Target="../slideLayouts/slideLayout5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5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8.png"/><Relationship Id="rId1" Type="http://schemas.openxmlformats.org/officeDocument/2006/relationships/slideLayout" Target="../slideLayouts/slideLayout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5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5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5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5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5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5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5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5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5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8.png"/><Relationship Id="rId1" Type="http://schemas.openxmlformats.org/officeDocument/2006/relationships/slideLayout" Target="../slideLayouts/slideLayout5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5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5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2.png"/><Relationship Id="rId1" Type="http://schemas.openxmlformats.org/officeDocument/2006/relationships/slideLayout" Target="../slideLayouts/slideLayout5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5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5.png"/><Relationship Id="rId1" Type="http://schemas.openxmlformats.org/officeDocument/2006/relationships/slideLayout" Target="../slideLayouts/slideLayout5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5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7.png"/><Relationship Id="rId1" Type="http://schemas.openxmlformats.org/officeDocument/2006/relationships/slideLayout" Target="../slideLayouts/slideLayout5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8.png"/><Relationship Id="rId1" Type="http://schemas.openxmlformats.org/officeDocument/2006/relationships/slideLayout" Target="../slideLayouts/slideLayout5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9.png"/><Relationship Id="rId1" Type="http://schemas.openxmlformats.org/officeDocument/2006/relationships/slideLayout" Target="../slideLayouts/slideLayout5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0.png"/><Relationship Id="rId1" Type="http://schemas.openxmlformats.org/officeDocument/2006/relationships/slideLayout" Target="../slideLayouts/slideLayout5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5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5.xml"/></Relationships>
</file>

<file path=ppt/slides/_rels/slide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3.png"/><Relationship Id="rId1" Type="http://schemas.openxmlformats.org/officeDocument/2006/relationships/slideLayout" Target="../slideLayouts/slideLayout5.xml"/></Relationships>
</file>

<file path=ppt/slides/_rels/slide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5.xml"/></Relationships>
</file>

<file path=ppt/slides/_rels/slide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5.png"/><Relationship Id="rId1" Type="http://schemas.openxmlformats.org/officeDocument/2006/relationships/slideLayout" Target="../slideLayouts/slideLayout5.xml"/></Relationships>
</file>

<file path=ppt/slides/_rels/slide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6.png"/><Relationship Id="rId1" Type="http://schemas.openxmlformats.org/officeDocument/2006/relationships/slideLayout" Target="../slideLayouts/slideLayout5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5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image" Target="../media/image329.png"/><Relationship Id="rId1" Type="http://schemas.openxmlformats.org/officeDocument/2006/relationships/slideLayout" Target="../slideLayouts/slideLayout5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2" Type="http://schemas.openxmlformats.org/officeDocument/2006/relationships/image" Target="../media/image331.png"/><Relationship Id="rId1" Type="http://schemas.openxmlformats.org/officeDocument/2006/relationships/slideLayout" Target="../slideLayouts/slideLayout5.xml"/><Relationship Id="rId4" Type="http://schemas.openxmlformats.org/officeDocument/2006/relationships/hyperlink" Target="https://www.onlinedoctranslator.com/es/?utm_source=onlinedoctranslator&amp;utm_medium=pdf&amp;utm_campaign=attribution" TargetMode="Externa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3.png"/><Relationship Id="rId1" Type="http://schemas.openxmlformats.org/officeDocument/2006/relationships/slideLayout" Target="../slideLayouts/slideLayout5.xml"/></Relationships>
</file>

<file path=ppt/slides/_rels/slide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4.png"/><Relationship Id="rId1" Type="http://schemas.openxmlformats.org/officeDocument/2006/relationships/slideLayout" Target="../slideLayouts/slideLayout5.xml"/></Relationships>
</file>

<file path=ppt/slides/_rels/slide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5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2" Type="http://schemas.openxmlformats.org/officeDocument/2006/relationships/image" Target="../media/image336.png"/><Relationship Id="rId1" Type="http://schemas.openxmlformats.org/officeDocument/2006/relationships/slideLayout" Target="../slideLayouts/slideLayout5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2" Type="http://schemas.openxmlformats.org/officeDocument/2006/relationships/image" Target="../media/image338.png"/><Relationship Id="rId1" Type="http://schemas.openxmlformats.org/officeDocument/2006/relationships/slideLayout" Target="../slideLayouts/slideLayout5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0.png"/><Relationship Id="rId1" Type="http://schemas.openxmlformats.org/officeDocument/2006/relationships/slideLayout" Target="../slideLayouts/slideLayout5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5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5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3.png"/><Relationship Id="rId1" Type="http://schemas.openxmlformats.org/officeDocument/2006/relationships/slideLayout" Target="../slideLayouts/slideLayout5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4.png"/><Relationship Id="rId1" Type="http://schemas.openxmlformats.org/officeDocument/2006/relationships/slideLayout" Target="../slideLayouts/slideLayout5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5.png"/><Relationship Id="rId1" Type="http://schemas.openxmlformats.org/officeDocument/2006/relationships/slideLayout" Target="../slideLayouts/slideLayout5.xml"/></Relationships>
</file>

<file path=ppt/slides/_rels/slide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6.png"/><Relationship Id="rId1" Type="http://schemas.openxmlformats.org/officeDocument/2006/relationships/slideLayout" Target="../slideLayouts/slideLayout5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5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8.png"/><Relationship Id="rId1" Type="http://schemas.openxmlformats.org/officeDocument/2006/relationships/slideLayout" Target="../slideLayouts/slideLayout5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hyperlink" Target="https://doi.org/10.1016/B978-0-12-816858-5.00021-6" TargetMode="External"/><Relationship Id="rId1" Type="http://schemas.openxmlformats.org/officeDocument/2006/relationships/slideLayout" Target="../slideLayouts/slideLayout5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hyperlink" Target="https://doi.org/10.1016/B978-0-12-816858-5.00022-8" TargetMode="External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5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2.xml.rels><?xml version="1.0" encoding="UTF-8" standalone="yes"?>
<Relationships xmlns="http://schemas.openxmlformats.org/package/2006/relationships"><Relationship Id="rId2" Type="http://schemas.openxmlformats.org/officeDocument/2006/relationships/hyperlink" Target="https://doi.org/10.1016/B978-0-12-816858-5.00023-X" TargetMode="External"/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486100" y="5651522"/>
            <a:ext cx="8849053" cy="28474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algn="ctr">
              <a:lnSpc>
                <a:spcPct val="127899"/>
              </a:lnSpc>
              <a:spcBef>
                <a:spcPts val="131"/>
              </a:spcBef>
            </a:pPr>
            <a:r>
              <a:rPr lang="es-AR"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Aspectos prácticos de la</a:t>
            </a:r>
            <a:r>
              <a:rPr lang="es-AR"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p</a:t>
            </a:r>
            <a:r>
              <a:rPr sz="479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uesta</a:t>
            </a:r>
            <a:r>
              <a:rPr sz="4790" b="1" spc="16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en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servicio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del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sistema</a:t>
            </a:r>
            <a:r>
              <a:rPr sz="4790" b="1" spc="16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de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potencia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y</a:t>
            </a:r>
            <a:r>
              <a:rPr sz="4790" b="1" spc="5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relés</a:t>
            </a:r>
            <a:r>
              <a:rPr sz="4790" b="1" spc="5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de</a:t>
            </a:r>
            <a:r>
              <a:rPr sz="4790" b="1" spc="66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protección</a:t>
            </a:r>
            <a:endParaRPr sz="479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098952" y="3549873"/>
            <a:ext cx="9678652" cy="85832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Capítulo</a:t>
            </a:r>
            <a:r>
              <a:rPr sz="1742" b="1" spc="210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1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sz="1742" b="1" dirty="0">
                <a:latin typeface="Arial Unicode MS"/>
                <a:cs typeface="Arial Unicode MS"/>
              </a:rPr>
              <a:t>Elementos</a:t>
            </a:r>
            <a:r>
              <a:rPr lang="es-AR" sz="1742" b="1" spc="190" dirty="0">
                <a:latin typeface="Arial Unicode MS"/>
                <a:cs typeface="Arial Unicode MS"/>
              </a:rPr>
              <a:t> </a:t>
            </a:r>
            <a:r>
              <a:rPr lang="es-AR" sz="1742" b="1" dirty="0">
                <a:latin typeface="Arial Unicode MS"/>
                <a:cs typeface="Arial Unicode MS"/>
              </a:rPr>
              <a:t>del</a:t>
            </a:r>
            <a:r>
              <a:rPr lang="es-AR" sz="1742" b="1" spc="190" dirty="0">
                <a:latin typeface="Arial Unicode MS"/>
                <a:cs typeface="Arial Unicode MS"/>
              </a:rPr>
              <a:t> </a:t>
            </a:r>
            <a:r>
              <a:rPr lang="es-AR" sz="1742" b="1" dirty="0">
                <a:latin typeface="Arial Unicode MS"/>
                <a:cs typeface="Arial Unicode MS"/>
              </a:rPr>
              <a:t>sistema</a:t>
            </a:r>
            <a:r>
              <a:rPr lang="es-AR" sz="1742" b="1" spc="197" dirty="0">
                <a:latin typeface="Arial Unicode MS"/>
                <a:cs typeface="Arial Unicode MS"/>
              </a:rPr>
              <a:t> </a:t>
            </a:r>
            <a:r>
              <a:rPr lang="es-AR" sz="1742" b="1" dirty="0">
                <a:latin typeface="Arial Unicode MS"/>
                <a:cs typeface="Arial Unicode MS"/>
              </a:rPr>
              <a:t>de</a:t>
            </a:r>
            <a:r>
              <a:rPr lang="es-AR" sz="1742" b="1" spc="190" dirty="0">
                <a:latin typeface="Arial Unicode MS"/>
                <a:cs typeface="Arial Unicode MS"/>
              </a:rPr>
              <a:t> </a:t>
            </a:r>
            <a:r>
              <a:rPr lang="es-AR" sz="1742" b="1" spc="-12" dirty="0">
                <a:latin typeface="Arial Unicode MS"/>
                <a:cs typeface="Arial Unicode MS"/>
              </a:rPr>
              <a:t>energía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1.1</a:t>
            </a:r>
            <a:r>
              <a:rPr lang="es-AR" b="1" spc="-12" dirty="0">
                <a:latin typeface="Arial Unicode MS"/>
                <a:cs typeface="Arial Unicode MS"/>
              </a:rPr>
              <a:t> INTRODUCCIÓN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01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grupo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trabajan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juntos,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incluyen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cargas.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analiza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en</a:t>
            </a:r>
            <a:r>
              <a:rPr lang="es-AR" dirty="0" smtClean="0">
                <a:latin typeface="Arial Unicode MS"/>
                <a:cs typeface="Arial Unicode MS"/>
              </a:rPr>
              <a:t> las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siguientes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secciones.</a:t>
            </a:r>
          </a:p>
          <a:p>
            <a:pPr marL="16666" marR="6666" algn="just">
              <a:lnSpc>
                <a:spcPts val="1742"/>
              </a:lnSpc>
              <a:spcBef>
                <a:spcPts val="70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742"/>
              </a:lnSpc>
              <a:spcBef>
                <a:spcPts val="131"/>
              </a:spcBef>
              <a:tabLst>
                <a:tab pos="212485" algn="l"/>
              </a:tabLst>
            </a:pPr>
            <a:r>
              <a:rPr lang="es-AR" b="1" spc="-40" dirty="0">
                <a:latin typeface="Arial Unicode MS"/>
                <a:cs typeface="Arial Unicode MS"/>
              </a:rPr>
              <a:t>1.2 DESCRIPCIÓN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GENERAL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UN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SISTEMA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ENERGÍA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742"/>
              </a:lnSpc>
              <a:spcBef>
                <a:spcPts val="985"/>
              </a:spcBef>
              <a:tabLst>
                <a:tab pos="435802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1.2.1 Generación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energía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107"/>
              </a:spcBef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convierte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forma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otra.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son: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6656" marR="6666" indent="-146656" algn="just">
              <a:lnSpc>
                <a:spcPts val="1742"/>
              </a:lnSpc>
              <a:spcBef>
                <a:spcPts val="780"/>
              </a:spcBef>
              <a:buAutoNum type="arabicPeriod"/>
              <a:tabLst>
                <a:tab pos="14665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térmica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combustibles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carbón,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petróleo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queman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electricidad.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6656" marR="89993" indent="-146656" algn="just">
              <a:lnSpc>
                <a:spcPts val="1742"/>
              </a:lnSpc>
              <a:buAutoNum type="arabicPeriod"/>
              <a:tabLst>
                <a:tab pos="14665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hidrogeneradoras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flujo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través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para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impulsar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generador.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6656" marR="386639" indent="-146656" algn="just">
              <a:lnSpc>
                <a:spcPts val="1742"/>
              </a:lnSpc>
              <a:buAutoNum type="arabicPeriod"/>
              <a:tabLst>
                <a:tab pos="14665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nuclear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uranio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electricidad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(combustible</a:t>
            </a:r>
            <a:r>
              <a:rPr lang="es-AR" spc="34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nuclear).</a:t>
            </a:r>
          </a:p>
          <a:p>
            <a:pPr marL="146656" marR="386639" indent="-146656" algn="just">
              <a:lnSpc>
                <a:spcPts val="1742"/>
              </a:lnSpc>
              <a:buAutoNum type="arabicPeriod"/>
              <a:tabLst>
                <a:tab pos="146656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1.2.2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Sistema</a:t>
            </a:r>
            <a:r>
              <a:rPr lang="es-AR" b="1" spc="4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transmisión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41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aéreas,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subterráneos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y</a:t>
            </a:r>
            <a:r>
              <a:rPr lang="es-AR" dirty="0" smtClean="0">
                <a:latin typeface="Arial Unicode MS"/>
                <a:cs typeface="Arial Unicode MS"/>
              </a:rPr>
              <a:t> transformadores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transfieren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spc="-12" dirty="0">
                <a:latin typeface="Arial Unicode MS"/>
                <a:cs typeface="Arial Unicode MS"/>
              </a:rPr>
              <a:t> cargas.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307477" indent="231649" algn="just" defTabSz="683259">
              <a:lnSpc>
                <a:spcPts val="1742"/>
              </a:lnSpc>
              <a:spcBef>
                <a:spcPts val="91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reducir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pérdidas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e</a:t>
            </a:r>
            <a:r>
              <a:rPr lang="es-AR" dirty="0" smtClean="0">
                <a:latin typeface="Arial Unicode MS"/>
                <a:cs typeface="Arial Unicode MS"/>
              </a:rPr>
              <a:t>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entre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extremo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transmisión.</a:t>
            </a:r>
          </a:p>
          <a:p>
            <a:pPr marL="16666" marR="307477" indent="231649" algn="just">
              <a:lnSpc>
                <a:spcPts val="1742"/>
              </a:lnSpc>
              <a:spcBef>
                <a:spcPts val="9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1.2.3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Sistema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distribución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aéreas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cables </a:t>
            </a:r>
            <a:r>
              <a:rPr lang="es-AR" dirty="0" smtClean="0">
                <a:latin typeface="Arial Unicode MS"/>
                <a:cs typeface="Arial Unicode MS"/>
              </a:rPr>
              <a:t>subterráneos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transformadores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llevan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pequeñas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cantidades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a</a:t>
            </a:r>
            <a:r>
              <a:rPr lang="es-AR" dirty="0" smtClean="0">
                <a:latin typeface="Arial Unicode MS"/>
                <a:cs typeface="Arial Unicode MS"/>
              </a:rPr>
              <a:t> cargas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bajo.</a:t>
            </a: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endParaRPr lang="es-AR" b="1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7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1.2.4 </a:t>
            </a:r>
            <a:r>
              <a:rPr lang="es-AR" b="1" spc="-12" dirty="0">
                <a:latin typeface="Arial Unicode MS"/>
                <a:cs typeface="Arial Unicode MS"/>
              </a:rPr>
              <a:t>Cargas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9162" algn="just">
              <a:lnSpc>
                <a:spcPts val="1742"/>
              </a:lnSpc>
              <a:spcBef>
                <a:spcPts val="701"/>
              </a:spcBef>
            </a:pP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definen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artículos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consumen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hogares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y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fábricas.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endParaRPr lang="es-AR" dirty="0" smtClean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543985" y="15145132"/>
            <a:ext cx="11916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12" dirty="0">
                <a:latin typeface="Arial Unicode MS"/>
                <a:cs typeface="Arial Unicode MS"/>
              </a:rPr>
              <a:t>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228012" y="723107"/>
            <a:ext cx="9346812" cy="94424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742"/>
              </a:lnSpc>
              <a:tabLst>
                <a:tab pos="254148" algn="l"/>
              </a:tabLst>
            </a:pPr>
            <a:r>
              <a:rPr lang="es-AR" b="1" spc="-52" dirty="0">
                <a:latin typeface="Arial Unicode MS"/>
                <a:cs typeface="Arial Unicode MS"/>
              </a:rPr>
              <a:t>1.3 </a:t>
            </a:r>
            <a:r>
              <a:rPr b="1" spc="-52" dirty="0">
                <a:latin typeface="Arial Unicode MS"/>
                <a:cs typeface="Arial Unicode MS"/>
              </a:rPr>
              <a:t>TENSIONES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59" dirty="0">
                <a:latin typeface="Arial Unicode MS"/>
                <a:cs typeface="Arial Unicode MS"/>
              </a:rPr>
              <a:t>DEL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SISTEMA</a:t>
            </a:r>
            <a:endParaRPr lang="es-AR" b="1" spc="-12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742"/>
              </a:lnSpc>
              <a:tabLst>
                <a:tab pos="254148" algn="l"/>
              </a:tabLst>
            </a:pP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089"/>
              </a:lnSpc>
              <a:spcBef>
                <a:spcPts val="1082"/>
              </a:spcBef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difieren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país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otro,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embargo,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clasificación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es:</a:t>
            </a:r>
            <a:endParaRPr dirty="0">
              <a:latin typeface="Arial Unicode MS"/>
              <a:cs typeface="Arial Unicode MS"/>
            </a:endParaRP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generación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oscilan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12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33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kV.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transmisión</a:t>
            </a:r>
            <a:r>
              <a:rPr lang="es-AR" dirty="0" smtClean="0">
                <a:latin typeface="Arial Unicode MS"/>
                <a:cs typeface="Arial Unicode MS"/>
              </a:rPr>
              <a:t> o</a:t>
            </a:r>
            <a:r>
              <a:rPr dirty="0" err="1" smtClean="0">
                <a:latin typeface="Arial Unicode MS"/>
                <a:cs typeface="Arial Unicode MS"/>
              </a:rPr>
              <a:t>scilan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110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800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kV.</a:t>
            </a:r>
            <a:r>
              <a:rPr spc="86" dirty="0">
                <a:latin typeface="Arial Unicode MS"/>
                <a:cs typeface="Arial Unicode MS"/>
              </a:rPr>
              <a:t> </a:t>
            </a:r>
            <a:endParaRPr lang="es-AR" spc="86" dirty="0">
              <a:latin typeface="Arial Unicode MS"/>
              <a:cs typeface="Arial Unicode MS"/>
            </a:endParaRP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tensión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</a:t>
            </a:r>
            <a:r>
              <a:rPr lang="es-AR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distribución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oscilan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4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35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kV.</a:t>
            </a:r>
            <a:endParaRPr lang="es-AR" spc="-33" dirty="0">
              <a:latin typeface="Arial Unicode MS"/>
              <a:cs typeface="Arial Unicode MS"/>
            </a:endParaRP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089"/>
              </a:lnSpc>
              <a:spcBef>
                <a:spcPts val="105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089"/>
              </a:lnSpc>
              <a:tabLst>
                <a:tab pos="239982" algn="l"/>
              </a:tabLst>
            </a:pPr>
            <a:r>
              <a:rPr lang="es-AR" b="1" spc="-40" dirty="0">
                <a:latin typeface="Arial Unicode MS"/>
                <a:cs typeface="Arial Unicode MS"/>
              </a:rPr>
              <a:t>1.4 </a:t>
            </a:r>
            <a:r>
              <a:rPr b="1" spc="-40" dirty="0">
                <a:latin typeface="Arial Unicode MS"/>
                <a:cs typeface="Arial Unicode MS"/>
              </a:rPr>
              <a:t>COMPONENTES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DEL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46" dirty="0">
                <a:latin typeface="Arial Unicode MS"/>
                <a:cs typeface="Arial Unicode MS"/>
              </a:rPr>
              <a:t>SISTEMA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POTENCIA</a:t>
            </a:r>
            <a:endParaRPr lang="es-AR" b="1" spc="-12"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089"/>
              </a:lnSpc>
              <a:tabLst>
                <a:tab pos="239982" algn="l"/>
              </a:tabLst>
            </a:pP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089"/>
              </a:lnSpc>
              <a:spcBef>
                <a:spcPts val="1161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compone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varios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componentes.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son:</a:t>
            </a:r>
            <a:endParaRPr lang="es-AR" spc="-26" dirty="0">
              <a:latin typeface="Arial Unicode MS"/>
              <a:cs typeface="Arial Unicode MS"/>
            </a:endParaRPr>
          </a:p>
          <a:p>
            <a:pPr marL="16666" algn="just">
              <a:lnSpc>
                <a:spcPts val="1089"/>
              </a:lnSpc>
              <a:spcBef>
                <a:spcPts val="1161"/>
              </a:spcBef>
            </a:pPr>
            <a:endParaRPr dirty="0">
              <a:latin typeface="Arial Unicode MS"/>
              <a:cs typeface="Arial Unicode MS"/>
            </a:endParaRPr>
          </a:p>
          <a:p>
            <a:pPr marL="455712" indent="-207397" algn="just">
              <a:lnSpc>
                <a:spcPts val="1742"/>
              </a:lnSpc>
              <a:spcBef>
                <a:spcPts val="315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Generadores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generan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eléctrica.</a:t>
            </a:r>
            <a:endParaRPr dirty="0">
              <a:latin typeface="Arial Unicode MS"/>
              <a:cs typeface="Arial Unicode MS"/>
            </a:endParaRPr>
          </a:p>
          <a:p>
            <a:pPr marL="455712" marR="34997" indent="-207397" algn="just">
              <a:lnSpc>
                <a:spcPts val="1742"/>
              </a:lnSpc>
              <a:spcBef>
                <a:spcPts val="99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Transformadores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cambian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requisitos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sistema.</a:t>
            </a:r>
            <a:r>
              <a:rPr dirty="0">
                <a:latin typeface="Arial Unicode MS"/>
                <a:cs typeface="Arial Unicode MS"/>
              </a:rPr>
              <a:t> 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5712" marR="34997" indent="-207397" algn="just">
              <a:lnSpc>
                <a:spcPts val="1742"/>
              </a:lnSpc>
              <a:spcBef>
                <a:spcPts val="99"/>
              </a:spcBef>
              <a:buFont typeface="Wingdings" panose="05000000000000000000" pitchFamily="2" charset="2"/>
              <a:buChar char="q"/>
            </a:pPr>
            <a:r>
              <a:rPr lang="es-AR" dirty="0" smtClean="0">
                <a:latin typeface="Arial Unicode MS"/>
                <a:cs typeface="Arial Unicode MS"/>
              </a:rPr>
              <a:t>Interruptores </a:t>
            </a:r>
            <a:r>
              <a:rPr dirty="0" err="1" smtClean="0">
                <a:latin typeface="Arial Unicode MS"/>
                <a:cs typeface="Arial Unicode MS"/>
              </a:rPr>
              <a:t>que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abren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cierran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potencia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condiciones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normales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anormales.</a:t>
            </a:r>
            <a:endParaRPr dirty="0">
              <a:latin typeface="Arial Unicode MS"/>
              <a:cs typeface="Arial Unicode MS"/>
            </a:endParaRPr>
          </a:p>
          <a:p>
            <a:pPr marL="455712" indent="-207397" algn="just">
              <a:lnSpc>
                <a:spcPts val="1742"/>
              </a:lnSpc>
              <a:spcBef>
                <a:spcPts val="393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Reactores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condensadores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derivación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compensación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l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potencia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reactiva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del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transmisión.</a:t>
            </a:r>
            <a:endParaRPr dirty="0">
              <a:latin typeface="Arial Unicode MS"/>
              <a:cs typeface="Arial Unicode MS"/>
            </a:endParaRPr>
          </a:p>
          <a:p>
            <a:pPr marL="455712" marR="453299" indent="-207397" algn="just">
              <a:lnSpc>
                <a:spcPts val="1742"/>
              </a:lnSpc>
              <a:spcBef>
                <a:spcPts val="12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descargadores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sobretensión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proteger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sobretensiones</a:t>
            </a:r>
            <a:r>
              <a:rPr spc="-12" dirty="0">
                <a:latin typeface="Arial Unicode MS"/>
                <a:cs typeface="Arial Unicode MS"/>
              </a:rPr>
              <a:t>.</a:t>
            </a:r>
            <a:r>
              <a:rPr lang="es-AR" spc="-12" dirty="0">
                <a:latin typeface="Arial Unicode MS"/>
                <a:cs typeface="Arial Unicode MS"/>
              </a:rPr>
              <a:t> </a:t>
            </a:r>
          </a:p>
          <a:p>
            <a:pPr marL="455712" marR="453299" indent="-207397" algn="just">
              <a:lnSpc>
                <a:spcPts val="1742"/>
              </a:lnSpc>
              <a:spcBef>
                <a:spcPts val="12"/>
              </a:spcBef>
              <a:buFont typeface="Wingdings" panose="05000000000000000000" pitchFamily="2" charset="2"/>
              <a:buChar char="q"/>
            </a:pPr>
            <a:r>
              <a:rPr dirty="0" smtClean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protección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detectar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falla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disparar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 </a:t>
            </a:r>
            <a:r>
              <a:rPr dirty="0" smtClean="0">
                <a:latin typeface="Arial Unicode MS"/>
                <a:cs typeface="Arial Unicode MS"/>
              </a:rPr>
              <a:t>para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parte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defectuosa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mantener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otras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partes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buen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estado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funcionando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condiciones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normales.</a:t>
            </a:r>
            <a:endParaRPr dirty="0">
              <a:latin typeface="Arial Unicode MS"/>
              <a:cs typeface="Arial Unicode MS"/>
            </a:endParaRPr>
          </a:p>
          <a:p>
            <a:pPr marL="455712" indent="-207397" algn="just">
              <a:lnSpc>
                <a:spcPts val="1742"/>
              </a:lnSpc>
              <a:spcBef>
                <a:spcPts val="322"/>
              </a:spcBef>
              <a:buFont typeface="Wingdings" panose="05000000000000000000" pitchFamily="2" charset="2"/>
              <a:buChar char="q"/>
            </a:pPr>
            <a:r>
              <a:rPr spc="-12" dirty="0">
                <a:latin typeface="Arial Unicode MS"/>
                <a:cs typeface="Arial Unicode MS"/>
              </a:rPr>
              <a:t>Las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subestaciones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nodos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varias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transmisión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distribución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con</a:t>
            </a:r>
            <a:r>
              <a:rPr lang="es-AR" spc="-33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transformadores</a:t>
            </a:r>
            <a:r>
              <a:rPr spc="30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08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potencia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455122" indent="-207397" algn="just">
              <a:lnSpc>
                <a:spcPts val="1742"/>
              </a:lnSpc>
              <a:spcBef>
                <a:spcPts val="322"/>
              </a:spcBef>
              <a:buFont typeface="Wingdings" panose="05000000000000000000" pitchFamily="2" charset="2"/>
              <a:buChar char="q"/>
            </a:pPr>
            <a:r>
              <a:rPr lang="es-AR" spc="-12" dirty="0">
                <a:latin typeface="Arial Unicode MS"/>
                <a:cs typeface="Arial Unicode MS"/>
              </a:rPr>
              <a:t>Las barras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conductores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pesados</a:t>
            </a:r>
            <a:r>
              <a:rPr lang="es-ES" spc="263" dirty="0" smtClean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que</a:t>
            </a:r>
            <a:r>
              <a:rPr spc="99" dirty="0" smtClean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recolectan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distribuyen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diferentes</a:t>
            </a:r>
            <a:r>
              <a:rPr spc="243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componentes</a:t>
            </a:r>
            <a:r>
              <a:rPr spc="243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del</a:t>
            </a:r>
            <a:r>
              <a:rPr lang="es-AR" dirty="0" smtClean="0">
                <a:latin typeface="Arial Unicode MS"/>
                <a:cs typeface="Arial Unicode MS"/>
              </a:rPr>
              <a:t> si</a:t>
            </a:r>
            <a:r>
              <a:rPr spc="-12" dirty="0" err="1">
                <a:latin typeface="Arial Unicode MS"/>
                <a:cs typeface="Arial Unicode MS"/>
              </a:rPr>
              <a:t>stema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455122" indent="-207397" algn="just">
              <a:lnSpc>
                <a:spcPts val="1742"/>
              </a:lnSpc>
              <a:spcBef>
                <a:spcPts val="322"/>
              </a:spcBef>
              <a:buFont typeface="Wingdings" panose="05000000000000000000" pitchFamily="2" charset="2"/>
              <a:buChar char="q"/>
            </a:pPr>
            <a:endParaRPr dirty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597"/>
              </a:spcBef>
            </a:pPr>
            <a:r>
              <a:rPr dirty="0">
                <a:latin typeface="Arial Unicode MS"/>
                <a:cs typeface="Arial Unicode MS"/>
              </a:rPr>
              <a:t>Todos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simplificado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26" dirty="0">
                <a:solidFill>
                  <a:srgbClr val="007FAC"/>
                </a:solidFill>
                <a:latin typeface="Arial Unicode MS"/>
                <a:cs typeface="Arial Unicode MS"/>
              </a:rPr>
              <a:t>1.1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lang="es-AR" spc="-26" dirty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597"/>
              </a:spcBef>
            </a:pP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46"/>
              </a:spcBef>
            </a:pPr>
            <a:endParaRPr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</p:txBody>
      </p:sp>
      <p:pic>
        <p:nvPicPr>
          <p:cNvPr id="3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82695" y="8724106"/>
            <a:ext cx="6358103" cy="2038784"/>
          </a:xfrm>
          <a:prstGeom prst="rect">
            <a:avLst/>
          </a:prstGeom>
        </p:spPr>
      </p:pic>
      <p:sp>
        <p:nvSpPr>
          <p:cNvPr id="5" name="object 3"/>
          <p:cNvSpPr txBox="1"/>
          <p:nvPr/>
        </p:nvSpPr>
        <p:spPr>
          <a:xfrm>
            <a:off x="10670709" y="12381706"/>
            <a:ext cx="3982074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1.1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simple.</a:t>
            </a: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877727" y="3439259"/>
            <a:ext cx="5420045" cy="89423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r>
              <a:rPr lang="es-AR" b="1" spc="-46" dirty="0">
                <a:latin typeface="Arial Unicode MS"/>
                <a:cs typeface="Arial Unicode MS"/>
              </a:rPr>
              <a:t>1.5 NÚMEROS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38" dirty="0">
                <a:latin typeface="Arial Unicode MS"/>
                <a:cs typeface="Arial Unicode MS"/>
              </a:rPr>
              <a:t>Y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FUNCIONES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DE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DISPOSITIVOS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91" dirty="0">
                <a:latin typeface="Arial Unicode MS"/>
                <a:cs typeface="Arial Unicode MS"/>
              </a:rPr>
              <a:t>IEEE </a:t>
            </a:r>
            <a:r>
              <a:rPr lang="es-AR" b="1" spc="-46" dirty="0">
                <a:latin typeface="Arial Unicode MS"/>
                <a:cs typeface="Arial Unicode MS"/>
              </a:rPr>
              <a:t>PARA </a:t>
            </a:r>
            <a:r>
              <a:rPr lang="es-AR" b="1" spc="-66" dirty="0">
                <a:latin typeface="Arial Unicode MS"/>
                <a:cs typeface="Arial Unicode MS"/>
              </a:rPr>
              <a:t>APARATOS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CONMUTACIÓN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8332" algn="just">
              <a:lnSpc>
                <a:spcPts val="1742"/>
              </a:lnSpc>
              <a:spcBef>
                <a:spcPts val="741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dispositivos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conmutación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denominan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números,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acuerdo</a:t>
            </a:r>
            <a:r>
              <a:rPr lang="es-AR" dirty="0" smtClean="0">
                <a:latin typeface="Arial Unicode MS"/>
                <a:cs typeface="Arial Unicode MS"/>
              </a:rPr>
              <a:t> con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realizan.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números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basan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sido</a:t>
            </a:r>
            <a:r>
              <a:rPr lang="es-AR" dirty="0" smtClean="0">
                <a:latin typeface="Arial Unicode MS"/>
                <a:cs typeface="Arial Unicode MS"/>
              </a:rPr>
              <a:t> adoptado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estándar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aparamenta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automática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Instituto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Ingenieros</a:t>
            </a:r>
            <a:r>
              <a:rPr lang="es-AR" dirty="0" smtClean="0">
                <a:latin typeface="Arial Unicode MS"/>
                <a:cs typeface="Arial Unicode MS"/>
              </a:rPr>
              <a:t> Eléctricos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Electrónicos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(IEEE).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conexión,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libros</a:t>
            </a:r>
            <a:r>
              <a:rPr lang="es-AR" dirty="0" smtClean="0">
                <a:latin typeface="Arial Unicode MS"/>
                <a:cs typeface="Arial Unicode MS"/>
              </a:rPr>
              <a:t> 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instrucciones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especificaciones.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números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estándar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refieren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dirty="0" smtClean="0">
                <a:latin typeface="Arial Unicode MS"/>
                <a:cs typeface="Arial Unicode MS"/>
              </a:rPr>
              <a:t> funciones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dispositivo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componentes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tablero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siguientes.</a:t>
            </a:r>
          </a:p>
          <a:p>
            <a:pPr marL="26129" marR="8332" algn="just">
              <a:lnSpc>
                <a:spcPts val="1742"/>
              </a:lnSpc>
              <a:spcBef>
                <a:spcPts val="741"/>
              </a:spcBef>
            </a:pPr>
            <a:r>
              <a:rPr lang="es-AR" dirty="0" smtClean="0">
                <a:latin typeface="Arial Unicode MS"/>
                <a:cs typeface="Arial Unicode MS"/>
              </a:rPr>
              <a:t>21 	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dirty="0" smtClean="0">
                <a:latin typeface="Arial Unicode MS"/>
                <a:cs typeface="Arial Unicode MS"/>
              </a:rPr>
              <a:t> de</a:t>
            </a:r>
            <a:r>
              <a:rPr lang="es-AR" spc="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distancia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129" marR="3212263" algn="just" defTabSz="672889">
              <a:lnSpc>
                <a:spcPts val="1742"/>
              </a:lnSpc>
              <a:tabLst>
                <a:tab pos="540615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32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potencia </a:t>
            </a:r>
            <a:r>
              <a:rPr lang="es-AR" spc="-12" dirty="0">
                <a:latin typeface="Arial Unicode MS"/>
                <a:cs typeface="Arial Unicode MS"/>
              </a:rPr>
              <a:t>direccional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</a:p>
          <a:p>
            <a:pPr marL="26129" algn="just">
              <a:lnSpc>
                <a:spcPts val="1742"/>
              </a:lnSpc>
              <a:spcBef>
                <a:spcPts val="453"/>
              </a:spcBef>
            </a:pPr>
            <a:r>
              <a:rPr lang="es-AR" dirty="0" smtClean="0">
                <a:latin typeface="Arial Unicode MS"/>
                <a:cs typeface="Arial Unicode MS"/>
              </a:rPr>
              <a:t>25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Sincronización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sincronismo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129" algn="just">
              <a:lnSpc>
                <a:spcPts val="1742"/>
              </a:lnSpc>
              <a:spcBef>
                <a:spcPts val="7"/>
              </a:spcBef>
            </a:pPr>
            <a:r>
              <a:rPr dirty="0" smtClean="0">
                <a:latin typeface="Arial Unicode MS"/>
                <a:cs typeface="Arial Unicode MS"/>
              </a:rPr>
              <a:t>27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bajo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voltaje</a:t>
            </a:r>
            <a:endParaRPr dirty="0">
              <a:latin typeface="Arial Unicode MS"/>
              <a:cs typeface="Arial Unicode MS"/>
            </a:endParaRPr>
          </a:p>
          <a:p>
            <a:pPr marL="26129" marR="2172340" algn="just">
              <a:lnSpc>
                <a:spcPts val="1742"/>
              </a:lnSpc>
              <a:spcBef>
                <a:spcPts val="86"/>
              </a:spcBef>
            </a:pPr>
            <a:r>
              <a:rPr dirty="0">
                <a:latin typeface="Arial Unicode MS"/>
                <a:cs typeface="Arial Unicode MS"/>
              </a:rPr>
              <a:t>37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potencia</a:t>
            </a:r>
            <a:r>
              <a:rPr spc="91" dirty="0">
                <a:latin typeface="Arial Unicode MS"/>
                <a:cs typeface="Arial Unicode MS"/>
              </a:rPr>
              <a:t> </a:t>
            </a:r>
            <a:endParaRPr lang="es-AR" spc="91" dirty="0">
              <a:latin typeface="Arial Unicode MS"/>
              <a:cs typeface="Arial Unicode MS"/>
            </a:endParaRPr>
          </a:p>
          <a:p>
            <a:pPr marL="26129" marR="2172340" algn="just">
              <a:lnSpc>
                <a:spcPts val="1742"/>
              </a:lnSpc>
              <a:spcBef>
                <a:spcPts val="86"/>
              </a:spcBef>
            </a:pPr>
            <a:r>
              <a:rPr spc="-33" dirty="0">
                <a:latin typeface="Arial Unicode MS"/>
                <a:cs typeface="Arial Unicode MS"/>
              </a:rPr>
              <a:t>40</a:t>
            </a:r>
            <a:r>
              <a:rPr dirty="0" smtClean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dirty="0">
                <a:latin typeface="Arial Unicode MS"/>
                <a:cs typeface="Arial Unicode MS"/>
              </a:rPr>
              <a:t> de</a:t>
            </a:r>
            <a:r>
              <a:rPr spc="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campo</a:t>
            </a:r>
            <a:endParaRPr dirty="0">
              <a:latin typeface="Arial Unicode MS"/>
              <a:cs typeface="Arial Unicode MS"/>
            </a:endParaRPr>
          </a:p>
          <a:p>
            <a:pPr marL="26129" marR="3016444" algn="just">
              <a:lnSpc>
                <a:spcPts val="1742"/>
              </a:lnSpc>
            </a:pPr>
            <a:r>
              <a:rPr dirty="0">
                <a:latin typeface="Arial Unicode MS"/>
                <a:cs typeface="Arial Unicode MS"/>
              </a:rPr>
              <a:t>41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Disyuntor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campo</a:t>
            </a:r>
            <a:r>
              <a:rPr spc="125" dirty="0">
                <a:latin typeface="Arial Unicode MS"/>
                <a:cs typeface="Arial Unicode MS"/>
              </a:rPr>
              <a:t> </a:t>
            </a:r>
            <a:endParaRPr lang="es-AR" spc="125" dirty="0">
              <a:latin typeface="Arial Unicode MS"/>
              <a:cs typeface="Arial Unicode MS"/>
            </a:endParaRPr>
          </a:p>
          <a:p>
            <a:pPr marL="26129" marR="3016444" algn="just">
              <a:lnSpc>
                <a:spcPts val="1742"/>
              </a:lnSpc>
            </a:pPr>
            <a:r>
              <a:rPr spc="-33" dirty="0">
                <a:latin typeface="Arial Unicode MS"/>
                <a:cs typeface="Arial Unicode MS"/>
              </a:rPr>
              <a:t>42</a:t>
            </a:r>
            <a:r>
              <a:rPr dirty="0" smtClean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Disyuntor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funcionamiento</a:t>
            </a:r>
            <a:endParaRPr dirty="0">
              <a:latin typeface="Arial Unicode MS"/>
              <a:cs typeface="Arial Unicode MS"/>
            </a:endParaRPr>
          </a:p>
          <a:p>
            <a:pPr marL="26129" algn="just">
              <a:lnSpc>
                <a:spcPts val="1742"/>
              </a:lnSpc>
              <a:spcBef>
                <a:spcPts val="340"/>
              </a:spcBef>
            </a:pPr>
            <a:r>
              <a:rPr dirty="0">
                <a:latin typeface="Arial Unicode MS"/>
                <a:cs typeface="Arial Unicode MS"/>
              </a:rPr>
              <a:t>46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fase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inversa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equilibrio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fase</a:t>
            </a:r>
            <a:r>
              <a:rPr spc="78" dirty="0">
                <a:latin typeface="Arial Unicode MS"/>
                <a:cs typeface="Arial Unicode MS"/>
              </a:rPr>
              <a:t> </a:t>
            </a:r>
            <a:endParaRPr lang="es-AR" spc="78" dirty="0">
              <a:latin typeface="Arial Unicode MS"/>
              <a:cs typeface="Arial Unicode MS"/>
            </a:endParaRPr>
          </a:p>
          <a:p>
            <a:pPr marL="26129" algn="just">
              <a:lnSpc>
                <a:spcPts val="1742"/>
              </a:lnSpc>
              <a:spcBef>
                <a:spcPts val="340"/>
              </a:spcBef>
            </a:pPr>
            <a:r>
              <a:rPr spc="-33" dirty="0">
                <a:latin typeface="Arial Unicode MS"/>
                <a:cs typeface="Arial Unicode MS"/>
              </a:rPr>
              <a:t>47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tensión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secuencia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fase</a:t>
            </a:r>
            <a:endParaRPr dirty="0">
              <a:latin typeface="Arial Unicode MS"/>
              <a:cs typeface="Arial Unicode MS"/>
            </a:endParaRPr>
          </a:p>
          <a:p>
            <a:pPr marL="26129" indent="-176654" algn="just">
              <a:lnSpc>
                <a:spcPts val="1742"/>
              </a:lnSpc>
              <a:spcBef>
                <a:spcPts val="401"/>
              </a:spcBef>
              <a:buAutoNum type="arabicPlain" startAt="49"/>
              <a:tabLst>
                <a:tab pos="424968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Relé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térmico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máquina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transformador</a:t>
            </a:r>
            <a:endParaRPr dirty="0">
              <a:latin typeface="Arial Unicode MS"/>
              <a:cs typeface="Arial Unicode MS"/>
            </a:endParaRPr>
          </a:p>
          <a:p>
            <a:pPr marL="26129" marR="1418229" algn="just">
              <a:lnSpc>
                <a:spcPts val="1742"/>
              </a:lnSpc>
              <a:spcBef>
                <a:spcPts val="111"/>
              </a:spcBef>
              <a:buAutoNum type="arabicPlain" startAt="49"/>
              <a:tabLst>
                <a:tab pos="401637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Relé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sobrecorriente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instantánea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tasa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aumento</a:t>
            </a:r>
            <a:r>
              <a:rPr spc="118" dirty="0">
                <a:latin typeface="Arial Unicode MS"/>
                <a:cs typeface="Arial Unicode MS"/>
              </a:rPr>
              <a:t> </a:t>
            </a:r>
            <a:endParaRPr lang="es-AR" spc="118" dirty="0">
              <a:latin typeface="Arial Unicode MS"/>
              <a:cs typeface="Arial Unicode MS"/>
            </a:endParaRPr>
          </a:p>
          <a:p>
            <a:pPr marL="26129" marR="1418229" algn="just">
              <a:lnSpc>
                <a:spcPts val="1742"/>
              </a:lnSpc>
              <a:spcBef>
                <a:spcPts val="111"/>
              </a:spcBef>
              <a:buAutoNum type="arabicPlain" startAt="49"/>
              <a:tabLst>
                <a:tab pos="401637" algn="l"/>
              </a:tabLst>
            </a:pPr>
            <a:r>
              <a:rPr lang="es-AR" spc="-26" dirty="0">
                <a:latin typeface="Arial Unicode MS"/>
                <a:cs typeface="Arial Unicode MS"/>
              </a:rPr>
              <a:t> </a:t>
            </a:r>
            <a:r>
              <a:rPr spc="-26" dirty="0" err="1">
                <a:latin typeface="Arial Unicode MS"/>
                <a:cs typeface="Arial Unicode MS"/>
              </a:rPr>
              <a:t>Relé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sobrecorriente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tiempo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CA</a:t>
            </a:r>
            <a:endParaRPr dirty="0">
              <a:latin typeface="Arial Unicode MS"/>
              <a:cs typeface="Arial Unicode MS"/>
            </a:endParaRPr>
          </a:p>
          <a:p>
            <a:pPr marL="26129" marR="3204764" algn="just">
              <a:lnSpc>
                <a:spcPts val="1742"/>
              </a:lnSpc>
            </a:pPr>
            <a:r>
              <a:rPr dirty="0">
                <a:latin typeface="Arial Unicode MS"/>
                <a:cs typeface="Arial Unicode MS"/>
              </a:rPr>
              <a:t>52</a:t>
            </a:r>
            <a:r>
              <a:rPr spc="275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Interruptores</a:t>
            </a:r>
            <a:r>
              <a:rPr spc="275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automáticos</a:t>
            </a:r>
            <a:r>
              <a:rPr lang="es-AR" spc="282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CA</a:t>
            </a:r>
            <a:r>
              <a:rPr spc="33" dirty="0">
                <a:latin typeface="Arial Unicode MS"/>
                <a:cs typeface="Arial Unicode MS"/>
              </a:rPr>
              <a:t> </a:t>
            </a:r>
            <a:endParaRPr lang="es-AR" spc="33" dirty="0">
              <a:latin typeface="Arial Unicode MS"/>
              <a:cs typeface="Arial Unicode MS"/>
            </a:endParaRPr>
          </a:p>
          <a:p>
            <a:pPr marL="26129" marR="3204764" algn="just">
              <a:lnSpc>
                <a:spcPts val="1742"/>
              </a:lnSpc>
            </a:pPr>
            <a:r>
              <a:rPr dirty="0" smtClean="0">
                <a:latin typeface="Arial Unicode MS"/>
                <a:cs typeface="Arial Unicode MS"/>
              </a:rPr>
              <a:t>55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factor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potencia</a:t>
            </a:r>
            <a:r>
              <a:rPr spc="263" dirty="0">
                <a:latin typeface="Arial Unicode MS"/>
                <a:cs typeface="Arial Unicode MS"/>
              </a:rPr>
              <a:t> </a:t>
            </a:r>
            <a:endParaRPr lang="es-AR" spc="263" dirty="0">
              <a:latin typeface="Arial Unicode MS"/>
              <a:cs typeface="Arial Unicode MS"/>
            </a:endParaRPr>
          </a:p>
          <a:p>
            <a:pPr marL="248315" marR="3204764" algn="just">
              <a:lnSpc>
                <a:spcPts val="1742"/>
              </a:lnSpc>
            </a:pPr>
            <a:endParaRPr dirty="0">
              <a:latin typeface="Arial Unicode MS"/>
              <a:cs typeface="Arial Unicode MS"/>
            </a:endParaRPr>
          </a:p>
        </p:txBody>
      </p:sp>
      <p:sp>
        <p:nvSpPr>
          <p:cNvPr id="3" name="Rectángulo 2"/>
          <p:cNvSpPr/>
          <p:nvPr/>
        </p:nvSpPr>
        <p:spPr>
          <a:xfrm>
            <a:off x="13518999" y="3937017"/>
            <a:ext cx="4424527" cy="93384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48315" marR="3204764" algn="just">
              <a:lnSpc>
                <a:spcPts val="1742"/>
              </a:lnSpc>
            </a:pPr>
            <a:r>
              <a:rPr lang="es-AR" dirty="0" smtClean="0">
                <a:latin typeface="Arial Unicode MS"/>
                <a:cs typeface="Arial Unicode MS"/>
              </a:rPr>
              <a:t>59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dirty="0" smtClean="0">
                <a:latin typeface="Arial Unicode MS"/>
                <a:cs typeface="Arial Unicode MS"/>
              </a:rPr>
              <a:t> de </a:t>
            </a:r>
            <a:r>
              <a:rPr lang="es-AR" spc="-12" dirty="0" err="1">
                <a:latin typeface="Arial Unicode MS"/>
                <a:cs typeface="Arial Unicode MS"/>
              </a:rPr>
              <a:t>sobretensin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282"/>
              </a:spcBef>
            </a:pPr>
            <a:r>
              <a:rPr lang="es-AR" dirty="0" smtClean="0">
                <a:latin typeface="Arial Unicode MS"/>
                <a:cs typeface="Arial Unicode MS"/>
              </a:rPr>
              <a:t>63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presión,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caudal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líquido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gas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34997" indent="231649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65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gobierno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apertura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compuerta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válvula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</a:t>
            </a:r>
            <a:r>
              <a:rPr lang="es-AR" spc="66" dirty="0">
                <a:latin typeface="Arial Unicode MS"/>
                <a:cs typeface="Arial Unicode MS"/>
              </a:rPr>
              <a:t> motor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primario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marR="2374825" algn="just">
              <a:lnSpc>
                <a:spcPts val="1742"/>
              </a:lnSpc>
            </a:pPr>
            <a:r>
              <a:rPr lang="es-AR" dirty="0" smtClean="0">
                <a:latin typeface="Arial Unicode MS"/>
                <a:cs typeface="Arial Unicode MS"/>
              </a:rPr>
              <a:t>67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direccional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CA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</a:p>
          <a:p>
            <a:pPr marL="248315" marR="2374825" algn="just">
              <a:lnSpc>
                <a:spcPts val="1742"/>
              </a:lnSpc>
            </a:pPr>
            <a:r>
              <a:rPr lang="es-AR" dirty="0" smtClean="0">
                <a:latin typeface="Arial Unicode MS"/>
                <a:cs typeface="Arial Unicode MS"/>
              </a:rPr>
              <a:t>72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CC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marR="2943950" algn="just">
              <a:lnSpc>
                <a:spcPts val="1742"/>
              </a:lnSpc>
              <a:spcBef>
                <a:spcPts val="118"/>
              </a:spcBef>
            </a:pPr>
            <a:r>
              <a:rPr lang="es-AR" dirty="0" smtClean="0">
                <a:latin typeface="Arial Unicode MS"/>
                <a:cs typeface="Arial Unicode MS"/>
              </a:rPr>
              <a:t>76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86" dirty="0">
                <a:latin typeface="Arial Unicode MS"/>
                <a:cs typeface="Arial Unicode MS"/>
              </a:rPr>
              <a:t>CC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</a:p>
          <a:p>
            <a:pPr marL="248315" marR="2943950" algn="just">
              <a:lnSpc>
                <a:spcPts val="1742"/>
              </a:lnSpc>
              <a:spcBef>
                <a:spcPts val="118"/>
              </a:spcBef>
            </a:pPr>
            <a:r>
              <a:rPr lang="es-AR" spc="-33" dirty="0">
                <a:latin typeface="Arial Unicode MS"/>
                <a:cs typeface="Arial Unicode MS"/>
              </a:rPr>
              <a:t>79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reenganche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automático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CA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</a:p>
          <a:p>
            <a:pPr marL="248315" marR="2943950" algn="just">
              <a:lnSpc>
                <a:spcPts val="1742"/>
              </a:lnSpc>
              <a:spcBef>
                <a:spcPts val="118"/>
              </a:spcBef>
            </a:pPr>
            <a:r>
              <a:rPr lang="es-AR" dirty="0" smtClean="0">
                <a:latin typeface="Arial Unicode MS"/>
                <a:cs typeface="Arial Unicode MS"/>
              </a:rPr>
              <a:t>81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dirty="0" smtClean="0">
                <a:latin typeface="Arial Unicode MS"/>
                <a:cs typeface="Arial Unicode MS"/>
              </a:rPr>
              <a:t> de </a:t>
            </a:r>
            <a:r>
              <a:rPr lang="es-AR" spc="-12" dirty="0">
                <a:latin typeface="Arial Unicode MS"/>
                <a:cs typeface="Arial Unicode MS"/>
              </a:rPr>
              <a:t>frecuencia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marR="2641471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85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receptor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piloto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dirty="0" smtClean="0">
                <a:latin typeface="Arial Unicode MS"/>
                <a:cs typeface="Arial Unicode MS"/>
              </a:rPr>
              <a:t> portador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</a:p>
          <a:p>
            <a:pPr marL="248315" marR="2641471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86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bloqueo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87</a:t>
            </a:r>
            <a:r>
              <a:rPr lang="es-AR" spc="-2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-2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diferencial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89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línea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94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 </a:t>
            </a:r>
            <a:r>
              <a:rPr lang="es-AR" spc="-12" dirty="0">
                <a:latin typeface="Arial Unicode MS"/>
                <a:cs typeface="Arial Unicode MS"/>
              </a:rPr>
              <a:t>disparo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ts val="1742"/>
              </a:lnSpc>
              <a:spcBef>
                <a:spcPts val="86"/>
              </a:spcBef>
            </a:pP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símbolos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conmutación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dispositivos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en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1.2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  <a:endParaRPr lang="es-A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88339" y="3630526"/>
            <a:ext cx="3338790" cy="685374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0477135" y="10680607"/>
            <a:ext cx="5309432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1.2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Símbolos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aparamenta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dispositivos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protección.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5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10179" y="3660486"/>
            <a:ext cx="3353306" cy="6964357"/>
          </a:xfrm>
          <a:prstGeom prst="rect">
            <a:avLst/>
          </a:prstGeom>
        </p:spPr>
      </p:pic>
      <p:pic>
        <p:nvPicPr>
          <p:cNvPr id="6" name="object 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625129" y="3645506"/>
            <a:ext cx="3041862" cy="556614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098953" y="3660486"/>
            <a:ext cx="9512732" cy="78651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Capitulo</a:t>
            </a:r>
            <a:r>
              <a:rPr sz="1742" b="1" spc="327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2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sz="1742" b="1" spc="-12" dirty="0">
                <a:latin typeface="Arial Unicode MS"/>
                <a:cs typeface="Arial Unicode MS"/>
              </a:rPr>
              <a:t>Subestaciones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2.1</a:t>
            </a:r>
            <a:r>
              <a:rPr lang="es-AR" b="1" spc="-12" dirty="0">
                <a:latin typeface="Arial Unicode MS"/>
                <a:cs typeface="Arial Unicode MS"/>
              </a:rPr>
              <a:t> INTRODUCCION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689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punto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transmisión.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subestaciones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para: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Cambiar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controlar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flujo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energía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spc="-12" dirty="0">
                <a:latin typeface="Arial Unicode MS"/>
                <a:cs typeface="Arial Unicode MS"/>
              </a:rPr>
              <a:t>Aislar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secciones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defectuosas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Dividir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el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mantener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falla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spc="-12" dirty="0">
                <a:latin typeface="Arial Unicode MS"/>
                <a:cs typeface="Arial Unicode MS"/>
              </a:rPr>
              <a:t>Proporcionar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flexibilidad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sistema</a:t>
            </a:r>
          </a:p>
          <a:p>
            <a:pPr marL="248315" marR="1981520" algn="just">
              <a:lnSpc>
                <a:spcPts val="1742"/>
              </a:lnSpc>
              <a:spcBef>
                <a:spcPts val="125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322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subestaciones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tipos: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86"/>
              </a:spcBef>
            </a:pPr>
            <a:endParaRPr lang="es-AR" b="1" i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  <a:p>
            <a:pPr marL="387142" lvl="2" indent="-147483" algn="just">
              <a:lnSpc>
                <a:spcPts val="1742"/>
              </a:lnSpc>
              <a:spcBef>
                <a:spcPts val="7"/>
              </a:spcBef>
              <a:buAutoNum type="arabicPeriod"/>
              <a:tabLst>
                <a:tab pos="981681" algn="l"/>
              </a:tabLst>
            </a:pP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Subestación</a:t>
            </a:r>
            <a:r>
              <a:rPr lang="es-AR" b="1" i="1" spc="9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aislada</a:t>
            </a:r>
            <a:r>
              <a:rPr lang="es-AR" b="1" i="1" spc="9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en</a:t>
            </a:r>
            <a:r>
              <a:rPr lang="es-AR" b="1" i="1" spc="9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aire</a:t>
            </a:r>
            <a:r>
              <a:rPr lang="es-AR" b="1" i="1" spc="9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(AIS)</a:t>
            </a:r>
            <a:endParaRPr lang="es-AR" b="1" i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  <a:p>
            <a:pPr marL="387142" lvl="2" indent="-147483" algn="just">
              <a:lnSpc>
                <a:spcPts val="1742"/>
              </a:lnSpc>
              <a:spcBef>
                <a:spcPts val="308"/>
              </a:spcBef>
              <a:buAutoNum type="arabicPeriod"/>
              <a:tabLst>
                <a:tab pos="981681" algn="l"/>
              </a:tabLst>
            </a:pP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Subestación</a:t>
            </a:r>
            <a:r>
              <a:rPr lang="es-AR" b="1" i="1" spc="7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aislada</a:t>
            </a:r>
            <a:r>
              <a:rPr lang="es-AR" b="1" i="1" spc="7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en</a:t>
            </a:r>
            <a:r>
              <a:rPr lang="es-AR" b="1" i="1" spc="78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gas</a:t>
            </a:r>
            <a:r>
              <a:rPr lang="es-AR" b="1" i="1" spc="7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(GIS)</a:t>
            </a:r>
          </a:p>
          <a:p>
            <a:pPr marL="164154" indent="-147488" algn="just">
              <a:lnSpc>
                <a:spcPts val="1742"/>
              </a:lnSpc>
              <a:spcBef>
                <a:spcPts val="308"/>
              </a:spcBef>
              <a:buAutoNum type="arabicPeriod"/>
              <a:tabLst>
                <a:tab pos="164988" algn="l"/>
              </a:tabLst>
            </a:pPr>
            <a:endParaRPr lang="es-AR" b="1" i="1" spc="-12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2.2</a:t>
            </a:r>
            <a:r>
              <a:rPr lang="es-AR" b="1" spc="-20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DIAGRAMAS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86" dirty="0">
                <a:latin typeface="Arial Unicode MS"/>
                <a:cs typeface="Arial Unicode MS"/>
              </a:rPr>
              <a:t>ELÉCTRICOS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26" dirty="0">
                <a:latin typeface="Arial Unicode MS"/>
                <a:cs typeface="Arial Unicode MS"/>
              </a:rPr>
              <a:t>LA</a:t>
            </a:r>
            <a:r>
              <a:rPr lang="es-AR" b="1" spc="-2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SUBESTACIÓN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eléctricos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subestación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unifilares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46" dirty="0">
                <a:latin typeface="Arial Unicode MS"/>
                <a:cs typeface="Arial Unicode MS"/>
              </a:rPr>
              <a:t>(SLD)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representan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cableado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trifásico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utilizando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unifilar.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Esto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similares.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encontrar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representan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detalle,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llamados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SLD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protección.</a:t>
            </a: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2.2.1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Diagrama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una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sola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línea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74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SLD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entre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componentes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eléctricos</a:t>
            </a:r>
            <a:r>
              <a:rPr lang="es-AR" dirty="0" smtClean="0">
                <a:latin typeface="Arial Unicode MS"/>
                <a:cs typeface="Arial Unicode MS"/>
              </a:rPr>
              <a:t> utilizando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simples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símbolos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gráficos,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2.1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  <a:r>
              <a:rPr lang="es-AR" dirty="0" smtClean="0">
                <a:latin typeface="Arial Unicode MS"/>
                <a:cs typeface="Arial Unicode MS"/>
              </a:rPr>
              <a:t> Un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SLD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2.2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</a:p>
          <a:p>
            <a:pPr marL="16666" marR="6666" algn="just">
              <a:lnSpc>
                <a:spcPts val="1742"/>
              </a:lnSpc>
              <a:spcBef>
                <a:spcPts val="774"/>
              </a:spcBef>
            </a:pPr>
            <a:endParaRPr lang="es-AR" spc="-2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2.2.2</a:t>
            </a:r>
            <a:r>
              <a:rPr lang="es-AR" b="1" spc="16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Diagrama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esquemático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spc="111" dirty="0">
                <a:latin typeface="Arial Unicode MS"/>
                <a:cs typeface="Arial Unicode MS"/>
              </a:rPr>
              <a:t>/</a:t>
            </a:r>
            <a:r>
              <a:rPr lang="es-AR" b="1" spc="165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elemental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35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esquemático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elemental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funciones</a:t>
            </a:r>
            <a:r>
              <a:rPr lang="es-AR" dirty="0" smtClean="0">
                <a:latin typeface="Arial Unicode MS"/>
                <a:cs typeface="Arial Unicode MS"/>
              </a:rPr>
              <a:t> 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específico.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2.3</a:t>
            </a:r>
            <a:r>
              <a:rPr lang="es-AR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(Diagrama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elemental</a:t>
            </a:r>
            <a:r>
              <a:rPr lang="es-AR" dirty="0" smtClean="0">
                <a:latin typeface="Arial Unicode MS"/>
                <a:cs typeface="Arial Unicode MS"/>
              </a:rPr>
              <a:t> esquemático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CA)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2.4</a:t>
            </a:r>
            <a:r>
              <a:rPr lang="es-AR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(Diagrama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elemental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esquemático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DC).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543985" y="15145132"/>
            <a:ext cx="11916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12" dirty="0">
                <a:latin typeface="Arial Unicode MS"/>
                <a:cs typeface="Arial Unicode MS"/>
              </a:rPr>
              <a:t>9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80100" y="3526015"/>
            <a:ext cx="4166847" cy="3065720"/>
          </a:xfrm>
          <a:prstGeom prst="rect">
            <a:avLst/>
          </a:prstGeom>
        </p:spPr>
      </p:pic>
      <p:sp>
        <p:nvSpPr>
          <p:cNvPr id="3" name="object 4"/>
          <p:cNvSpPr txBox="1"/>
          <p:nvPr/>
        </p:nvSpPr>
        <p:spPr>
          <a:xfrm>
            <a:off x="8156179" y="6591734"/>
            <a:ext cx="4014689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2.1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unifilar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subestación.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4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69486" y="6838926"/>
            <a:ext cx="4277460" cy="3982074"/>
          </a:xfrm>
          <a:prstGeom prst="rect">
            <a:avLst/>
          </a:prstGeom>
        </p:spPr>
      </p:pic>
      <p:sp>
        <p:nvSpPr>
          <p:cNvPr id="5" name="Rectángulo 4"/>
          <p:cNvSpPr/>
          <p:nvPr/>
        </p:nvSpPr>
        <p:spPr>
          <a:xfrm>
            <a:off x="8156179" y="10821000"/>
            <a:ext cx="48022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6666">
              <a:spcBef>
                <a:spcPts val="131"/>
              </a:spcBef>
            </a:pPr>
            <a:r>
              <a:rPr lang="es-AR" spc="-40" dirty="0">
                <a:latin typeface="Arial Unicode MS"/>
                <a:cs typeface="Arial Unicode MS"/>
              </a:rPr>
              <a:t>FIGURA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2.2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unifilar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protección.</a:t>
            </a:r>
            <a:endParaRPr lang="es-AR" dirty="0">
              <a:latin typeface="Arial Unicode MS"/>
              <a:cs typeface="Arial Unicode MS"/>
            </a:endParaRPr>
          </a:p>
        </p:txBody>
      </p:sp>
      <p:pic>
        <p:nvPicPr>
          <p:cNvPr id="6" name="object 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965932" y="3511447"/>
            <a:ext cx="4590446" cy="3760848"/>
          </a:xfrm>
          <a:prstGeom prst="rect">
            <a:avLst/>
          </a:prstGeom>
        </p:spPr>
      </p:pic>
      <p:sp>
        <p:nvSpPr>
          <p:cNvPr id="7" name="object 4"/>
          <p:cNvSpPr txBox="1"/>
          <p:nvPr/>
        </p:nvSpPr>
        <p:spPr>
          <a:xfrm>
            <a:off x="13042011" y="7272295"/>
            <a:ext cx="3982074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2.3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elemental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esquemático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AC.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8" name="object 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538740" y="7536517"/>
            <a:ext cx="4988616" cy="3284484"/>
          </a:xfrm>
          <a:prstGeom prst="rect">
            <a:avLst/>
          </a:prstGeom>
        </p:spPr>
      </p:pic>
      <p:sp>
        <p:nvSpPr>
          <p:cNvPr id="9" name="object 4"/>
          <p:cNvSpPr txBox="1"/>
          <p:nvPr/>
        </p:nvSpPr>
        <p:spPr>
          <a:xfrm>
            <a:off x="13118138" y="10867343"/>
            <a:ext cx="3905948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2.4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elemental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esquemático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DC.</a:t>
            </a:r>
            <a:endParaRPr dirty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466557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7933034" y="3549872"/>
            <a:ext cx="9290130" cy="17352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2" algn="just">
              <a:lnSpc>
                <a:spcPts val="1742"/>
              </a:lnSpc>
              <a:spcBef>
                <a:spcPts val="131"/>
              </a:spcBef>
              <a:tabLst>
                <a:tab pos="394137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2.2.3 </a:t>
            </a:r>
            <a:r>
              <a:rPr b="1" dirty="0" err="1" smtClean="0">
                <a:latin typeface="Arial Unicode MS"/>
                <a:cs typeface="Arial Unicode MS"/>
              </a:rPr>
              <a:t>Diagrama</a:t>
            </a:r>
            <a:r>
              <a:rPr b="1" spc="150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57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conexiones</a:t>
            </a:r>
            <a:r>
              <a:rPr b="1" spc="150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o</a:t>
            </a:r>
            <a:r>
              <a:rPr b="1" spc="15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cableado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41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instalación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dirty="0">
                <a:latin typeface="Arial Unicode MS"/>
                <a:cs typeface="Arial Unicode MS"/>
              </a:rPr>
              <a:t> componentes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sistema,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ejemplo,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26" dirty="0">
                <a:solidFill>
                  <a:srgbClr val="007FAC"/>
                </a:solidFill>
                <a:latin typeface="Arial Unicode MS"/>
                <a:cs typeface="Arial Unicode MS"/>
              </a:rPr>
              <a:t>2.5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86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742"/>
              </a:lnSpc>
              <a:tabLst>
                <a:tab pos="41496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2.2.4 </a:t>
            </a:r>
            <a:r>
              <a:rPr b="1" dirty="0" err="1" smtClean="0">
                <a:latin typeface="Arial Unicode MS"/>
                <a:cs typeface="Arial Unicode MS"/>
              </a:rPr>
              <a:t>Diagrama</a:t>
            </a:r>
            <a:r>
              <a:rPr b="1" spc="170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65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interconexión</a:t>
            </a:r>
            <a:endParaRPr b="1" dirty="0">
              <a:latin typeface="Arial Unicode MS"/>
              <a:cs typeface="Arial Unicode MS"/>
            </a:endParaRPr>
          </a:p>
          <a:p>
            <a:pPr marL="16666" marR="379139" algn="just">
              <a:lnSpc>
                <a:spcPts val="1742"/>
              </a:lnSpc>
              <a:spcBef>
                <a:spcPts val="741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interconexión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solo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externas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dirty="0">
                <a:latin typeface="Arial Unicode MS"/>
                <a:cs typeface="Arial Unicode MS"/>
              </a:rPr>
              <a:t> componentes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equipo.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Referirse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a</a:t>
            </a:r>
            <a:r>
              <a:rPr lang="es-AR" dirty="0" smtClean="0">
                <a:latin typeface="Arial Unicode MS"/>
                <a:cs typeface="Arial Unicode MS"/>
              </a:rPr>
              <a:t> la </a:t>
            </a:r>
            <a:r>
              <a:rPr dirty="0" err="1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26" dirty="0">
                <a:solidFill>
                  <a:srgbClr val="007FAC"/>
                </a:solidFill>
                <a:latin typeface="Arial Unicode MS"/>
                <a:cs typeface="Arial Unicode MS"/>
              </a:rPr>
              <a:t>2.6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7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11807" y="5430295"/>
            <a:ext cx="4590446" cy="5475352"/>
          </a:xfrm>
          <a:prstGeom prst="rect">
            <a:avLst/>
          </a:prstGeom>
        </p:spPr>
      </p:pic>
      <p:sp>
        <p:nvSpPr>
          <p:cNvPr id="8" name="object 4"/>
          <p:cNvSpPr txBox="1"/>
          <p:nvPr/>
        </p:nvSpPr>
        <p:spPr>
          <a:xfrm>
            <a:off x="7711808" y="10905647"/>
            <a:ext cx="5254125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2.5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66" dirty="0">
                <a:latin typeface="Arial Unicode MS"/>
                <a:cs typeface="Arial Unicode MS"/>
              </a:rPr>
              <a:t> /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distancia.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9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799748" y="6757655"/>
            <a:ext cx="5018335" cy="3698317"/>
          </a:xfrm>
          <a:prstGeom prst="rect">
            <a:avLst/>
          </a:prstGeom>
        </p:spPr>
      </p:pic>
      <p:sp>
        <p:nvSpPr>
          <p:cNvPr id="10" name="object 4"/>
          <p:cNvSpPr txBox="1"/>
          <p:nvPr/>
        </p:nvSpPr>
        <p:spPr>
          <a:xfrm>
            <a:off x="13926238" y="10840510"/>
            <a:ext cx="3891844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-20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2.6</a:t>
            </a:r>
            <a:r>
              <a:rPr lang="es-AR" spc="-3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interconexión.</a:t>
            </a:r>
            <a:endParaRPr lang="es-AR" dirty="0" smtClean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7914155" y="1227691"/>
            <a:ext cx="5530658" cy="110696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1742"/>
              </a:lnSpc>
            </a:pPr>
            <a:r>
              <a:rPr lang="es-AR" b="1" dirty="0" smtClean="0">
                <a:latin typeface="Arial Unicode MS"/>
                <a:cs typeface="Arial Unicode MS"/>
              </a:rPr>
              <a:t>2.3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DISEÑOS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86" dirty="0">
                <a:latin typeface="Arial Unicode MS"/>
                <a:cs typeface="Arial Unicode MS"/>
              </a:rPr>
              <a:t>DE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72" dirty="0">
                <a:latin typeface="Arial Unicode MS"/>
                <a:cs typeface="Arial Unicode MS"/>
              </a:rPr>
              <a:t>SUBESTACIONES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50" dirty="0">
                <a:latin typeface="Arial Unicode MS"/>
                <a:cs typeface="Arial Unicode MS"/>
              </a:rPr>
              <a:t>Y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BARRAS</a:t>
            </a:r>
          </a:p>
          <a:p>
            <a:pPr marL="16666" algn="just">
              <a:lnSpc>
                <a:spcPts val="1742"/>
              </a:lnSpc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57496" algn="just">
              <a:lnSpc>
                <a:spcPts val="1742"/>
              </a:lnSpc>
              <a:spcBef>
                <a:spcPts val="755"/>
              </a:spcBef>
            </a:pP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varias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disposiciones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 </a:t>
            </a:r>
            <a:r>
              <a:rPr lang="es-AR" dirty="0" smtClean="0">
                <a:latin typeface="Arial Unicode MS"/>
                <a:cs typeface="Arial Unicode MS"/>
              </a:rPr>
              <a:t>conmutación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subestaciones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generadoras.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selección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del </a:t>
            </a:r>
            <a:r>
              <a:rPr lang="es-AR" dirty="0" smtClean="0">
                <a:latin typeface="Arial Unicode MS"/>
                <a:cs typeface="Arial Unicode MS"/>
              </a:rPr>
              <a:t>arreglo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siguiente: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5122" marR="3311423" indent="-207397" algn="just">
              <a:lnSpc>
                <a:spcPts val="1742"/>
              </a:lnSpc>
              <a:spcBef>
                <a:spcPts val="729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Grado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flexibilidad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requerido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Importancia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cargas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5990" indent="-138265" algn="just">
              <a:lnSpc>
                <a:spcPts val="1742"/>
              </a:lnSpc>
              <a:spcBef>
                <a:spcPts val="472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Consideraciones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económicas,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incluida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disponibilidad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costo.</a:t>
            </a:r>
          </a:p>
          <a:p>
            <a:pPr marL="372753" marR="3392250" indent="-124438" algn="just">
              <a:lnSpc>
                <a:spcPts val="1742"/>
              </a:lnSpc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Provisión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 </a:t>
            </a:r>
            <a:r>
              <a:rPr lang="es-AR" spc="-12" dirty="0">
                <a:latin typeface="Arial Unicode MS"/>
                <a:cs typeface="Arial Unicode MS"/>
              </a:rPr>
              <a:t>extensión.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</a:p>
          <a:p>
            <a:pPr marL="372753" marR="3392250" indent="-124438" algn="just">
              <a:lnSpc>
                <a:spcPts val="1742"/>
              </a:lnSpc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Zonas</a:t>
            </a:r>
            <a:r>
              <a:rPr lang="es-AR" spc="3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protectoras.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72753" indent="-124438" algn="just">
              <a:lnSpc>
                <a:spcPts val="1742"/>
              </a:lnSpc>
              <a:spcBef>
                <a:spcPts val="387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Mantenimiento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seguridad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personal.</a:t>
            </a:r>
            <a:endParaRPr lang="es-AR" dirty="0" smtClean="0">
              <a:latin typeface="Arial Unicode MS"/>
              <a:cs typeface="Arial Unicode MS"/>
            </a:endParaRPr>
          </a:p>
          <a:p>
            <a:pPr marR="6666" algn="just">
              <a:lnSpc>
                <a:spcPts val="1742"/>
              </a:lnSpc>
              <a:spcBef>
                <a:spcPts val="787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siguientes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describe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discusión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sobre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barras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colectoras.</a:t>
            </a:r>
          </a:p>
          <a:p>
            <a:pPr marR="6666" algn="just">
              <a:lnSpc>
                <a:spcPts val="1742"/>
              </a:lnSpc>
              <a:spcBef>
                <a:spcPts val="78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7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2.3.1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única</a:t>
            </a:r>
          </a:p>
          <a:p>
            <a:pPr marL="16666" algn="just">
              <a:lnSpc>
                <a:spcPts val="1742"/>
              </a:lnSpc>
              <a:spcBef>
                <a:spcPts val="7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139156" algn="just">
              <a:lnSpc>
                <a:spcPts val="1742"/>
              </a:lnSpc>
              <a:spcBef>
                <a:spcPts val="755"/>
              </a:spcBef>
            </a:pP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sencilla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trifásica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varios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alimentadores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conectados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ella.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Referirse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2.7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  <a:r>
              <a:rPr lang="es-AR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Se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requiere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parada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total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mantenimiento.</a:t>
            </a:r>
          </a:p>
          <a:p>
            <a:pPr marL="16666" marR="139156" algn="just">
              <a:lnSpc>
                <a:spcPts val="1742"/>
              </a:lnSpc>
              <a:spcBef>
                <a:spcPts val="755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2.3.2</a:t>
            </a:r>
            <a:r>
              <a:rPr lang="es-AR" b="1" spc="13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doble</a:t>
            </a:r>
            <a:r>
              <a:rPr lang="es-AR" b="1" spc="13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spc="118" dirty="0">
                <a:latin typeface="Arial Unicode MS"/>
                <a:cs typeface="Arial Unicode MS"/>
              </a:rPr>
              <a:t>/interruptor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b="1" spc="118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21"/>
              </a:spcBef>
            </a:pP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única,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más</a:t>
            </a:r>
            <a:r>
              <a:rPr lang="es-AR" dirty="0" smtClean="0">
                <a:latin typeface="Arial Unicode MS"/>
                <a:cs typeface="Arial Unicode MS"/>
              </a:rPr>
              <a:t> fiable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mantenimiento.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transferir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colectora</a:t>
            </a:r>
            <a:r>
              <a:rPr lang="es-AR" dirty="0" smtClean="0">
                <a:latin typeface="Arial Unicode MS"/>
                <a:cs typeface="Arial Unicode MS"/>
              </a:rPr>
              <a:t> principal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reserva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conectando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acoplador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bus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hacer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</a:t>
            </a:r>
            <a:r>
              <a:rPr lang="es-AR" dirty="0" smtClean="0">
                <a:latin typeface="Arial Unicode MS"/>
                <a:cs typeface="Arial Unicode MS"/>
              </a:rPr>
              <a:t> camino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proceso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2.8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  <a:r>
              <a:rPr lang="es-AR" dirty="0" smtClean="0">
                <a:latin typeface="Arial Unicode MS"/>
                <a:cs typeface="Arial Unicode MS"/>
              </a:rPr>
              <a:t> 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seccionadores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apagar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menos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camino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dirty="0" smtClean="0">
                <a:latin typeface="Arial Unicode MS"/>
                <a:cs typeface="Arial Unicode MS"/>
              </a:rPr>
              <a:t> corriente.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utilizado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mayoría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empresas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servicios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públicos.</a:t>
            </a:r>
            <a:endParaRPr lang="es-AR" dirty="0" smtClean="0">
              <a:latin typeface="Arial Unicode MS"/>
              <a:cs typeface="Arial Unicode MS"/>
            </a:endParaRPr>
          </a:p>
          <a:p>
            <a:pPr marR="6666" algn="just">
              <a:lnSpc>
                <a:spcPts val="1742"/>
              </a:lnSpc>
              <a:spcBef>
                <a:spcPts val="787"/>
              </a:spcBef>
            </a:pPr>
            <a:endParaRPr lang="es-AR" dirty="0">
              <a:latin typeface="Arial Unicode MS"/>
              <a:cs typeface="Arial Unicode M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463692" y="3660486"/>
            <a:ext cx="4092687" cy="3816154"/>
          </a:xfrm>
          <a:prstGeom prst="rect">
            <a:avLst/>
          </a:prstGeom>
        </p:spPr>
      </p:pic>
      <p:sp>
        <p:nvSpPr>
          <p:cNvPr id="4" name="object 6"/>
          <p:cNvSpPr txBox="1"/>
          <p:nvPr/>
        </p:nvSpPr>
        <p:spPr>
          <a:xfrm>
            <a:off x="13574305" y="7614767"/>
            <a:ext cx="4313913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-20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2.7</a:t>
            </a:r>
            <a:r>
              <a:rPr lang="es-AR" spc="-3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única.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pic>
        <p:nvPicPr>
          <p:cNvPr id="6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612061" y="7988779"/>
            <a:ext cx="4276159" cy="2823691"/>
          </a:xfrm>
          <a:prstGeom prst="rect">
            <a:avLst/>
          </a:prstGeom>
        </p:spPr>
      </p:pic>
      <p:sp>
        <p:nvSpPr>
          <p:cNvPr id="7" name="object 5"/>
          <p:cNvSpPr txBox="1"/>
          <p:nvPr/>
        </p:nvSpPr>
        <p:spPr>
          <a:xfrm>
            <a:off x="13469728" y="10839697"/>
            <a:ext cx="4916251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2.8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Disposición</a:t>
            </a:r>
            <a:r>
              <a:rPr spc="4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doble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colectora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spc="72" dirty="0">
                <a:latin typeface="Arial Unicode MS"/>
                <a:cs typeface="Arial Unicode MS"/>
              </a:rPr>
              <a:t>/</a:t>
            </a:r>
            <a:r>
              <a:rPr lang="es-AR" dirty="0" smtClean="0">
                <a:latin typeface="Arial Unicode MS"/>
                <a:cs typeface="Arial Unicode MS"/>
              </a:rPr>
              <a:t>interruptor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dirty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490709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8002858" y="3660487"/>
            <a:ext cx="4354703" cy="62108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524"/>
              </a:lnSpc>
              <a:spcBef>
                <a:spcPts val="131"/>
              </a:spcBef>
            </a:pPr>
            <a:r>
              <a:rPr b="1" dirty="0">
                <a:latin typeface="Arial Unicode MS"/>
                <a:cs typeface="Arial Unicode MS"/>
              </a:rPr>
              <a:t>2.3.3</a:t>
            </a:r>
            <a:r>
              <a:rPr b="1" spc="7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Seccionamiento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la</a:t>
            </a:r>
            <a:r>
              <a:rPr b="1" spc="7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disposición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las</a:t>
            </a:r>
            <a:r>
              <a:rPr b="1" spc="7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barras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colectoras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814"/>
              </a:spcBef>
            </a:pP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dividir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secciones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mayor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flexibilidad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dirty="0">
                <a:latin typeface="Arial Unicode MS"/>
                <a:cs typeface="Arial Unicode MS"/>
              </a:rPr>
              <a:t> mantenimiento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(ver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12" dirty="0">
                <a:solidFill>
                  <a:srgbClr val="007FAC"/>
                </a:solidFill>
                <a:latin typeface="Arial Unicode MS"/>
                <a:cs typeface="Arial Unicode MS"/>
              </a:rPr>
              <a:t>2.9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24"/>
              </a:lnSpc>
              <a:spcBef>
                <a:spcPts val="131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24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2.3.4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la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anillo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78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anillo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proporciona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flexibilidad.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se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tomar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adyacente;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falla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localiza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esa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solamente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</a:t>
            </a:r>
            <a:r>
              <a:rPr lang="es-AR" dirty="0" err="1" smtClean="0">
                <a:latin typeface="Arial Unicode MS"/>
                <a:cs typeface="Arial Unicode MS"/>
              </a:rPr>
              <a:t>ver</a:t>
            </a:r>
            <a:r>
              <a:rPr lang="es-AR" dirty="0" err="1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2.10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</a:p>
          <a:p>
            <a:pPr marL="16666" marR="6666" algn="just">
              <a:lnSpc>
                <a:spcPts val="1524"/>
              </a:lnSpc>
              <a:spcBef>
                <a:spcPts val="780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2.3.5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spc="78" dirty="0">
                <a:latin typeface="Arial Unicode MS"/>
                <a:cs typeface="Arial Unicode MS"/>
              </a:rPr>
              <a:t>un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disyuntor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y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medio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741"/>
              </a:spcBef>
            </a:pPr>
            <a:r>
              <a:rPr lang="es-AR" spc="-26" dirty="0">
                <a:latin typeface="Arial Unicode MS"/>
                <a:cs typeface="Arial Unicode MS"/>
              </a:rPr>
              <a:t>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disposición,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requieren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circuitos.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Esto </a:t>
            </a:r>
            <a:r>
              <a:rPr lang="es-AR" dirty="0" smtClean="0">
                <a:latin typeface="Arial Unicode MS"/>
                <a:cs typeface="Arial Unicode MS"/>
              </a:rPr>
              <a:t>significa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tiene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66" dirty="0">
                <a:latin typeface="Arial Unicode MS"/>
                <a:cs typeface="Arial Unicode MS"/>
              </a:rPr>
              <a:t>un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medio.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metodología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es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importantes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(</a:t>
            </a:r>
            <a:r>
              <a:rPr lang="es-AR" spc="-12" dirty="0" err="1">
                <a:latin typeface="Arial Unicode MS"/>
                <a:cs typeface="Arial Unicode MS"/>
              </a:rPr>
              <a:t>ver</a:t>
            </a:r>
            <a:r>
              <a:rPr lang="es-AR" spc="-12" dirty="0" err="1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 2.11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</a:p>
          <a:p>
            <a:pPr marL="16666" marR="6666" algn="just">
              <a:lnSpc>
                <a:spcPts val="1524"/>
              </a:lnSpc>
              <a:spcBef>
                <a:spcPts val="74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2.3.6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23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doble,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interruptor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doble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755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esquema,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tiene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es</a:t>
            </a:r>
            <a:r>
              <a:rPr lang="es-AR" dirty="0" smtClean="0">
                <a:latin typeface="Arial Unicode MS"/>
                <a:cs typeface="Arial Unicode MS"/>
              </a:rPr>
              <a:t> nuevamente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confiable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muy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importantes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2.12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pic>
        <p:nvPicPr>
          <p:cNvPr id="8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02857" y="10270043"/>
            <a:ext cx="4354703" cy="1463635"/>
          </a:xfrm>
          <a:prstGeom prst="rect">
            <a:avLst/>
          </a:prstGeom>
        </p:spPr>
      </p:pic>
      <p:sp>
        <p:nvSpPr>
          <p:cNvPr id="9" name="object 6"/>
          <p:cNvSpPr txBox="1"/>
          <p:nvPr/>
        </p:nvSpPr>
        <p:spPr>
          <a:xfrm>
            <a:off x="8151812" y="12381706"/>
            <a:ext cx="2489200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2.9</a:t>
            </a:r>
            <a:r>
              <a:rPr lang="es-ES" sz="985" spc="518" dirty="0" smtClean="0">
                <a:latin typeface="Arial Unicode MS"/>
                <a:cs typeface="Arial Unicode MS"/>
              </a:rPr>
              <a:t> </a:t>
            </a:r>
            <a:r>
              <a:rPr sz="656" dirty="0" smtClean="0">
                <a:latin typeface="Arial Unicode MS"/>
                <a:cs typeface="Arial Unicode MS"/>
              </a:rPr>
              <a:t>Barra</a:t>
            </a:r>
            <a:r>
              <a:rPr sz="656" spc="33" dirty="0" smtClean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sección.</a:t>
            </a:r>
            <a:endParaRPr sz="656" dirty="0">
              <a:latin typeface="Arial Unicode MS"/>
              <a:cs typeface="Arial Unicode MS"/>
            </a:endParaRPr>
          </a:p>
        </p:txBody>
      </p:sp>
      <p:pic>
        <p:nvPicPr>
          <p:cNvPr id="10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523480" y="3549872"/>
            <a:ext cx="5153235" cy="2156957"/>
          </a:xfrm>
          <a:prstGeom prst="rect">
            <a:avLst/>
          </a:prstGeom>
        </p:spPr>
      </p:pic>
      <p:sp>
        <p:nvSpPr>
          <p:cNvPr id="11" name="object 4"/>
          <p:cNvSpPr txBox="1"/>
          <p:nvPr/>
        </p:nvSpPr>
        <p:spPr>
          <a:xfrm>
            <a:off x="12523479" y="5684855"/>
            <a:ext cx="218419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2.10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anillo.</a:t>
            </a:r>
            <a:endParaRPr sz="656">
              <a:latin typeface="Arial Unicode MS"/>
              <a:cs typeface="Arial Unicode MS"/>
            </a:endParaRPr>
          </a:p>
        </p:txBody>
      </p:sp>
      <p:pic>
        <p:nvPicPr>
          <p:cNvPr id="12" name="object 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518998" y="5836007"/>
            <a:ext cx="4014589" cy="2430298"/>
          </a:xfrm>
          <a:prstGeom prst="rect">
            <a:avLst/>
          </a:prstGeom>
        </p:spPr>
      </p:pic>
      <p:sp>
        <p:nvSpPr>
          <p:cNvPr id="13" name="object 4"/>
          <p:cNvSpPr txBox="1"/>
          <p:nvPr/>
        </p:nvSpPr>
        <p:spPr>
          <a:xfrm>
            <a:off x="12416647" y="7099456"/>
            <a:ext cx="369203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2.11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medio.</a:t>
            </a:r>
            <a:endParaRPr sz="985" dirty="0">
              <a:latin typeface="Arial Unicode MS"/>
              <a:cs typeface="Arial Unicode MS"/>
            </a:endParaRPr>
          </a:p>
        </p:txBody>
      </p:sp>
      <p:pic>
        <p:nvPicPr>
          <p:cNvPr id="14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910626" y="8354259"/>
            <a:ext cx="4766089" cy="2407670"/>
          </a:xfrm>
          <a:prstGeom prst="rect">
            <a:avLst/>
          </a:prstGeom>
        </p:spPr>
      </p:pic>
      <p:sp>
        <p:nvSpPr>
          <p:cNvPr id="15" name="object 5"/>
          <p:cNvSpPr txBox="1"/>
          <p:nvPr/>
        </p:nvSpPr>
        <p:spPr>
          <a:xfrm>
            <a:off x="13309402" y="10833450"/>
            <a:ext cx="91208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2.12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16" name="object 6"/>
          <p:cNvSpPr txBox="1"/>
          <p:nvPr/>
        </p:nvSpPr>
        <p:spPr>
          <a:xfrm>
            <a:off x="14016758" y="10866783"/>
            <a:ext cx="282206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Disyuntor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7933033" y="3647656"/>
            <a:ext cx="9678652" cy="37101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b="1" dirty="0">
                <a:latin typeface="Arial Unicode MS"/>
                <a:cs typeface="Arial Unicode MS"/>
              </a:rPr>
              <a:t>2.3.7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Disposición</a:t>
            </a:r>
            <a:r>
              <a:rPr b="1" spc="11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esquinas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18" dirty="0">
                <a:latin typeface="Arial Unicode MS"/>
                <a:cs typeface="Arial Unicode MS"/>
              </a:rPr>
              <a:t> </a:t>
            </a:r>
            <a:r>
              <a:rPr b="1" dirty="0" err="1">
                <a:latin typeface="Arial Unicode MS"/>
                <a:cs typeface="Arial Unicode MS"/>
              </a:rPr>
              <a:t>malla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spc="-12" dirty="0" err="1">
                <a:latin typeface="Arial Unicode MS"/>
                <a:cs typeface="Arial Unicode MS"/>
              </a:rPr>
              <a:t>interconectadas</a:t>
            </a:r>
            <a:endParaRPr lang="es-AR" b="1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16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esquinas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malla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interconectadas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brinda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máxima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seguridad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fallas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(ver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12" dirty="0">
                <a:solidFill>
                  <a:srgbClr val="007FAC"/>
                </a:solidFill>
                <a:latin typeface="Arial Unicode MS"/>
                <a:cs typeface="Arial Unicode MS"/>
              </a:rPr>
              <a:t>2.13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16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2.4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INTERRUPTORES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ROTURA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CARGA</a:t>
            </a: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distribución,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hasta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33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kV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encender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condiciones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normales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funcionamiento.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utilizar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hacer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frenar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cortocircuito.</a:t>
            </a: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67480" algn="l"/>
              </a:tabLst>
            </a:pPr>
            <a:r>
              <a:rPr lang="es-AR" b="1" spc="-46" dirty="0">
                <a:latin typeface="Arial Unicode MS"/>
                <a:cs typeface="Arial Unicode MS"/>
              </a:rPr>
              <a:t>2.5 CONMUTADORES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72" dirty="0">
                <a:latin typeface="Arial Unicode MS"/>
                <a:cs typeface="Arial Unicode MS"/>
              </a:rPr>
              <a:t>ESTACIONES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GENERADORAS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329976" lvl="2" indent="-314143" algn="just">
              <a:lnSpc>
                <a:spcPts val="1568"/>
              </a:lnSpc>
              <a:spcBef>
                <a:spcPts val="1260"/>
              </a:spcBef>
              <a:buAutoNum type="arabicPeriod"/>
              <a:tabLst>
                <a:tab pos="330809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Esquemas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aparamenta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principal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91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método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clásico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refiere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2.14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</a:p>
        </p:txBody>
      </p:sp>
      <p:pic>
        <p:nvPicPr>
          <p:cNvPr id="9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77125" y="7798299"/>
            <a:ext cx="5003718" cy="3966669"/>
          </a:xfrm>
          <a:prstGeom prst="rect">
            <a:avLst/>
          </a:prstGeom>
        </p:spPr>
      </p:pic>
      <p:sp>
        <p:nvSpPr>
          <p:cNvPr id="10" name="object 7"/>
          <p:cNvSpPr txBox="1"/>
          <p:nvPr/>
        </p:nvSpPr>
        <p:spPr>
          <a:xfrm>
            <a:off x="7930736" y="11751724"/>
            <a:ext cx="76167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2.13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1" name="object 8"/>
          <p:cNvSpPr txBox="1"/>
          <p:nvPr/>
        </p:nvSpPr>
        <p:spPr>
          <a:xfrm>
            <a:off x="8824607" y="11801722"/>
            <a:ext cx="1336684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esquinas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malla.</a:t>
            </a:r>
            <a:endParaRPr sz="591" dirty="0">
              <a:latin typeface="Arial Unicode MS"/>
              <a:cs typeface="Arial Unicode MS"/>
            </a:endParaRPr>
          </a:p>
        </p:txBody>
      </p:sp>
      <p:pic>
        <p:nvPicPr>
          <p:cNvPr id="12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544650" y="7561080"/>
            <a:ext cx="4590446" cy="4348408"/>
          </a:xfrm>
          <a:prstGeom prst="rect">
            <a:avLst/>
          </a:prstGeom>
        </p:spPr>
      </p:pic>
      <p:sp>
        <p:nvSpPr>
          <p:cNvPr id="13" name="object 5"/>
          <p:cNvSpPr txBox="1"/>
          <p:nvPr/>
        </p:nvSpPr>
        <p:spPr>
          <a:xfrm>
            <a:off x="13413652" y="12000706"/>
            <a:ext cx="2827192" cy="2590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2.14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clásico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(antiguo)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ángulo 8"/>
          <p:cNvSpPr/>
          <p:nvPr/>
        </p:nvSpPr>
        <p:spPr>
          <a:xfrm>
            <a:off x="7767113" y="3605179"/>
            <a:ext cx="9844572" cy="25930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1568"/>
              </a:lnSpc>
            </a:pPr>
            <a:r>
              <a:rPr lang="es-AR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2.5.2 </a:t>
            </a:r>
            <a:r>
              <a:rPr lang="es-AR" b="1" dirty="0" err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Aparamenta</a:t>
            </a:r>
            <a:r>
              <a:rPr lang="es-AR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s-AR" b="1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auxiliar</a:t>
            </a:r>
          </a:p>
          <a:p>
            <a:pPr algn="just">
              <a:lnSpc>
                <a:spcPts val="1568"/>
              </a:lnSpc>
            </a:pPr>
            <a:endParaRPr lang="es-AR" b="1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algn="just">
              <a:lnSpc>
                <a:spcPts val="1568"/>
              </a:lnSpc>
            </a:pPr>
            <a:r>
              <a:rPr lang="es-AR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2.5.2.1 Sistema unitario de </a:t>
            </a:r>
            <a:r>
              <a:rPr lang="es-AR" b="1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generador</a:t>
            </a:r>
          </a:p>
          <a:p>
            <a:pPr algn="just">
              <a:lnSpc>
                <a:spcPts val="1568"/>
              </a:lnSpc>
            </a:pPr>
            <a:endParaRPr lang="es-AR" dirty="0"/>
          </a:p>
          <a:p>
            <a:pPr algn="just">
              <a:lnSpc>
                <a:spcPts val="1568"/>
              </a:lnSpc>
            </a:pPr>
            <a:r>
              <a:rPr lang="es-AR" dirty="0"/>
              <a:t>Sistema de unidad de conexiones del generador (esquema sin CB para </a:t>
            </a:r>
            <a:r>
              <a:rPr lang="es-AR" dirty="0" smtClean="0"/>
              <a:t>generador). Ver Figura </a:t>
            </a:r>
            <a:r>
              <a:rPr lang="es-AR" dirty="0"/>
              <a:t>2.15</a:t>
            </a:r>
            <a:r>
              <a:rPr lang="es-AR" dirty="0" smtClean="0"/>
              <a:t>.</a:t>
            </a:r>
          </a:p>
          <a:p>
            <a:pPr algn="just">
              <a:lnSpc>
                <a:spcPts val="1568"/>
              </a:lnSpc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2.5.2.2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Esquema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unitario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que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emplea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disyuntor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generador</a:t>
            </a: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 indent="-833" algn="just">
              <a:lnSpc>
                <a:spcPts val="1568"/>
              </a:lnSpc>
              <a:spcBef>
                <a:spcPts val="315"/>
              </a:spcBef>
            </a:pPr>
            <a:r>
              <a:rPr lang="es-AR" dirty="0" smtClean="0">
                <a:latin typeface="Arial Unicode MS"/>
                <a:cs typeface="Arial Unicode MS"/>
              </a:rPr>
              <a:t>Esquema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emplea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2.16</a:t>
            </a:r>
            <a:r>
              <a:rPr lang="es-AR" dirty="0" smtClean="0">
                <a:latin typeface="Arial Unicode MS"/>
                <a:cs typeface="Arial Unicode MS"/>
              </a:rPr>
              <a:t>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tenga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cuenta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arranque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auxiliares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se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través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tensión.</a:t>
            </a:r>
            <a:endParaRPr lang="es-AR" dirty="0">
              <a:latin typeface="Arial Unicode MS"/>
              <a:cs typeface="Arial Unicode MS"/>
            </a:endParaRPr>
          </a:p>
        </p:txBody>
      </p:sp>
      <p:grpSp>
        <p:nvGrpSpPr>
          <p:cNvPr id="24" name="Grupo 23"/>
          <p:cNvGrpSpPr/>
          <p:nvPr/>
        </p:nvGrpSpPr>
        <p:grpSpPr>
          <a:xfrm>
            <a:off x="7988340" y="6868268"/>
            <a:ext cx="4645753" cy="3069507"/>
            <a:chOff x="1013060" y="4056062"/>
            <a:chExt cx="6899792" cy="4229088"/>
          </a:xfrm>
        </p:grpSpPr>
        <p:pic>
          <p:nvPicPr>
            <p:cNvPr id="10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3060" y="4056062"/>
              <a:ext cx="6616543" cy="4056200"/>
            </a:xfrm>
            <a:prstGeom prst="rect">
              <a:avLst/>
            </a:prstGeom>
          </p:spPr>
        </p:pic>
        <p:sp>
          <p:nvSpPr>
            <p:cNvPr id="11" name="object 6"/>
            <p:cNvSpPr txBox="1"/>
            <p:nvPr/>
          </p:nvSpPr>
          <p:spPr>
            <a:xfrm>
              <a:off x="3837378" y="4099925"/>
              <a:ext cx="1190641" cy="14845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29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unitario</a:t>
              </a:r>
              <a:endParaRPr sz="591">
                <a:latin typeface="Arial Unicode MS"/>
                <a:cs typeface="Arial Unicode MS"/>
              </a:endParaRPr>
            </a:p>
          </p:txBody>
        </p:sp>
        <p:sp>
          <p:nvSpPr>
            <p:cNvPr id="12" name="object 7"/>
            <p:cNvSpPr txBox="1"/>
            <p:nvPr/>
          </p:nvSpPr>
          <p:spPr>
            <a:xfrm>
              <a:off x="1124172" y="4186135"/>
              <a:ext cx="746304" cy="19006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87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Generador</a:t>
              </a:r>
              <a:endParaRPr sz="787">
                <a:latin typeface="Arial Unicode MS"/>
                <a:cs typeface="Arial Unicode MS"/>
              </a:endParaRPr>
            </a:p>
          </p:txBody>
        </p:sp>
        <p:sp>
          <p:nvSpPr>
            <p:cNvPr id="13" name="object 8"/>
            <p:cNvSpPr txBox="1"/>
            <p:nvPr/>
          </p:nvSpPr>
          <p:spPr>
            <a:xfrm>
              <a:off x="6628061" y="4159487"/>
              <a:ext cx="1284791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14" name="object 9"/>
            <p:cNvSpPr txBox="1"/>
            <p:nvPr/>
          </p:nvSpPr>
          <p:spPr>
            <a:xfrm>
              <a:off x="5255591" y="4352975"/>
              <a:ext cx="252595" cy="41295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919" spc="-3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CB</a:t>
              </a:r>
              <a:endParaRPr sz="919">
                <a:latin typeface="Arial Unicode MS"/>
                <a:cs typeface="Arial Unicode MS"/>
              </a:endParaRPr>
            </a:p>
          </p:txBody>
        </p:sp>
        <p:sp>
          <p:nvSpPr>
            <p:cNvPr id="15" name="object 10"/>
            <p:cNvSpPr txBox="1"/>
            <p:nvPr/>
          </p:nvSpPr>
          <p:spPr>
            <a:xfrm>
              <a:off x="1328742" y="4645227"/>
              <a:ext cx="299670" cy="106496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GRAMO</a:t>
              </a:r>
              <a:endParaRPr sz="393">
                <a:latin typeface="Arial Unicode MS"/>
                <a:cs typeface="Arial Unicode MS"/>
              </a:endParaRPr>
            </a:p>
          </p:txBody>
        </p:sp>
        <p:sp>
          <p:nvSpPr>
            <p:cNvPr id="16" name="object 11"/>
            <p:cNvSpPr txBox="1"/>
            <p:nvPr/>
          </p:nvSpPr>
          <p:spPr>
            <a:xfrm>
              <a:off x="6628061" y="5290377"/>
              <a:ext cx="1284791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 dirty="0">
                <a:latin typeface="Arial Unicode MS"/>
                <a:cs typeface="Arial Unicode MS"/>
              </a:endParaRPr>
            </a:p>
          </p:txBody>
        </p:sp>
        <p:sp>
          <p:nvSpPr>
            <p:cNvPr id="17" name="object 12"/>
            <p:cNvSpPr txBox="1"/>
            <p:nvPr/>
          </p:nvSpPr>
          <p:spPr>
            <a:xfrm>
              <a:off x="3401364" y="5592228"/>
              <a:ext cx="1792280" cy="27372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11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r>
                <a:rPr sz="591" spc="11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91" spc="1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la</a:t>
              </a:r>
              <a:r>
                <a:rPr sz="591" spc="11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endParaRPr sz="591">
                <a:latin typeface="Arial Unicode MS"/>
                <a:cs typeface="Arial Unicode MS"/>
              </a:endParaRPr>
            </a:p>
          </p:txBody>
        </p:sp>
        <p:sp>
          <p:nvSpPr>
            <p:cNvPr id="18" name="object 13"/>
            <p:cNvSpPr txBox="1"/>
            <p:nvPr/>
          </p:nvSpPr>
          <p:spPr>
            <a:xfrm>
              <a:off x="1049861" y="6059527"/>
              <a:ext cx="1024160" cy="134500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Auxiliares</a:t>
              </a:r>
              <a:r>
                <a:rPr sz="525" spc="40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25" spc="40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la</a:t>
              </a:r>
              <a:r>
                <a:rPr sz="525" spc="40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endParaRPr sz="525">
                <a:latin typeface="Arial Unicode MS"/>
                <a:cs typeface="Arial Unicode MS"/>
              </a:endParaRPr>
            </a:p>
          </p:txBody>
        </p:sp>
        <p:sp>
          <p:nvSpPr>
            <p:cNvPr id="19" name="object 14"/>
            <p:cNvSpPr txBox="1"/>
            <p:nvPr/>
          </p:nvSpPr>
          <p:spPr>
            <a:xfrm>
              <a:off x="1053753" y="7201638"/>
              <a:ext cx="989715" cy="328854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Motores,</a:t>
              </a:r>
              <a:r>
                <a:rPr sz="721" spc="7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....</a:t>
              </a:r>
              <a:r>
                <a:rPr sz="721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2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etc.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20" name="object 15"/>
            <p:cNvSpPr txBox="1"/>
            <p:nvPr/>
          </p:nvSpPr>
          <p:spPr>
            <a:xfrm>
              <a:off x="3490464" y="7740793"/>
              <a:ext cx="1362866" cy="27372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15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91" spc="15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estación</a:t>
              </a:r>
              <a:endParaRPr sz="591">
                <a:latin typeface="Arial Unicode MS"/>
                <a:cs typeface="Arial Unicode MS"/>
              </a:endParaRPr>
            </a:p>
          </p:txBody>
        </p:sp>
        <p:sp>
          <p:nvSpPr>
            <p:cNvPr id="21" name="object 16"/>
            <p:cNvSpPr txBox="1"/>
            <p:nvPr/>
          </p:nvSpPr>
          <p:spPr>
            <a:xfrm>
              <a:off x="1830603" y="8049834"/>
              <a:ext cx="862266" cy="204291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854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854" spc="-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854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endParaRPr sz="854">
                <a:latin typeface="Arial Unicode MS"/>
                <a:cs typeface="Arial Unicode MS"/>
              </a:endParaRPr>
            </a:p>
          </p:txBody>
        </p:sp>
        <p:sp>
          <p:nvSpPr>
            <p:cNvPr id="22" name="object 17"/>
            <p:cNvSpPr txBox="1"/>
            <p:nvPr/>
          </p:nvSpPr>
          <p:spPr>
            <a:xfrm>
              <a:off x="6042572" y="8178654"/>
              <a:ext cx="662490" cy="106496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393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alta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tensión</a:t>
              </a:r>
              <a:endParaRPr sz="393">
                <a:latin typeface="Arial Unicode MS"/>
                <a:cs typeface="Arial Unicode MS"/>
              </a:endParaRPr>
            </a:p>
          </p:txBody>
        </p:sp>
      </p:grpSp>
      <p:sp>
        <p:nvSpPr>
          <p:cNvPr id="23" name="object 18"/>
          <p:cNvSpPr txBox="1"/>
          <p:nvPr/>
        </p:nvSpPr>
        <p:spPr>
          <a:xfrm>
            <a:off x="7767114" y="10557068"/>
            <a:ext cx="4676263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2.15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unidad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generador.</a:t>
            </a:r>
            <a:endParaRPr dirty="0">
              <a:latin typeface="Arial Unicode MS"/>
              <a:cs typeface="Arial Unicode MS"/>
            </a:endParaRPr>
          </a:p>
        </p:txBody>
      </p:sp>
      <p:grpSp>
        <p:nvGrpSpPr>
          <p:cNvPr id="37" name="Grupo 36"/>
          <p:cNvGrpSpPr/>
          <p:nvPr/>
        </p:nvGrpSpPr>
        <p:grpSpPr>
          <a:xfrm>
            <a:off x="12860247" y="6594864"/>
            <a:ext cx="4879404" cy="3650137"/>
            <a:chOff x="7575101" y="4991358"/>
            <a:chExt cx="7066877" cy="5029065"/>
          </a:xfrm>
        </p:grpSpPr>
        <p:pic>
          <p:nvPicPr>
            <p:cNvPr id="25" name="object 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575101" y="5712027"/>
              <a:ext cx="6743800" cy="4140139"/>
            </a:xfrm>
            <a:prstGeom prst="rect">
              <a:avLst/>
            </a:prstGeom>
          </p:spPr>
        </p:pic>
        <p:sp>
          <p:nvSpPr>
            <p:cNvPr id="26" name="object 3"/>
            <p:cNvSpPr txBox="1"/>
            <p:nvPr/>
          </p:nvSpPr>
          <p:spPr>
            <a:xfrm>
              <a:off x="12064356" y="4991358"/>
              <a:ext cx="2577622" cy="48221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1050" dirty="0">
                  <a:latin typeface="Arial Unicode MS"/>
                  <a:cs typeface="Arial Unicode MS"/>
                </a:rPr>
                <a:t>Subestaciones</a:t>
              </a:r>
              <a:r>
                <a:rPr sz="1050" spc="78" dirty="0">
                  <a:latin typeface="Arial Unicode MS"/>
                  <a:cs typeface="Arial Unicode MS"/>
                </a:rPr>
                <a:t> </a:t>
              </a:r>
              <a:r>
                <a:rPr sz="1050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Capítulo</a:t>
              </a:r>
              <a:r>
                <a:rPr sz="1050" spc="78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 </a:t>
              </a:r>
              <a:r>
                <a:rPr sz="1050" spc="300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|</a:t>
              </a:r>
              <a:r>
                <a:rPr sz="1050" spc="78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 </a:t>
              </a:r>
              <a:r>
                <a:rPr sz="1050" spc="-33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2</a:t>
              </a:r>
              <a:r>
                <a:rPr sz="1115" spc="-33" dirty="0">
                  <a:latin typeface="Arial Unicode MS"/>
                  <a:cs typeface="Arial Unicode MS"/>
                </a:rPr>
                <a:t>21</a:t>
              </a:r>
              <a:endParaRPr sz="1115">
                <a:latin typeface="Arial Unicode MS"/>
                <a:cs typeface="Arial Unicode MS"/>
              </a:endParaRPr>
            </a:p>
          </p:txBody>
        </p:sp>
        <p:sp>
          <p:nvSpPr>
            <p:cNvPr id="27" name="object 4"/>
            <p:cNvSpPr txBox="1"/>
            <p:nvPr/>
          </p:nvSpPr>
          <p:spPr>
            <a:xfrm>
              <a:off x="10268536" y="5790463"/>
              <a:ext cx="1454721" cy="120541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459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459" spc="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la</a:t>
              </a:r>
              <a:r>
                <a:rPr sz="459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r>
                <a:rPr sz="459" spc="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principal</a:t>
              </a:r>
              <a:endParaRPr sz="459">
                <a:latin typeface="Arial Unicode MS"/>
                <a:cs typeface="Arial Unicode MS"/>
              </a:endParaRPr>
            </a:p>
          </p:txBody>
        </p:sp>
        <p:sp>
          <p:nvSpPr>
            <p:cNvPr id="28" name="object 5"/>
            <p:cNvSpPr txBox="1"/>
            <p:nvPr/>
          </p:nvSpPr>
          <p:spPr>
            <a:xfrm>
              <a:off x="7712199" y="5852663"/>
              <a:ext cx="746306" cy="19006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87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Generador</a:t>
              </a:r>
              <a:endParaRPr sz="787">
                <a:latin typeface="Arial Unicode MS"/>
                <a:cs typeface="Arial Unicode MS"/>
              </a:endParaRPr>
            </a:p>
          </p:txBody>
        </p:sp>
        <p:sp>
          <p:nvSpPr>
            <p:cNvPr id="29" name="object 6"/>
            <p:cNvSpPr txBox="1"/>
            <p:nvPr/>
          </p:nvSpPr>
          <p:spPr>
            <a:xfrm>
              <a:off x="13312564" y="5813944"/>
              <a:ext cx="1284792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30" name="object 7"/>
            <p:cNvSpPr txBox="1"/>
            <p:nvPr/>
          </p:nvSpPr>
          <p:spPr>
            <a:xfrm>
              <a:off x="7909992" y="6275560"/>
              <a:ext cx="1543130" cy="529479"/>
            </a:xfrm>
            <a:prstGeom prst="rect">
              <a:avLst/>
            </a:prstGeom>
          </p:spPr>
          <p:txBody>
            <a:bodyPr vert="horz" wrap="square" lIns="0" tIns="36667" rIns="0" bIns="0" rtlCol="0">
              <a:spAutoFit/>
            </a:bodyPr>
            <a:lstStyle/>
            <a:p>
              <a:pPr marL="16666">
                <a:spcBef>
                  <a:spcPts val="289"/>
                </a:spcBef>
              </a:pP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GRAMO</a:t>
              </a:r>
              <a:endParaRPr sz="393">
                <a:latin typeface="Arial Unicode MS"/>
                <a:cs typeface="Arial Unicode MS"/>
              </a:endParaRPr>
            </a:p>
            <a:p>
              <a:pPr marL="290811">
                <a:spcBef>
                  <a:spcPts val="295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Circuito</a:t>
              </a:r>
              <a:r>
                <a:rPr sz="721" spc="13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generador</a:t>
              </a:r>
              <a:endParaRPr sz="721">
                <a:latin typeface="Arial Unicode MS"/>
                <a:cs typeface="Arial Unicode MS"/>
              </a:endParaRPr>
            </a:p>
            <a:p>
              <a:pPr marL="524128">
                <a:spcBef>
                  <a:spcPts val="564"/>
                </a:spcBef>
              </a:pP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interruptor</a:t>
              </a:r>
              <a:r>
                <a:rPr sz="393" spc="23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automático</a:t>
              </a:r>
              <a:endParaRPr sz="393">
                <a:latin typeface="Arial Unicode MS"/>
                <a:cs typeface="Arial Unicode MS"/>
              </a:endParaRPr>
            </a:p>
          </p:txBody>
        </p:sp>
        <p:sp>
          <p:nvSpPr>
            <p:cNvPr id="31" name="object 8"/>
            <p:cNvSpPr txBox="1"/>
            <p:nvPr/>
          </p:nvSpPr>
          <p:spPr>
            <a:xfrm>
              <a:off x="10004115" y="6902220"/>
              <a:ext cx="1011528" cy="657266"/>
            </a:xfrm>
            <a:prstGeom prst="rect">
              <a:avLst/>
            </a:prstGeom>
          </p:spPr>
          <p:txBody>
            <a:bodyPr vert="horz" wrap="square" lIns="0" tIns="53335" rIns="0" bIns="0" rtlCol="0">
              <a:spAutoFit/>
            </a:bodyPr>
            <a:lstStyle/>
            <a:p>
              <a:pPr marL="16666" marR="6666" indent="48330" algn="just">
                <a:lnSpc>
                  <a:spcPts val="1102"/>
                </a:lnSpc>
                <a:spcBef>
                  <a:spcPts val="420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r>
                <a:rPr sz="721" spc="144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r>
                <a:rPr sz="721" spc="26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38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2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para</a:t>
              </a:r>
              <a:r>
                <a:rPr sz="591" spc="26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arranque</a:t>
              </a:r>
              <a:r>
                <a:rPr sz="525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25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potencia</a:t>
              </a:r>
              <a:endParaRPr sz="525">
                <a:latin typeface="Arial Unicode MS"/>
                <a:cs typeface="Arial Unicode MS"/>
              </a:endParaRPr>
            </a:p>
          </p:txBody>
        </p:sp>
        <p:sp>
          <p:nvSpPr>
            <p:cNvPr id="32" name="object 9"/>
            <p:cNvSpPr txBox="1"/>
            <p:nvPr/>
          </p:nvSpPr>
          <p:spPr>
            <a:xfrm>
              <a:off x="13312564" y="6977897"/>
              <a:ext cx="1284792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33" name="object 10"/>
            <p:cNvSpPr txBox="1"/>
            <p:nvPr/>
          </p:nvSpPr>
          <p:spPr>
            <a:xfrm>
              <a:off x="9115771" y="8099008"/>
              <a:ext cx="252596" cy="218073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919" spc="-3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CB</a:t>
              </a:r>
              <a:endParaRPr sz="919">
                <a:latin typeface="Arial Unicode MS"/>
                <a:cs typeface="Arial Unicode MS"/>
              </a:endParaRPr>
            </a:p>
          </p:txBody>
        </p:sp>
        <p:sp>
          <p:nvSpPr>
            <p:cNvPr id="34" name="object 11"/>
            <p:cNvSpPr txBox="1"/>
            <p:nvPr/>
          </p:nvSpPr>
          <p:spPr>
            <a:xfrm>
              <a:off x="8435604" y="9775965"/>
              <a:ext cx="862266" cy="204291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854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854" spc="-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854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endParaRPr sz="854">
                <a:latin typeface="Arial Unicode MS"/>
                <a:cs typeface="Arial Unicode MS"/>
              </a:endParaRPr>
            </a:p>
          </p:txBody>
        </p:sp>
        <p:sp>
          <p:nvSpPr>
            <p:cNvPr id="35" name="object 12"/>
            <p:cNvSpPr txBox="1"/>
            <p:nvPr/>
          </p:nvSpPr>
          <p:spPr>
            <a:xfrm>
              <a:off x="12702305" y="9913927"/>
              <a:ext cx="662491" cy="106496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393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alta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tensión</a:t>
              </a:r>
              <a:endParaRPr sz="393">
                <a:latin typeface="Arial Unicode MS"/>
                <a:cs typeface="Arial Unicode MS"/>
              </a:endParaRPr>
            </a:p>
          </p:txBody>
        </p:sp>
      </p:grpSp>
      <p:sp>
        <p:nvSpPr>
          <p:cNvPr id="36" name="object 13"/>
          <p:cNvSpPr txBox="1"/>
          <p:nvPr/>
        </p:nvSpPr>
        <p:spPr>
          <a:xfrm>
            <a:off x="12648860" y="10531545"/>
            <a:ext cx="5393007" cy="7627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2.16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unidad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emplea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disyuntor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generador.</a:t>
            </a:r>
            <a:endParaRPr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0181" y="3715791"/>
            <a:ext cx="9177187" cy="87115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Capítulo</a:t>
            </a:r>
            <a:r>
              <a:rPr sz="1742" b="1" spc="210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3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sz="1742" b="1" spc="105" dirty="0"/>
              <a:t>Introducción</a:t>
            </a:r>
            <a:r>
              <a:rPr lang="es-AR" sz="1742" b="1" spc="-33" dirty="0"/>
              <a:t> </a:t>
            </a:r>
            <a:r>
              <a:rPr lang="es-AR" sz="1742" b="1" dirty="0"/>
              <a:t>a</a:t>
            </a:r>
            <a:r>
              <a:rPr lang="es-AR" sz="1742" b="1" spc="-33" dirty="0"/>
              <a:t> </a:t>
            </a:r>
            <a:r>
              <a:rPr lang="es-AR" sz="1742" b="1" dirty="0"/>
              <a:t>las</a:t>
            </a:r>
            <a:r>
              <a:rPr lang="es-AR" sz="1742" b="1" spc="-26" dirty="0"/>
              <a:t> </a:t>
            </a:r>
            <a:r>
              <a:rPr lang="es-AR" sz="1742" b="1" spc="72" dirty="0"/>
              <a:t>pruebas</a:t>
            </a:r>
            <a:r>
              <a:rPr lang="es-AR" sz="1742" b="1" spc="-33" dirty="0"/>
              <a:t> </a:t>
            </a:r>
            <a:r>
              <a:rPr lang="es-AR" sz="1742" b="1" spc="-66" dirty="0"/>
              <a:t>y </a:t>
            </a:r>
            <a:r>
              <a:rPr lang="es-AR" sz="1742" b="1" spc="66" dirty="0"/>
              <a:t>puesta</a:t>
            </a:r>
            <a:r>
              <a:rPr lang="es-AR" sz="1742" b="1" spc="59" dirty="0"/>
              <a:t> </a:t>
            </a:r>
            <a:r>
              <a:rPr lang="es-AR" sz="1742" b="1" spc="78" dirty="0"/>
              <a:t>en</a:t>
            </a:r>
            <a:r>
              <a:rPr lang="es-AR" sz="1742" b="1" spc="59" dirty="0"/>
              <a:t> </a:t>
            </a:r>
            <a:r>
              <a:rPr lang="es-AR" sz="1742" b="1" dirty="0"/>
              <a:t>servicio</a:t>
            </a:r>
            <a:r>
              <a:rPr lang="es-AR" sz="1742" b="1" spc="66" dirty="0"/>
              <a:t> de</a:t>
            </a:r>
            <a:r>
              <a:rPr lang="es-AR" sz="1742" b="1" spc="59" dirty="0"/>
              <a:t> </a:t>
            </a:r>
            <a:r>
              <a:rPr lang="es-AR" sz="1742" b="1" spc="-12" dirty="0"/>
              <a:t>energía Sistema</a:t>
            </a: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spc="-12" dirty="0"/>
          </a:p>
          <a:p>
            <a:pPr marL="15831" lvl="1" algn="just">
              <a:lnSpc>
                <a:spcPts val="1568"/>
              </a:lnSpc>
              <a:spcBef>
                <a:spcPts val="131"/>
              </a:spcBef>
              <a:tabLst>
                <a:tab pos="309978" algn="l"/>
              </a:tabLst>
            </a:pPr>
            <a:r>
              <a:rPr lang="es-AR" b="1" spc="-12" dirty="0">
                <a:latin typeface="Arial Unicode MS"/>
                <a:cs typeface="Arial Unicode MS"/>
              </a:rPr>
              <a:t>3.1 INTRODUCCION</a:t>
            </a:r>
          </a:p>
          <a:p>
            <a:pPr marL="15831" lvl="1" algn="just">
              <a:lnSpc>
                <a:spcPts val="1568"/>
              </a:lnSpc>
              <a:spcBef>
                <a:spcPts val="131"/>
              </a:spcBef>
              <a:tabLst>
                <a:tab pos="309978" algn="l"/>
              </a:tabLst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29"/>
              </a:spcBef>
            </a:pP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término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"puesta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servicio"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refiere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arranque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equipo </a:t>
            </a:r>
            <a:r>
              <a:rPr lang="es-AR" dirty="0" smtClean="0">
                <a:latin typeface="Arial Unicode MS"/>
                <a:cs typeface="Arial Unicode MS"/>
              </a:rPr>
              <a:t>eléctrico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lleva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inicial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equipo.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8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1" lvl="2" algn="just">
              <a:lnSpc>
                <a:spcPts val="1568"/>
              </a:lnSpc>
              <a:spcBef>
                <a:spcPts val="7"/>
              </a:spcBef>
              <a:tabLst>
                <a:tab pos="309978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3.1.1 Procedimientos</a:t>
            </a:r>
            <a:r>
              <a:rPr lang="es-AR" b="1" spc="11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previos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a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la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11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servicio</a:t>
            </a:r>
            <a:endParaRPr lang="es-AR" b="1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52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comenzar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primero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algunos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pasos:</a:t>
            </a: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253315" indent="-237482" algn="just">
              <a:lnSpc>
                <a:spcPts val="1568"/>
              </a:lnSpc>
              <a:spcBef>
                <a:spcPts val="597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dibujo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diseño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aprobado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sitio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listo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comenzar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trabajo.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53315" marR="240816" indent="-237482" algn="just">
              <a:lnSpc>
                <a:spcPts val="1568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Revisar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quiosco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clasificación,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control,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tableros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bajo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voltaje.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</a:p>
          <a:p>
            <a:pPr marL="253315" marR="240816" indent="-237482" algn="just">
              <a:lnSpc>
                <a:spcPts val="1568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Después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revisar,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cables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resaltarse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marcador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amarillo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dibujos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esquemáticos. </a:t>
            </a:r>
          </a:p>
          <a:p>
            <a:pPr marL="253315" marR="240816" indent="-237482" algn="just">
              <a:lnSpc>
                <a:spcPts val="1568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cableado,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confirmar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ajuste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bloques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terminales.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72" dirty="0">
                <a:latin typeface="Arial Unicode MS"/>
                <a:cs typeface="Arial Unicode MS"/>
              </a:rPr>
              <a:t>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revisar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apriete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pernos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bajo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generalmente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probado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70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 err="1">
                <a:latin typeface="Arial Unicode MS"/>
                <a:cs typeface="Arial Unicode MS"/>
              </a:rPr>
              <a:t>Nm</a:t>
            </a:r>
            <a:r>
              <a:rPr lang="es-AR" spc="-33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53315" marR="6666" indent="-237482" algn="just">
              <a:lnSpc>
                <a:spcPts val="1568"/>
              </a:lnSpc>
              <a:spcBef>
                <a:spcPts val="105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lang="es-AR" spc="-52" dirty="0">
                <a:latin typeface="Arial Unicode MS"/>
                <a:cs typeface="Arial Unicode MS"/>
              </a:rPr>
              <a:t>Se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revisión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cubículos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local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(LCC)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los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sala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cajas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transformadores,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motores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bajo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similares.</a:t>
            </a:r>
          </a:p>
          <a:p>
            <a:pPr marL="253315" marR="6666" indent="-237482" algn="just">
              <a:lnSpc>
                <a:spcPts val="1568"/>
              </a:lnSpc>
              <a:spcBef>
                <a:spcPts val="105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3.1.2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Gestión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servicio</a:t>
            </a: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29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formado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director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y</a:t>
            </a:r>
            <a:r>
              <a:rPr lang="es-AR" dirty="0" smtClean="0">
                <a:latin typeface="Arial Unicode MS"/>
                <a:cs typeface="Arial Unicode MS"/>
              </a:rPr>
              <a:t> 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ingenieros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marcha.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responsabilidades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gerente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puesta</a:t>
            </a:r>
            <a:r>
              <a:rPr lang="es-AR" spc="66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son: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lvl="2" indent="-248877" algn="just">
              <a:lnSpc>
                <a:spcPts val="1568"/>
              </a:lnSpc>
              <a:spcBef>
                <a:spcPts val="1221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Elaboración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programa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servicio.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lvl="2" indent="-248877" algn="just">
              <a:lnSpc>
                <a:spcPts val="1568"/>
              </a:lnSpc>
              <a:spcBef>
                <a:spcPts val="465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Seguimiento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servicio.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lvl="2" indent="-248877" algn="just">
              <a:lnSpc>
                <a:spcPts val="1568"/>
              </a:lnSpc>
              <a:spcBef>
                <a:spcPts val="472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Coordinar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otras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partes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interesadas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proyecto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respecto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marcha.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marR="416636" lvl="2" indent="-248877" algn="just">
              <a:lnSpc>
                <a:spcPts val="1568"/>
              </a:lnSpc>
              <a:spcBef>
                <a:spcPts val="91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Asegúrese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proyecto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cuente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recursos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diferentes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pruebas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requeridas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material,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instalaciones,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herramientas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estén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sitio.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28" y="8048177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043647" y="3771100"/>
            <a:ext cx="9733959" cy="83394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877" marR="245815" indent="-248877" algn="just">
              <a:lnSpc>
                <a:spcPct val="132900"/>
              </a:lnSpc>
              <a:buFont typeface="+mj-lt"/>
              <a:buAutoNum type="arabicPeriod" startAt="5"/>
              <a:tabLst>
                <a:tab pos="154155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Producir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conmutación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coordinar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centro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control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nacional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spc="-46" dirty="0">
                <a:latin typeface="Arial Unicode MS"/>
                <a:cs typeface="Arial Unicode MS"/>
              </a:rPr>
              <a:t>(NCC)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empresa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suministro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local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86" dirty="0">
                <a:latin typeface="Arial Unicode MS"/>
                <a:cs typeface="Arial Unicode MS"/>
              </a:rPr>
              <a:t>/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estatal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86" dirty="0">
                <a:latin typeface="Arial Unicode MS"/>
                <a:cs typeface="Arial Unicode MS"/>
              </a:rPr>
              <a:t>/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federal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(también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llamado</a:t>
            </a:r>
            <a:r>
              <a:rPr dirty="0">
                <a:latin typeface="Arial Unicode MS"/>
                <a:cs typeface="Arial Unicode MS"/>
              </a:rPr>
              <a:t> Centro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control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nacional,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59" dirty="0">
                <a:latin typeface="Arial Unicode MS"/>
                <a:cs typeface="Arial Unicode MS"/>
              </a:rPr>
              <a:t>NCC)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activación.</a:t>
            </a:r>
            <a:endParaRPr dirty="0">
              <a:latin typeface="Arial Unicode MS"/>
              <a:cs typeface="Arial Unicode MS"/>
            </a:endParaRPr>
          </a:p>
          <a:p>
            <a:pPr marL="248877" marR="162488" indent="-248877" algn="just">
              <a:lnSpc>
                <a:spcPts val="1562"/>
              </a:lnSpc>
              <a:spcBef>
                <a:spcPts val="125"/>
              </a:spcBef>
              <a:buFont typeface="+mj-lt"/>
              <a:buAutoNum type="arabicPeriod" startAt="5"/>
              <a:tabLst>
                <a:tab pos="144988" algn="l"/>
              </a:tabLst>
            </a:pPr>
            <a:r>
              <a:rPr dirty="0">
                <a:latin typeface="Arial Unicode MS"/>
                <a:cs typeface="Arial Unicode MS"/>
              </a:rPr>
              <a:t>Producir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archivo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incluye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todas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declaraciones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métodos,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unifilar,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instrucciones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lista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desviaciones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comentarios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diseño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base,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varias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pruebas,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conmutación,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cálculos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configuración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hoja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datos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especificaciones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equipos,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manual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relés,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software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</a:t>
            </a:r>
            <a:r>
              <a:rPr spc="21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otro.</a:t>
            </a:r>
            <a:r>
              <a:rPr spc="21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Objetos</a:t>
            </a:r>
            <a:r>
              <a:rPr spc="21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requeridos.</a:t>
            </a:r>
            <a:endParaRPr dirty="0">
              <a:latin typeface="Arial Unicode MS"/>
              <a:cs typeface="Arial Unicode MS"/>
            </a:endParaRPr>
          </a:p>
          <a:p>
            <a:pPr marL="265543" marR="389137" indent="-248877" algn="just">
              <a:lnSpc>
                <a:spcPts val="1575"/>
              </a:lnSpc>
              <a:spcBef>
                <a:spcPts val="26"/>
              </a:spcBef>
              <a:buFont typeface="+mj-lt"/>
              <a:buAutoNum type="arabicPeriod" startAt="5"/>
              <a:tabLst>
                <a:tab pos="144988" algn="l"/>
              </a:tabLst>
            </a:pPr>
            <a:r>
              <a:rPr dirty="0">
                <a:latin typeface="Arial Unicode MS"/>
                <a:cs typeface="Arial Unicode MS"/>
              </a:rPr>
              <a:t>Asista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reuniones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comisionamiento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otros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miembros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proyecto.</a:t>
            </a:r>
            <a:endParaRPr dirty="0">
              <a:latin typeface="Arial Unicode MS"/>
              <a:cs typeface="Arial Unicode MS"/>
            </a:endParaRPr>
          </a:p>
          <a:p>
            <a:pPr marL="248877" marR="59162" indent="-248877" algn="just">
              <a:lnSpc>
                <a:spcPts val="1562"/>
              </a:lnSpc>
              <a:buFont typeface="+mj-lt"/>
              <a:buAutoNum type="arabicPeriod" startAt="5"/>
              <a:tabLst>
                <a:tab pos="144988" algn="l"/>
              </a:tabLst>
            </a:pPr>
            <a:r>
              <a:rPr dirty="0">
                <a:latin typeface="Arial Unicode MS"/>
                <a:cs typeface="Arial Unicode MS"/>
              </a:rPr>
              <a:t>Elaborar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contingencia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emergencia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caso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circuitos</a:t>
            </a:r>
            <a:r>
              <a:rPr spc="5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requeridos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apaguen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situación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requiera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restablecimiento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operación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o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más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modificación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existentes.</a:t>
            </a:r>
            <a:endParaRPr dirty="0">
              <a:latin typeface="Arial Unicode MS"/>
              <a:cs typeface="Arial Unicode MS"/>
            </a:endParaRPr>
          </a:p>
          <a:p>
            <a:pPr marL="490797" algn="just">
              <a:spcBef>
                <a:spcPts val="216"/>
              </a:spcBef>
            </a:pPr>
            <a:r>
              <a:rPr dirty="0">
                <a:latin typeface="Arial Unicode MS"/>
                <a:cs typeface="Arial Unicode MS"/>
              </a:rPr>
              <a:t>Las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responsabilidades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ingenieros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técnicos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servicio</a:t>
            </a:r>
            <a:r>
              <a:rPr lang="es-AR" spc="-12" dirty="0">
                <a:latin typeface="Arial Unicode MS"/>
                <a:cs typeface="Arial Unicode MS"/>
              </a:rPr>
              <a:t> son</a:t>
            </a:r>
            <a:r>
              <a:rPr spc="-12" dirty="0">
                <a:latin typeface="Arial Unicode MS"/>
                <a:cs typeface="Arial Unicode MS"/>
              </a:rPr>
              <a:t>:</a:t>
            </a:r>
            <a:endParaRPr dirty="0">
              <a:latin typeface="Arial Unicode MS"/>
              <a:cs typeface="Arial Unicode MS"/>
            </a:endParaRPr>
          </a:p>
          <a:p>
            <a:pPr marL="598019" lvl="1" indent="-248877" algn="just">
              <a:spcBef>
                <a:spcPts val="518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>
                <a:latin typeface="Arial Unicode MS"/>
                <a:cs typeface="Arial Unicode MS"/>
              </a:rPr>
              <a:t>Confirme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esté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instalado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manera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correcta.</a:t>
            </a:r>
            <a:endParaRPr dirty="0">
              <a:latin typeface="Arial Unicode MS"/>
              <a:cs typeface="Arial Unicode MS"/>
            </a:endParaRPr>
          </a:p>
          <a:p>
            <a:pPr marL="598018" marR="206651" lvl="1" indent="-248877" algn="just">
              <a:lnSpc>
                <a:spcPts val="1575"/>
              </a:lnSpc>
              <a:spcBef>
                <a:spcPts val="125"/>
              </a:spcBef>
              <a:buFont typeface="+mj-lt"/>
              <a:buAutoNum type="arabicPeriod"/>
              <a:tabLst>
                <a:tab pos="460799" algn="l"/>
              </a:tabLst>
            </a:pPr>
            <a:r>
              <a:rPr dirty="0">
                <a:latin typeface="Arial Unicode MS"/>
                <a:cs typeface="Arial Unicode MS"/>
              </a:rPr>
              <a:t>Confirme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herramientas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están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comenzar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actividades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marcha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(todos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certificado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calibración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válido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menos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año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206651" lvl="1" indent="-248877" algn="just">
              <a:lnSpc>
                <a:spcPts val="1575"/>
              </a:lnSpc>
              <a:spcBef>
                <a:spcPts val="125"/>
              </a:spcBef>
              <a:buFont typeface="+mj-lt"/>
              <a:buAutoNum type="arabicPeriod"/>
              <a:tabLst>
                <a:tab pos="460799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Comprobación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paneles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sitio.</a:t>
            </a:r>
            <a:endParaRPr dirty="0">
              <a:latin typeface="Arial Unicode MS"/>
              <a:cs typeface="Arial Unicode MS"/>
            </a:endParaRPr>
          </a:p>
          <a:p>
            <a:pPr marL="598019" lvl="1" indent="-248877" algn="just">
              <a:buFont typeface="+mj-lt"/>
              <a:buAutoNum type="arabicPeriod"/>
              <a:tabLst>
                <a:tab pos="497463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Entorno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trabajo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seguro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sitio.</a:t>
            </a:r>
            <a:endParaRPr dirty="0">
              <a:latin typeface="Arial Unicode MS"/>
              <a:cs typeface="Arial Unicode MS"/>
            </a:endParaRPr>
          </a:p>
          <a:p>
            <a:pPr marL="598018" marR="28332" lvl="1" indent="-248877" algn="just">
              <a:lnSpc>
                <a:spcPts val="1575"/>
              </a:lnSpc>
              <a:spcBef>
                <a:spcPts val="99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>
                <a:latin typeface="Arial Unicode MS"/>
                <a:cs typeface="Arial Unicode MS"/>
              </a:rPr>
              <a:t>Confirme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configuración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aprobada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dibujos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esquemáticos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aprobados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estén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(última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revisión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28332" lvl="1" indent="-248877" algn="just">
              <a:lnSpc>
                <a:spcPts val="1575"/>
              </a:lnSpc>
              <a:spcBef>
                <a:spcPts val="99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Siga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pasos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servicio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28332" lvl="1" indent="-248877" algn="just">
              <a:lnSpc>
                <a:spcPts val="1575"/>
              </a:lnSpc>
              <a:spcBef>
                <a:spcPts val="99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Asegúrese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haya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confiable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fluctuaciones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para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realizar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manera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confiable;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estables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conduce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errores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resultados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pruebas.</a:t>
            </a:r>
            <a:endParaRPr dirty="0">
              <a:latin typeface="Arial Unicode MS"/>
              <a:cs typeface="Arial Unicode MS"/>
            </a:endParaRPr>
          </a:p>
          <a:p>
            <a:pPr marL="598018" marR="50829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51633" algn="l"/>
              </a:tabLst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resultados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fábrica,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procedimientos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aprobados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hojas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deben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verificados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ingeniero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sitio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50829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51633" algn="l"/>
              </a:tabLst>
            </a:pPr>
            <a:r>
              <a:rPr dirty="0" smtClean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comentarios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diseño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básicos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detallados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ingeniero</a:t>
            </a:r>
            <a:r>
              <a:rPr lang="es-AR" spc="-12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sitio.</a:t>
            </a:r>
            <a:endParaRPr dirty="0">
              <a:latin typeface="Arial Unicode MS"/>
              <a:cs typeface="Arial Unicode MS"/>
            </a:endParaRPr>
          </a:p>
          <a:p>
            <a:pPr marL="506357" marR="31664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25802" algn="l"/>
              </a:tabLst>
            </a:pPr>
            <a:r>
              <a:rPr dirty="0">
                <a:latin typeface="Arial Unicode MS"/>
                <a:cs typeface="Arial Unicode MS"/>
              </a:rPr>
              <a:t>Elabore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lista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tareas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pendientes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(también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conocida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lista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inconvenientes)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incluya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completaron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ninguna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sistema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eléctrico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06357" marR="31664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25802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Realice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66" dirty="0">
                <a:latin typeface="Arial Unicode MS"/>
                <a:cs typeface="Arial Unicode MS"/>
              </a:rPr>
              <a:t>un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dibujo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marcado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sitio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06357" marR="31664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25802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Elaborar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informe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final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servicio.</a:t>
            </a: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822421" y="3494567"/>
            <a:ext cx="10010491" cy="81472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2" lvl="1" algn="just">
              <a:lnSpc>
                <a:spcPts val="1568"/>
              </a:lnSpc>
              <a:spcBef>
                <a:spcPts val="131"/>
              </a:spcBef>
              <a:tabLst>
                <a:tab pos="239982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3.2 PUESTA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MARCHA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DEL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TRANSFORMADOR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POTENCIA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286"/>
              </a:spcBef>
              <a:tabLst>
                <a:tab pos="330809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3.2.1 </a:t>
            </a:r>
            <a:r>
              <a:rPr lang="es-AR" b="1" dirty="0" smtClean="0">
                <a:latin typeface="Arial Unicode MS"/>
                <a:cs typeface="Arial Unicode MS"/>
              </a:rPr>
              <a:t>Comprobación</a:t>
            </a:r>
            <a:r>
              <a:rPr lang="es-AR" b="1" spc="36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35"/>
              </a:spcBef>
            </a:pPr>
            <a:r>
              <a:rPr lang="es-AR" spc="-46" dirty="0">
                <a:latin typeface="Arial Unicode MS"/>
                <a:cs typeface="Arial Unicode MS"/>
              </a:rPr>
              <a:t>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visual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equipo.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comprobaciones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apriete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pernos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mediante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llave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dinamométrica,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información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placa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identificación,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conexiones</a:t>
            </a:r>
            <a:r>
              <a:rPr lang="es-AR" spc="5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tuberías,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puntos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tierra,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cambiadores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tomas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ventiladores.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2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tabLst>
                <a:tab pos="394137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3.2.2 </a:t>
            </a:r>
            <a:r>
              <a:rPr b="1" dirty="0" err="1" smtClean="0">
                <a:latin typeface="Arial Unicode MS"/>
                <a:cs typeface="Arial Unicode MS"/>
              </a:rPr>
              <a:t>Pruebas</a:t>
            </a:r>
            <a:r>
              <a:rPr b="1" spc="105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eléctricas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siguientes: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0"/>
              </a:spcBef>
            </a:pP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buFont typeface="+mj-lt"/>
              <a:buAutoNum type="arabicPeriod"/>
              <a:tabLst>
                <a:tab pos="219983" algn="l"/>
              </a:tabLst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núcleo.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58"/>
              </a:spcBef>
              <a:buFont typeface="+mj-lt"/>
              <a:buAutoNum type="arabicPeriod"/>
              <a:tabLst>
                <a:tab pos="229150" algn="l"/>
              </a:tabLst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bobinado.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610"/>
              </a:spcBef>
              <a:buFont typeface="+mj-lt"/>
              <a:buAutoNum type="arabicPeriod"/>
              <a:tabLst>
                <a:tab pos="219983" algn="l"/>
              </a:tabLst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bobinado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grifos.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64"/>
              </a:spcBef>
              <a:buFont typeface="+mj-lt"/>
              <a:buAutoNum type="arabicPeriod"/>
              <a:tabLst>
                <a:tab pos="229150" algn="l"/>
              </a:tabLst>
            </a:pPr>
            <a:r>
              <a:rPr dirty="0">
                <a:latin typeface="Arial Unicode MS"/>
                <a:cs typeface="Arial Unicode MS"/>
              </a:rPr>
              <a:t>Tan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δ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aislador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transformador.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44"/>
              </a:spcBef>
              <a:buFont typeface="+mj-lt"/>
              <a:buAutoNum type="arabicPeriod"/>
              <a:tabLst>
                <a:tab pos="229150" algn="l"/>
              </a:tabLst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polaridad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vectores.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  <a:tabLst>
                <a:tab pos="201651" algn="l"/>
              </a:tabLst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relación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vueltas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  <a:tabLst>
                <a:tab pos="201651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Prueba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local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remoto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cambiador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tomas.</a:t>
            </a:r>
            <a:endParaRPr dirty="0">
              <a:latin typeface="Arial Unicode MS"/>
              <a:cs typeface="Arial Unicode MS"/>
            </a:endParaRPr>
          </a:p>
          <a:p>
            <a:pPr marL="525407" marR="41663" lvl="3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  <a:tabLst>
                <a:tab pos="210817" algn="l"/>
              </a:tabLst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ventiladores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ventiladores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(cada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transformador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tiene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ventiladores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para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enfriar)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rotación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funcionamiento.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642"/>
              </a:spcBef>
              <a:buFont typeface="+mj-lt"/>
              <a:buAutoNum type="arabicPeriod"/>
              <a:tabLst>
                <a:tab pos="219983" algn="l"/>
              </a:tabLst>
            </a:pPr>
            <a:r>
              <a:rPr dirty="0">
                <a:latin typeface="Arial Unicode MS"/>
                <a:cs typeface="Arial Unicode MS"/>
              </a:rPr>
              <a:t>Ensayos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transformadores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bujes.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58"/>
              </a:spcBef>
              <a:buFont typeface="+mj-lt"/>
              <a:buAutoNum type="arabicPeriod"/>
              <a:tabLst>
                <a:tab pos="199152" algn="l"/>
              </a:tabLst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alto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avería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aceite.</a:t>
            </a:r>
            <a:endParaRPr dirty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99"/>
              </a:spcBef>
              <a:buFont typeface="+mj-lt"/>
              <a:buAutoNum type="arabicPeriod"/>
            </a:pPr>
            <a:endParaRPr dirty="0">
              <a:latin typeface="Arial Unicode MS"/>
              <a:cs typeface="Arial Unicode MS"/>
            </a:endParaRPr>
          </a:p>
          <a:p>
            <a:pPr marL="248315" algn="just">
              <a:lnSpc>
                <a:spcPts val="1568"/>
              </a:lnSpc>
              <a:spcBef>
                <a:spcPts val="7"/>
              </a:spcBef>
            </a:pPr>
            <a:r>
              <a:rPr spc="-12" dirty="0">
                <a:latin typeface="Arial Unicode MS"/>
                <a:cs typeface="Arial Unicode MS"/>
              </a:rPr>
              <a:t>Estas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explican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detalle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siguientes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capítulos.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46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568"/>
              </a:lnSpc>
              <a:tabLst>
                <a:tab pos="184154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3.3 </a:t>
            </a:r>
            <a:r>
              <a:rPr b="1" spc="-46" dirty="0">
                <a:latin typeface="Arial Unicode MS"/>
                <a:cs typeface="Arial Unicode MS"/>
              </a:rPr>
              <a:t>PRUEBA</a:t>
            </a:r>
            <a:r>
              <a:rPr b="1" dirty="0" smtClean="0">
                <a:latin typeface="Arial Unicode MS"/>
                <a:cs typeface="Arial Unicode MS"/>
              </a:rPr>
              <a:t> </a:t>
            </a:r>
            <a:r>
              <a:rPr b="1" spc="-46" dirty="0">
                <a:latin typeface="Arial Unicode MS"/>
                <a:cs typeface="Arial Unicode MS"/>
              </a:rPr>
              <a:t>DEL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SUPRESOR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SOBRETENSIONES</a:t>
            </a:r>
            <a:endParaRPr b="1" dirty="0">
              <a:latin typeface="Arial Unicode MS"/>
              <a:cs typeface="Arial Unicode MS"/>
            </a:endParaRPr>
          </a:p>
          <a:p>
            <a:pPr marL="16666" marR="49163" algn="just">
              <a:lnSpc>
                <a:spcPts val="1568"/>
              </a:lnSpc>
              <a:spcBef>
                <a:spcPts val="774"/>
              </a:spcBef>
            </a:pP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comprobaciones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placa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identificación,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conexiones,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relacionados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manual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instrucciones.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46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3.3.1 </a:t>
            </a:r>
            <a:r>
              <a:rPr b="1" dirty="0" err="1" smtClean="0">
                <a:latin typeface="Arial Unicode MS"/>
                <a:cs typeface="Arial Unicode MS"/>
              </a:rPr>
              <a:t>Comprobaciones</a:t>
            </a:r>
            <a:r>
              <a:rPr b="1" spc="300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visuales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41"/>
              </a:spcBef>
            </a:pPr>
            <a:r>
              <a:rPr dirty="0">
                <a:latin typeface="Arial Unicode MS"/>
                <a:cs typeface="Arial Unicode MS"/>
              </a:rPr>
              <a:t>Comprobaciones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placa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identificación,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conexiones,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relacionados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manual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instrucciones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41"/>
              </a:spcBef>
            </a:pPr>
            <a:endParaRPr lang="es-AR" spc="-12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7988340" y="3826405"/>
            <a:ext cx="9733959" cy="84279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3.3.2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δ.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295"/>
              </a:spcBef>
              <a:buFont typeface="+mj-lt"/>
              <a:buAutoNum type="arabicPeriod"/>
              <a:tabLst>
                <a:tab pos="17415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Medida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fuga.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46"/>
              </a:spcBef>
              <a:buFont typeface="+mj-lt"/>
              <a:buAutoNum type="arabicPeriod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1" algn="just">
              <a:lnSpc>
                <a:spcPts val="1568"/>
              </a:lnSpc>
              <a:tabLst>
                <a:tab pos="239982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3.4 PRUEBAS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ACTUALES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72" dirty="0">
                <a:latin typeface="Arial Unicode MS"/>
                <a:cs typeface="Arial Unicode MS"/>
              </a:rPr>
              <a:t>PUESTA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SERVICIO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DEL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TRANSFORMADOR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52"/>
              </a:spcBef>
              <a:buFont typeface="Arial Unicode MS"/>
              <a:buAutoNum type="arabicPeriod" startAt="4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3.4.1 Comprobaciones</a:t>
            </a:r>
            <a:r>
              <a:rPr lang="es-AR" b="1" spc="30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2" algn="just">
              <a:lnSpc>
                <a:spcPts val="1568"/>
              </a:lnSpc>
              <a:spcBef>
                <a:spcPts val="105"/>
              </a:spcBef>
              <a:buAutoNum type="arabicPeriod"/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Verifique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visualmente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daños,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grietas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fugas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aceite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CT.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59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tabLst>
                <a:tab pos="351641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3.4.2 </a:t>
            </a:r>
            <a:r>
              <a:rPr lang="es-AR" b="1" dirty="0">
                <a:latin typeface="Arial Unicode MS"/>
                <a:cs typeface="Arial Unicode MS"/>
              </a:rPr>
              <a:t>P</a:t>
            </a:r>
            <a:r>
              <a:rPr lang="es-AR" b="1" dirty="0" smtClean="0">
                <a:latin typeface="Arial Unicode MS"/>
                <a:cs typeface="Arial Unicode MS"/>
              </a:rPr>
              <a:t>ruebas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servicio</a:t>
            </a:r>
          </a:p>
          <a:p>
            <a:pPr marL="16666" algn="just">
              <a:lnSpc>
                <a:spcPts val="1568"/>
              </a:lnSpc>
              <a:spcBef>
                <a:spcPts val="1299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bobinado.</a:t>
            </a:r>
          </a:p>
          <a:p>
            <a:pPr marL="649845" lvl="1" indent="-248877" algn="just">
              <a:lnSpc>
                <a:spcPts val="1568"/>
              </a:lnSpc>
              <a:buFont typeface="+mj-lt"/>
              <a:buAutoNum type="arabicPeriod"/>
              <a:tabLst>
                <a:tab pos="11749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polaridad.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570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544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magnetizante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617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bucle.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Continuidad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secundarios.</a:t>
            </a: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Terminaciones,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enlaces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primaria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secundaria.</a:t>
            </a: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subestación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aislada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aire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subestación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aislada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(GIS)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etapas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finales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pruebas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desconexión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(CT)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72" dirty="0">
                <a:latin typeface="Arial Unicode MS"/>
                <a:cs typeface="Arial Unicode MS"/>
              </a:rPr>
              <a:t>CT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voltaje.</a:t>
            </a: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Desmagnetizar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núcleos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78" dirty="0">
                <a:latin typeface="Arial Unicode MS"/>
                <a:cs typeface="Arial Unicode MS"/>
              </a:rPr>
              <a:t>TC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conectando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78" dirty="0">
                <a:latin typeface="Arial Unicode MS"/>
                <a:cs typeface="Arial Unicode MS"/>
              </a:rPr>
              <a:t>TC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al</a:t>
            </a:r>
            <a:r>
              <a:rPr lang="es-AR" dirty="0" smtClean="0">
                <a:latin typeface="Arial Unicode MS"/>
                <a:cs typeface="Arial Unicode MS"/>
              </a:rPr>
              <a:t> final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Consultar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Capítulo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10,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corriente,</a:t>
            </a:r>
            <a:r>
              <a:rPr lang="es-AR" dirty="0" smtClean="0">
                <a:latin typeface="Arial Unicode MS"/>
                <a:cs typeface="Arial Unicode MS"/>
              </a:rPr>
              <a:t> para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obtener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detalles.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 algn="just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8324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265543" marR="6666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</a:pPr>
            <a:endParaRPr lang="es-AR" dirty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30758564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7988340" y="3605178"/>
            <a:ext cx="9733959" cy="85118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2" lvl="1">
              <a:lnSpc>
                <a:spcPts val="1568"/>
              </a:lnSpc>
              <a:spcBef>
                <a:spcPts val="131"/>
              </a:spcBef>
              <a:tabLst>
                <a:tab pos="239982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3.5 </a:t>
            </a:r>
            <a:r>
              <a:rPr b="1" spc="-66" dirty="0">
                <a:latin typeface="Arial Unicode MS"/>
                <a:cs typeface="Arial Unicode MS"/>
              </a:rPr>
              <a:t>PRUEBAS</a:t>
            </a:r>
            <a:r>
              <a:rPr b="1" dirty="0" smtClean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72" dirty="0">
                <a:latin typeface="Arial Unicode MS"/>
                <a:cs typeface="Arial Unicode MS"/>
              </a:rPr>
              <a:t>PUESTA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EN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MARCHA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DEL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TRANSFORMADOR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TENSIÓN</a:t>
            </a:r>
            <a:endParaRPr b="1" dirty="0">
              <a:latin typeface="Arial Unicode MS"/>
              <a:cs typeface="Arial Unicode MS"/>
            </a:endParaRPr>
          </a:p>
          <a:p>
            <a:pPr lvl="1">
              <a:lnSpc>
                <a:spcPts val="1568"/>
              </a:lnSpc>
              <a:spcBef>
                <a:spcPts val="46"/>
              </a:spcBef>
              <a:buFont typeface="Arial Unicode MS"/>
              <a:buAutoNum type="arabicPeriod" startAt="5"/>
            </a:pPr>
            <a:endParaRPr dirty="0">
              <a:latin typeface="Arial Unicode MS"/>
              <a:cs typeface="Arial Unicode MS"/>
            </a:endParaRPr>
          </a:p>
          <a:p>
            <a:pPr marL="15832" lvl="2">
              <a:lnSpc>
                <a:spcPts val="1568"/>
              </a:lnSpc>
              <a:spcBef>
                <a:spcPts val="7"/>
              </a:spcBef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3.5.1 </a:t>
            </a:r>
            <a:r>
              <a:rPr b="1" dirty="0" err="1" smtClean="0">
                <a:latin typeface="Arial Unicode MS"/>
                <a:cs typeface="Arial Unicode MS"/>
              </a:rPr>
              <a:t>Comprobaciones</a:t>
            </a:r>
            <a:r>
              <a:rPr b="1" spc="300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visuales</a:t>
            </a:r>
            <a:endParaRPr b="1" dirty="0">
              <a:latin typeface="Arial Unicode MS"/>
              <a:cs typeface="Arial Unicode MS"/>
            </a:endParaRPr>
          </a:p>
          <a:p>
            <a:pPr>
              <a:lnSpc>
                <a:spcPts val="1568"/>
              </a:lnSpc>
              <a:spcBef>
                <a:spcPts val="105"/>
              </a:spcBef>
            </a:pPr>
            <a:endParaRPr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r>
              <a:rPr dirty="0">
                <a:latin typeface="Arial Unicode MS"/>
                <a:cs typeface="Arial Unicode MS"/>
              </a:rPr>
              <a:t>Verifique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visualmente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daños,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grietas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fugas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aceite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VT.</a:t>
            </a:r>
            <a:endParaRPr lang="es-AR" spc="-33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endParaRPr lang="es-AR" spc="-33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3.5.2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servicio</a:t>
            </a:r>
          </a:p>
          <a:p>
            <a:pPr marL="16666">
              <a:lnSpc>
                <a:spcPts val="1568"/>
              </a:lnSpc>
              <a:spcBef>
                <a:spcPts val="1272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>
              <a:lnSpc>
                <a:spcPts val="1568"/>
              </a:lnSpc>
              <a:spcBef>
                <a:spcPts val="2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bobinado.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630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razón.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>
              <a:lnSpc>
                <a:spcPts val="1568"/>
              </a:lnSpc>
              <a:spcBef>
                <a:spcPts val="689"/>
              </a:spcBef>
              <a:buFont typeface="+mj-lt"/>
              <a:buAutoNum type="arabicPeriod"/>
              <a:tabLst>
                <a:tab pos="11749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polaridad.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6666" indent="-248877">
              <a:lnSpc>
                <a:spcPts val="1568"/>
              </a:lnSpc>
              <a:spcBef>
                <a:spcPts val="26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miniatura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(MCB)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mediante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circuitos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1" indent="-248877">
              <a:lnSpc>
                <a:spcPts val="1568"/>
              </a:lnSpc>
              <a:spcBef>
                <a:spcPts val="472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fases.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597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bucle.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630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δ.</a:t>
            </a:r>
          </a:p>
          <a:p>
            <a:pPr marL="126657" indent="-109992">
              <a:lnSpc>
                <a:spcPts val="1568"/>
              </a:lnSpc>
              <a:spcBef>
                <a:spcPts val="630"/>
              </a:spcBef>
              <a:buAutoNum type="arabicPeriod"/>
              <a:tabLst>
                <a:tab pos="126657" algn="l"/>
              </a:tabLst>
            </a:pPr>
            <a:endParaRPr lang="es-AR" spc="-33" dirty="0">
              <a:latin typeface="Arial Unicode MS"/>
              <a:cs typeface="Arial Unicode MS"/>
            </a:endParaRPr>
          </a:p>
          <a:p>
            <a:pPr marL="15833" lvl="1">
              <a:lnSpc>
                <a:spcPts val="1568"/>
              </a:lnSpc>
              <a:spcBef>
                <a:spcPts val="131"/>
              </a:spcBef>
              <a:tabLst>
                <a:tab pos="25414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3.6 PRUEBA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MARCHA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CONMUTADORES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AISLADOS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GAS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5833" lvl="2">
              <a:lnSpc>
                <a:spcPts val="1568"/>
              </a:lnSpc>
              <a:spcBef>
                <a:spcPts val="1140"/>
              </a:spcBef>
              <a:tabLst>
                <a:tab pos="37330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3.6.1 Comprobación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visual</a:t>
            </a:r>
            <a:r>
              <a:rPr lang="es-AR" b="1" spc="177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y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17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mecánicas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ts val="1568"/>
              </a:lnSpc>
              <a:spcBef>
                <a:spcPts val="729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comprobaciones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información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placa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identificación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los</a:t>
            </a:r>
            <a:r>
              <a:rPr lang="es-AR" spc="5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componentes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[p.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Ej.,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(CB),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seccionador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(ES),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seccionador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(DS),</a:t>
            </a:r>
            <a:r>
              <a:rPr lang="es-AR" spc="5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(VT),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(CT)],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gabinete,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manipulación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enclavamientos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mecánicos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punto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rocío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cada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compartimento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presión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nominal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compartimento.</a:t>
            </a:r>
          </a:p>
          <a:p>
            <a:pPr marL="16666" marR="6666">
              <a:lnSpc>
                <a:spcPts val="1568"/>
              </a:lnSpc>
              <a:spcBef>
                <a:spcPts val="729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248315">
              <a:lnSpc>
                <a:spcPts val="1568"/>
              </a:lnSpc>
              <a:spcBef>
                <a:spcPts val="131"/>
              </a:spcBef>
            </a:pPr>
            <a:r>
              <a:rPr lang="es-AR" spc="-52" dirty="0">
                <a:latin typeface="Arial Unicode MS"/>
                <a:cs typeface="Arial Unicode MS"/>
              </a:rPr>
              <a:t>Se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fuga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juntas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utilizando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detectores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una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bolsa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plástico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alrededor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juntas.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alarmas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densidad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señales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disparo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funciones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bloqueo,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automáticos,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46" dirty="0">
                <a:latin typeface="Arial Unicode MS"/>
                <a:cs typeface="Arial Unicode MS"/>
              </a:rPr>
              <a:t>DS,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05" dirty="0">
                <a:latin typeface="Arial Unicode MS"/>
                <a:cs typeface="Arial Unicode MS"/>
              </a:rPr>
              <a:t>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LCC.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endParaRPr lang="es-AR" sz="854" dirty="0">
              <a:latin typeface="Arial Unicode MS"/>
              <a:cs typeface="Arial Unicode MS"/>
            </a:endParaRPr>
          </a:p>
          <a:p>
            <a:pPr marL="126657" indent="-109992">
              <a:spcBef>
                <a:spcPts val="630"/>
              </a:spcBef>
              <a:buAutoNum type="arabicPeriod"/>
              <a:tabLst>
                <a:tab pos="126657" algn="l"/>
              </a:tabLst>
            </a:pPr>
            <a:endParaRPr lang="es-AR" sz="762" dirty="0">
              <a:latin typeface="Arial Unicode MS"/>
              <a:cs typeface="Arial Unicode MS"/>
            </a:endParaRPr>
          </a:p>
          <a:p>
            <a:pPr marL="16666"/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8043647" y="3549874"/>
            <a:ext cx="9623345" cy="83011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2" algn="just">
              <a:lnSpc>
                <a:spcPts val="1568"/>
              </a:lnSpc>
              <a:spcBef>
                <a:spcPts val="131"/>
              </a:spcBef>
              <a:tabLst>
                <a:tab pos="394137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3.6.2 </a:t>
            </a:r>
            <a:r>
              <a:rPr b="1" dirty="0" err="1" smtClean="0">
                <a:latin typeface="Arial Unicode MS"/>
                <a:cs typeface="Arial Unicode MS"/>
              </a:rPr>
              <a:t>Pruebas</a:t>
            </a:r>
            <a:r>
              <a:rPr b="1" spc="105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eléctricas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siguientes: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2"/>
              </a:spcBef>
            </a:pP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cables.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676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enclavamiento.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76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uniones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100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amperios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CC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459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100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amperios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CC</a:t>
            </a:r>
            <a:endParaRPr dirty="0">
              <a:latin typeface="Arial Unicode MS"/>
              <a:cs typeface="Arial Unicode MS"/>
            </a:endParaRPr>
          </a:p>
          <a:p>
            <a:pPr marL="580713" marR="68327" lvl="4" indent="-248877" algn="just">
              <a:lnSpc>
                <a:spcPts val="1568"/>
              </a:lnSpc>
              <a:spcBef>
                <a:spcPts val="118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Verificaciones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LCC,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incluida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unidad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control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bahía,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enclavamientos,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alarmas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interfaz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46" dirty="0">
                <a:latin typeface="Arial Unicode MS"/>
                <a:cs typeface="Arial Unicode MS"/>
              </a:rPr>
              <a:t>GIS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protección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control.</a:t>
            </a:r>
            <a:endParaRPr dirty="0">
              <a:latin typeface="Arial Unicode MS"/>
              <a:cs typeface="Arial Unicode MS"/>
            </a:endParaRPr>
          </a:p>
          <a:p>
            <a:pPr marL="580713" marR="232482" lvl="4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interruptores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automáticos,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temporización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(cierre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apertura)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DS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(cierre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apertura)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contactos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auxiliares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especiales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DS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protección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mecanismo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CB.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19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72" dirty="0">
                <a:latin typeface="Arial Unicode MS"/>
                <a:cs typeface="Arial Unicode MS"/>
              </a:rPr>
              <a:t>TV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TC.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374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Controles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calefacción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86" dirty="0">
                <a:latin typeface="Arial Unicode MS"/>
                <a:cs typeface="Arial Unicode MS"/>
              </a:rPr>
              <a:t>LCC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especialmente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países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clima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frío.</a:t>
            </a:r>
            <a:endParaRPr dirty="0">
              <a:latin typeface="Arial Unicode MS"/>
              <a:cs typeface="Arial Unicode MS"/>
            </a:endParaRPr>
          </a:p>
          <a:p>
            <a:pPr marL="580713" marR="9166" lvl="4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La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alto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componentes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46" dirty="0">
                <a:latin typeface="Arial Unicode MS"/>
                <a:cs typeface="Arial Unicode MS"/>
              </a:rPr>
              <a:t>GIS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incluye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CB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DS,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TT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dirty="0">
                <a:latin typeface="Arial Unicode MS"/>
                <a:cs typeface="Arial Unicode MS"/>
              </a:rPr>
              <a:t> circuito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secundario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spc="-78" dirty="0">
                <a:latin typeface="Arial Unicode MS"/>
                <a:cs typeface="Arial Unicode MS"/>
              </a:rPr>
              <a:t>TC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cortocircuito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estándar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internacional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1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minuto.</a:t>
            </a:r>
            <a:endParaRPr dirty="0">
              <a:latin typeface="Arial Unicode MS"/>
              <a:cs typeface="Arial Unicode MS"/>
            </a:endParaRPr>
          </a:p>
          <a:p>
            <a:pPr marL="580713" marR="6666" lvl="4" indent="-248877" algn="just">
              <a:lnSpc>
                <a:spcPts val="1568"/>
              </a:lnSpc>
              <a:spcBef>
                <a:spcPts val="105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Medidas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descarga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parcial;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consult</a:t>
            </a:r>
            <a:r>
              <a:rPr lang="es-AR" dirty="0" err="1" smtClean="0">
                <a:latin typeface="Arial Unicode MS"/>
                <a:cs typeface="Arial Unicode MS"/>
              </a:rPr>
              <a:t>ar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Capítulo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14,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Subestación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con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gas.</a:t>
            </a:r>
            <a:endParaRPr lang="es-AR" spc="-26" dirty="0">
              <a:latin typeface="Arial Unicode MS"/>
              <a:cs typeface="Arial Unicode MS"/>
            </a:endParaRPr>
          </a:p>
          <a:p>
            <a:pPr marL="248877" marR="6666" lvl="3" indent="-248877" algn="just">
              <a:lnSpc>
                <a:spcPts val="1568"/>
              </a:lnSpc>
              <a:spcBef>
                <a:spcPts val="105"/>
              </a:spcBef>
              <a:buFont typeface="+mj-lt"/>
              <a:buAutoNum type="arabicPeriod"/>
            </a:pPr>
            <a:endParaRPr lang="es-AR" spc="-26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54148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3.7 PRUEBAS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SERVICIO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86" dirty="0">
                <a:latin typeface="Arial Unicode MS"/>
                <a:cs typeface="Arial Unicode MS"/>
              </a:rPr>
              <a:t>CABLES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ALTA</a:t>
            </a:r>
            <a:r>
              <a:rPr lang="es-AR" b="1" spc="-12" dirty="0">
                <a:latin typeface="Arial Unicode MS"/>
                <a:cs typeface="Arial Unicode MS"/>
              </a:rPr>
              <a:t> TENSIÓN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33"/>
              </a:spcBef>
              <a:buFont typeface="Arial Unicode MS"/>
              <a:buAutoNum type="arabicPeriod" startAt="7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spcBef>
                <a:spcPts val="7"/>
              </a:spcBef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3.7.1 Comprobaciones</a:t>
            </a:r>
            <a:r>
              <a:rPr lang="es-AR" b="1" spc="30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95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comprobaciones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evaluación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apriete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llave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dinamométrica.</a:t>
            </a:r>
          </a:p>
          <a:p>
            <a:pPr marL="16666" marR="6666" algn="just">
              <a:lnSpc>
                <a:spcPts val="1568"/>
              </a:lnSpc>
              <a:spcBef>
                <a:spcPts val="795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 3.7.2 Pruebas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12"/>
              </a:spcBef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fases.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465"/>
              </a:spcBef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HV.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591"/>
              </a:spcBef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91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Consultar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Capítulo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6,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obtener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detalles.</a:t>
            </a:r>
            <a:endParaRPr lang="es-AR" dirty="0" smtClean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33033" y="3605180"/>
            <a:ext cx="9678652" cy="70828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546553" lvl="1" algn="just">
              <a:lnSpc>
                <a:spcPts val="1568"/>
              </a:lnSpc>
              <a:spcBef>
                <a:spcPts val="7"/>
              </a:spcBef>
              <a:tabLst>
                <a:tab pos="254148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3.8 </a:t>
            </a:r>
            <a:r>
              <a:rPr b="1" spc="-72" dirty="0">
                <a:latin typeface="Arial Unicode MS"/>
                <a:cs typeface="Arial Unicode MS"/>
              </a:rPr>
              <a:t>PRUEBAS</a:t>
            </a:r>
            <a:r>
              <a:rPr b="1" spc="-20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78" dirty="0">
                <a:latin typeface="Arial Unicode MS"/>
                <a:cs typeface="Arial Unicode MS"/>
              </a:rPr>
              <a:t>PUESTA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46" dirty="0">
                <a:latin typeface="Arial Unicode MS"/>
                <a:cs typeface="Arial Unicode MS"/>
              </a:rPr>
              <a:t>EN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MARCHA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LOS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PANELES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59" dirty="0">
                <a:latin typeface="Arial Unicode MS"/>
                <a:cs typeface="Arial Unicode MS"/>
              </a:rPr>
              <a:t>PROTECCIÓN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31" dirty="0">
                <a:latin typeface="Arial Unicode MS"/>
                <a:cs typeface="Arial Unicode MS"/>
              </a:rPr>
              <a:t>Y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CONTROL</a:t>
            </a:r>
            <a:endParaRPr b="1"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272"/>
              </a:spcBef>
              <a:tabLst>
                <a:tab pos="33080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3.8.1 </a:t>
            </a:r>
            <a:r>
              <a:rPr b="1" dirty="0" err="1" smtClean="0">
                <a:latin typeface="Arial Unicode MS"/>
                <a:cs typeface="Arial Unicode MS"/>
              </a:rPr>
              <a:t>Comprobación</a:t>
            </a:r>
            <a:r>
              <a:rPr b="1" spc="36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r>
              <a:rPr dirty="0">
                <a:latin typeface="Arial Unicode MS"/>
                <a:cs typeface="Arial Unicode MS"/>
              </a:rPr>
              <a:t>Verifique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estén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construidos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plano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aprobado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construcción.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Otras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comprobaciones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cada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externos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al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estación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31"/>
              </a:spcBef>
              <a:tabLst>
                <a:tab pos="394137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31"/>
              </a:spcBef>
              <a:tabLst>
                <a:tab pos="394137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3.8.2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eléctricas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auxiliares.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31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secundaria.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44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748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esquema.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18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25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disparo.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610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Ensayos</a:t>
            </a:r>
            <a:r>
              <a:rPr lang="es-AR" spc="2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3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cuadros</a:t>
            </a:r>
            <a:r>
              <a:rPr lang="es-AR" spc="2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3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medida.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499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alarmas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anunciadores.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663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registrador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fallas.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70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extremo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extremo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distancia.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44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estabilidad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380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72" dirty="0">
                <a:latin typeface="Arial Unicode MS"/>
                <a:cs typeface="Arial Unicode MS"/>
              </a:rPr>
              <a:t>V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transformadores.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44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grifos-cargador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remoto.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51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bus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(ATS)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aparamenta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11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33" dirty="0" err="1">
                <a:latin typeface="Arial Unicode MS"/>
                <a:cs typeface="Arial Unicode MS"/>
              </a:rPr>
              <a:t>kV</a:t>
            </a:r>
            <a:r>
              <a:rPr lang="es-AR" spc="-33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406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operacional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señales</a:t>
            </a:r>
            <a:r>
              <a:rPr lang="es-AR" spc="91" dirty="0">
                <a:latin typeface="Arial Unicode MS"/>
                <a:cs typeface="Arial Unicode MS"/>
              </a:rPr>
              <a:t> del </a:t>
            </a:r>
            <a:r>
              <a:rPr lang="es-AR" spc="-12" dirty="0" err="1">
                <a:latin typeface="Arial Unicode MS"/>
                <a:cs typeface="Arial Unicode MS"/>
              </a:rPr>
              <a:t>Scada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alarmas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maestra.</a:t>
            </a:r>
          </a:p>
          <a:p>
            <a:pPr marL="224983" lvl="3" indent="-209151" algn="just">
              <a:lnSpc>
                <a:spcPts val="1568"/>
              </a:lnSpc>
              <a:spcBef>
                <a:spcPts val="406"/>
              </a:spcBef>
              <a:buAutoNum type="arabicPeriod"/>
              <a:tabLst>
                <a:tab pos="225817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7988340" y="3826406"/>
            <a:ext cx="9568039" cy="7671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2250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3.9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PROCEDIMIENTOS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FINALES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SERVICIO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ENERGIZACIÓN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2250"/>
              </a:lnSpc>
              <a:spcBef>
                <a:spcPts val="1140"/>
              </a:spcBef>
            </a:pP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energización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confirmar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puntos: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104992" indent="-248877" algn="just">
              <a:lnSpc>
                <a:spcPts val="2250"/>
              </a:lnSpc>
              <a:spcBef>
                <a:spcPts val="767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configuración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acoplador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bus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temporalmente,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acelerará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operación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primera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activación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realizará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través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acoplador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bus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estación.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 algn="just">
              <a:lnSpc>
                <a:spcPts val="2250"/>
              </a:lnSpc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Retire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enlaces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TC.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 algn="just">
              <a:lnSpc>
                <a:spcPts val="2250"/>
              </a:lnSpc>
              <a:spcBef>
                <a:spcPts val="558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trabajando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configuración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final.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1" indent="-248877" algn="just">
              <a:lnSpc>
                <a:spcPts val="2250"/>
              </a:lnSpc>
              <a:spcBef>
                <a:spcPts val="480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VT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MCB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cerrados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existen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alarmas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anormales.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marR="298310" indent="-248877" algn="just">
              <a:lnSpc>
                <a:spcPts val="2250"/>
              </a:lnSpc>
              <a:spcBef>
                <a:spcPts val="33"/>
              </a:spcBef>
              <a:buFont typeface="+mj-lt"/>
              <a:buAutoNum type="arabicPeriod"/>
              <a:tabLst>
                <a:tab pos="1724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Ningún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ingeniero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técnico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área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tablero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 </a:t>
            </a:r>
            <a:r>
              <a:rPr lang="es-AR" spc="-12" dirty="0">
                <a:latin typeface="Arial Unicode MS"/>
                <a:cs typeface="Arial Unicode MS"/>
              </a:rPr>
              <a:t>energización.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 algn="just">
              <a:lnSpc>
                <a:spcPts val="2250"/>
              </a:lnSpc>
              <a:spcBef>
                <a:spcPts val="492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existe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primarios.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6666" indent="-248877" algn="just">
              <a:lnSpc>
                <a:spcPts val="2250"/>
              </a:lnSpc>
              <a:spcBef>
                <a:spcPts val="12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Después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energizar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nuevo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entre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TT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TT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referencia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existente.</a:t>
            </a:r>
          </a:p>
          <a:p>
            <a:pPr marL="248877" marR="6666" indent="-248877" algn="just">
              <a:lnSpc>
                <a:spcPts val="2250"/>
              </a:lnSpc>
              <a:spcBef>
                <a:spcPts val="12"/>
              </a:spcBef>
              <a:buFont typeface="+mj-lt"/>
              <a:buAutoNum type="arabicPeriod"/>
              <a:tabLst>
                <a:tab pos="144988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R="6666" algn="just">
              <a:lnSpc>
                <a:spcPts val="2250"/>
              </a:lnSpc>
              <a:spcBef>
                <a:spcPts val="12"/>
              </a:spcBef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Todo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realizarse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nuevo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circuito.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Después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 </a:t>
            </a:r>
            <a:r>
              <a:rPr lang="es-AR" dirty="0" smtClean="0">
                <a:latin typeface="Arial Unicode MS"/>
                <a:cs typeface="Arial Unicode MS"/>
              </a:rPr>
              <a:t>cargar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gradualmente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NCC,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hacer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2250"/>
              </a:lnSpc>
              <a:spcBef>
                <a:spcPts val="4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marR="287479" lvl="1" indent="-248877" algn="just">
              <a:lnSpc>
                <a:spcPts val="2250"/>
              </a:lnSpc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Verifique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valores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en</a:t>
            </a:r>
            <a:r>
              <a:rPr lang="es-AR" dirty="0" smtClean="0">
                <a:latin typeface="Arial Unicode MS"/>
                <a:cs typeface="Arial Unicode MS"/>
              </a:rPr>
              <a:t> cada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incluidos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medida.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2250"/>
              </a:lnSpc>
              <a:spcBef>
                <a:spcPts val="393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direccionales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direccionales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distancia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menos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10%</a:t>
            </a:r>
            <a:r>
              <a:rPr lang="es-AR" spc="-12" dirty="0">
                <a:latin typeface="Arial Unicode MS"/>
                <a:cs typeface="Arial Unicode MS"/>
              </a:rPr>
              <a:t>-</a:t>
            </a:r>
            <a:r>
              <a:rPr lang="es-AR" dirty="0" smtClean="0">
                <a:latin typeface="Arial Unicode MS"/>
                <a:cs typeface="Arial Unicode MS"/>
              </a:rPr>
              <a:t>30%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dependiendo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trata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electromecánico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digital.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4988" marR="6666" indent="-144988" algn="just">
              <a:lnSpc>
                <a:spcPts val="2250"/>
              </a:lnSpc>
              <a:spcBef>
                <a:spcPts val="12"/>
              </a:spcBef>
              <a:buAutoNum type="arabicPeriod"/>
              <a:tabLst>
                <a:tab pos="144988" algn="l"/>
              </a:tabLst>
            </a:pPr>
            <a:endParaRPr lang="es-AR" dirty="0" smtClean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8345966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043647" y="3827958"/>
            <a:ext cx="9467914" cy="8360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316643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3.10 P</a:t>
            </a:r>
            <a:r>
              <a:rPr b="1" spc="-66" dirty="0">
                <a:latin typeface="Arial Unicode MS"/>
                <a:cs typeface="Arial Unicode MS"/>
              </a:rPr>
              <a:t>RUEBAS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72" dirty="0">
                <a:latin typeface="Arial Unicode MS"/>
                <a:cs typeface="Arial Unicode MS"/>
              </a:rPr>
              <a:t>PUESTA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EN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MARCHA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DEL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PANEL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DISTRIBUCIÓN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CA</a:t>
            </a:r>
            <a:endParaRPr b="1" dirty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99"/>
              </a:spcBef>
              <a:buFont typeface="Arial Unicode MS"/>
              <a:buAutoNum type="arabicPeriod" startAt="10"/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37663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3.10.1 </a:t>
            </a:r>
            <a:r>
              <a:rPr b="1" dirty="0" err="1" smtClean="0">
                <a:latin typeface="Arial Unicode MS"/>
                <a:cs typeface="Arial Unicode MS"/>
              </a:rPr>
              <a:t>Comprobaciones</a:t>
            </a:r>
            <a:r>
              <a:rPr b="1" spc="322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visuales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verificación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apriete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pernos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59" dirty="0">
                <a:latin typeface="Arial Unicode MS"/>
                <a:cs typeface="Arial Unicode MS"/>
              </a:rPr>
              <a:t>CA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herramienta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llave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dinamométrica.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También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valores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nominales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MCB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CB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dibujos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(sección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correcta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cable).</a:t>
            </a:r>
            <a:r>
              <a:rPr lang="es-AR" spc="-12" dirty="0">
                <a:latin typeface="Arial Unicode MS"/>
                <a:cs typeface="Arial Unicode MS"/>
              </a:rPr>
              <a:t>k</a:t>
            </a: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3.10.2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6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Ensayos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617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cables.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426"/>
              </a:spcBef>
              <a:buFont typeface="+mj-lt"/>
              <a:buAutoNum type="arabicPeriod"/>
              <a:tabLst>
                <a:tab pos="15582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Calibración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medidores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medidores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amperios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387"/>
              </a:spcBef>
              <a:buFont typeface="+mj-lt"/>
              <a:buAutoNum type="arabicPeriod"/>
              <a:tabLst>
                <a:tab pos="15582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auxiliares.</a:t>
            </a:r>
          </a:p>
          <a:p>
            <a:pPr marL="154988" indent="-138323" algn="just">
              <a:lnSpc>
                <a:spcPts val="1568"/>
              </a:lnSpc>
              <a:spcBef>
                <a:spcPts val="387"/>
              </a:spcBef>
              <a:buAutoNum type="arabicPeriod"/>
              <a:tabLst>
                <a:tab pos="155822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9747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3.11 PRUEBAS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SERVICIO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LOS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PANELES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DISTRIBUCIÓN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CC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46"/>
              </a:spcBef>
              <a:buFont typeface="Arial Unicode MS"/>
              <a:buAutoNum type="arabicPeriod" startAt="11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02471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3.11.1 Comprobación</a:t>
            </a:r>
            <a:r>
              <a:rPr lang="es-AR" b="1" spc="36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calificaciones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MCB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CB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según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dibujos,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apriete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pernos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herramienta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llave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dinamométrica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(sección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correcta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cable)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tierra.</a:t>
            </a: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3.11.2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2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buFont typeface="+mj-lt"/>
              <a:buAutoNum type="arabicPeriod"/>
              <a:tabLst>
                <a:tab pos="137490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aislamiento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cableado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interno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panel.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  <a:tabLst>
                <a:tab pos="10999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polaridad.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322"/>
              </a:spcBef>
              <a:buFont typeface="+mj-lt"/>
              <a:buAutoNum type="arabicPeriod"/>
              <a:tabLst>
                <a:tab pos="17415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Operación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disparo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MCB.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367"/>
              </a:spcBef>
              <a:buFont typeface="+mj-lt"/>
              <a:buAutoNum type="arabicPeriod"/>
              <a:tabLst>
                <a:tab pos="15582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falla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panel.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54988" indent="-138323" algn="just">
              <a:lnSpc>
                <a:spcPts val="1568"/>
              </a:lnSpc>
              <a:spcBef>
                <a:spcPts val="387"/>
              </a:spcBef>
              <a:buAutoNum type="arabicPeriod"/>
              <a:tabLst>
                <a:tab pos="155822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80"/>
              </a:spcBef>
            </a:pP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4" y="-644453"/>
            <a:ext cx="402172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88341" y="3715792"/>
            <a:ext cx="9124211" cy="69631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9747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3.12 </a:t>
            </a:r>
            <a:r>
              <a:rPr b="1" spc="-66" dirty="0">
                <a:latin typeface="Arial Unicode MS"/>
                <a:cs typeface="Arial Unicode MS"/>
              </a:rPr>
              <a:t>PRUEBAS</a:t>
            </a:r>
            <a:r>
              <a:rPr b="1" dirty="0" smtClean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78" dirty="0">
                <a:latin typeface="Arial Unicode MS"/>
                <a:cs typeface="Arial Unicode MS"/>
              </a:rPr>
              <a:t>PUESTA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EN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SERVICIO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LA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BATERÍA</a:t>
            </a:r>
            <a:endParaRPr b="1" dirty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46"/>
              </a:spcBef>
              <a:buFont typeface="Arial Unicode MS"/>
              <a:buAutoNum type="arabicPeriod" startAt="12"/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02471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3.12.1 </a:t>
            </a:r>
            <a:r>
              <a:rPr b="1" dirty="0" err="1" smtClean="0">
                <a:latin typeface="Arial Unicode MS"/>
                <a:cs typeface="Arial Unicode MS"/>
              </a:rPr>
              <a:t>Comprobación</a:t>
            </a:r>
            <a:r>
              <a:rPr b="1" spc="36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verificación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evaluar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apriete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pernos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llave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dinamométrica,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verificar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positivas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negativas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batería,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seguridad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sala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baterías,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gravedad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específica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líquido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correctos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electrolito,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posición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estado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aislamiento.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interruptor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banco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baterías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3.12.2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celda.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spcBef>
                <a:spcPts val="531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descarga.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spcBef>
                <a:spcPts val="480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recarga.</a:t>
            </a:r>
          </a:p>
          <a:p>
            <a:pPr marL="144988" indent="-128324" algn="just">
              <a:lnSpc>
                <a:spcPts val="1568"/>
              </a:lnSpc>
              <a:spcBef>
                <a:spcPts val="480"/>
              </a:spcBef>
              <a:buAutoNum type="arabicPeriod"/>
              <a:tabLst>
                <a:tab pos="144988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9747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3.13 PRUEBAS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SERVICIO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DEL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CARGADOR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BATERÍAS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111"/>
              </a:spcBef>
              <a:buFont typeface="Arial Unicode MS"/>
              <a:buAutoNum type="arabicPeriod" startAt="13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37663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3.13.1 Comprobaciones</a:t>
            </a:r>
            <a:r>
              <a:rPr lang="es-AR" b="1" spc="32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4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Asegúrese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ningún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daño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desconectados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dentro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panel.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lang="es-AR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3.13.2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spcBef>
                <a:spcPts val="72"/>
              </a:spcBef>
              <a:buFont typeface="+mj-lt"/>
              <a:buAutoNum type="arabicPeriod"/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aislamiento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externos.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marR="6666" indent="-248877" algn="just">
              <a:lnSpc>
                <a:spcPts val="1568"/>
              </a:lnSpc>
              <a:spcBef>
                <a:spcPts val="12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rápida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flotante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puesta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batería.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67"/>
              </a:spcBef>
            </a:pP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88339" y="3355017"/>
            <a:ext cx="9512732" cy="82370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Capítulo</a:t>
            </a:r>
            <a:r>
              <a:rPr sz="1742" b="1" spc="210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4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sz="1742" b="1" dirty="0"/>
              <a:t>Generadores</a:t>
            </a:r>
            <a:r>
              <a:rPr lang="es-AR" sz="1742" b="1" spc="118" dirty="0"/>
              <a:t> </a:t>
            </a:r>
            <a:r>
              <a:rPr lang="es-AR" sz="1742" b="1" dirty="0"/>
              <a:t>y</a:t>
            </a:r>
            <a:r>
              <a:rPr lang="es-AR" sz="1742" b="1" spc="118" dirty="0"/>
              <a:t> </a:t>
            </a:r>
            <a:r>
              <a:rPr lang="es-AR" sz="1742" b="1" spc="99" dirty="0"/>
              <a:t>motores:</a:t>
            </a:r>
            <a:r>
              <a:rPr lang="es-AR" sz="1742" b="1" spc="125" dirty="0"/>
              <a:t> </a:t>
            </a:r>
            <a:r>
              <a:rPr lang="es-AR" sz="1742" b="1" spc="86" dirty="0"/>
              <a:t>teoría</a:t>
            </a:r>
            <a:r>
              <a:rPr lang="es-AR" sz="1742" b="1" spc="118" dirty="0"/>
              <a:t> </a:t>
            </a:r>
            <a:r>
              <a:rPr lang="es-AR" sz="1742" b="1" spc="-66" dirty="0"/>
              <a:t>y </a:t>
            </a:r>
            <a:r>
              <a:rPr lang="es-AR" sz="1742" b="1" spc="66" dirty="0"/>
              <a:t>pruebas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pc="66" dirty="0">
              <a:latin typeface="Arial Unicode MS"/>
              <a:cs typeface="Arial Unicode MS"/>
            </a:endParaRPr>
          </a:p>
          <a:p>
            <a:pPr marL="15831" lvl="1" algn="just">
              <a:lnSpc>
                <a:spcPts val="1742"/>
              </a:lnSpc>
              <a:spcBef>
                <a:spcPts val="131"/>
              </a:spcBef>
              <a:tabLst>
                <a:tab pos="309978" algn="l"/>
              </a:tabLst>
            </a:pPr>
            <a:r>
              <a:rPr lang="es-AR" b="1" spc="-12" dirty="0" smtClean="0">
                <a:latin typeface="Arial Unicode MS"/>
                <a:cs typeface="Arial Unicode MS"/>
              </a:rPr>
              <a:t>4.1 INTRODUCCION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399137" algn="just">
              <a:lnSpc>
                <a:spcPts val="1742"/>
              </a:lnSpc>
              <a:spcBef>
                <a:spcPts val="701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capítulo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explicaremos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teoría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generadores,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tipos,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análisis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circuitos,</a:t>
            </a:r>
            <a:r>
              <a:rPr lang="es-AR" dirty="0" smtClean="0">
                <a:latin typeface="Arial Unicode MS"/>
                <a:cs typeface="Arial Unicode MS"/>
              </a:rPr>
              <a:t> clasificaciones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estándar,</a:t>
            </a:r>
            <a:r>
              <a:rPr lang="es-AR" spc="263" dirty="0">
                <a:latin typeface="Arial Unicode MS"/>
                <a:cs typeface="Arial Unicode MS"/>
              </a:rPr>
              <a:t> c</a:t>
            </a:r>
            <a:r>
              <a:rPr lang="es-AR" dirty="0" smtClean="0">
                <a:latin typeface="Arial Unicode MS"/>
                <a:cs typeface="Arial Unicode MS"/>
              </a:rPr>
              <a:t>omponentes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principales,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sincronizaciones,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268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e</a:t>
            </a:r>
            <a:r>
              <a:rPr lang="es-AR" dirty="0" smtClean="0">
                <a:latin typeface="Arial Unicode MS"/>
                <a:cs typeface="Arial Unicode MS"/>
              </a:rPr>
              <a:t> instalación,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procedimientos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 prueba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apropiados.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33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3" lvl="1" algn="just">
              <a:lnSpc>
                <a:spcPts val="1742"/>
              </a:lnSpc>
              <a:spcBef>
                <a:spcPts val="7"/>
              </a:spcBef>
              <a:tabLst>
                <a:tab pos="281645" algn="l"/>
              </a:tabLst>
            </a:pPr>
            <a:r>
              <a:rPr lang="es-AR" b="1" spc="-78" dirty="0" smtClean="0">
                <a:latin typeface="Arial Unicode MS"/>
                <a:cs typeface="Arial Unicode MS"/>
              </a:rPr>
              <a:t>4.2 ESTACIONES</a:t>
            </a:r>
            <a:r>
              <a:rPr lang="es-AR" b="1" spc="33" dirty="0" smtClean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GENERADORAS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337475" algn="just">
              <a:lnSpc>
                <a:spcPts val="1742"/>
              </a:lnSpc>
              <a:spcBef>
                <a:spcPts val="729"/>
              </a:spcBef>
            </a:pPr>
            <a:r>
              <a:rPr lang="es-AR" dirty="0" smtClean="0">
                <a:latin typeface="Arial Unicode MS"/>
                <a:cs typeface="Arial Unicode MS"/>
              </a:rPr>
              <a:t>Existen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diferentes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tipos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generadoras.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se</a:t>
            </a:r>
            <a:r>
              <a:rPr lang="es-AR" dirty="0" smtClean="0">
                <a:latin typeface="Arial Unicode MS"/>
                <a:cs typeface="Arial Unicode MS"/>
              </a:rPr>
              <a:t> clasifican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según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combustible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utiliza.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33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742"/>
              </a:lnSpc>
              <a:spcBef>
                <a:spcPts val="7"/>
              </a:spcBef>
              <a:tabLst>
                <a:tab pos="41496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4.2.1 Centrales</a:t>
            </a:r>
            <a:r>
              <a:rPr lang="es-AR" b="1" spc="13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hidroeléctricas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29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producida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fluye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a</a:t>
            </a:r>
            <a:r>
              <a:rPr lang="es-AR" dirty="0" smtClean="0">
                <a:latin typeface="Arial Unicode MS"/>
                <a:cs typeface="Arial Unicode MS"/>
              </a:rPr>
              <a:t> través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impulsa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eléctrico.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cantidad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energía</a:t>
            </a:r>
            <a:r>
              <a:rPr lang="es-AR" dirty="0" smtClean="0">
                <a:latin typeface="Arial Unicode MS"/>
                <a:cs typeface="Arial Unicode MS"/>
              </a:rPr>
              <a:t> producida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proporcional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altura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altura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depósito.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esta</a:t>
            </a:r>
            <a:r>
              <a:rPr lang="es-AR" dirty="0" smtClean="0">
                <a:latin typeface="Arial Unicode MS"/>
                <a:cs typeface="Arial Unicode MS"/>
              </a:rPr>
              <a:t> máquina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tiene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velocidad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lenta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100-250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revoluciones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minuto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(rpm).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Esta</a:t>
            </a:r>
            <a:r>
              <a:rPr lang="es-AR" dirty="0" smtClean="0">
                <a:latin typeface="Arial Unicode MS"/>
                <a:cs typeface="Arial Unicode MS"/>
              </a:rPr>
              <a:t> máquina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producir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pocos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minutos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ventajoso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suministrar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máximas.</a:t>
            </a:r>
          </a:p>
          <a:p>
            <a:pPr marL="16666" marR="6666" algn="just">
              <a:lnSpc>
                <a:spcPts val="1742"/>
              </a:lnSpc>
              <a:spcBef>
                <a:spcPts val="729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4.2.2</a:t>
            </a:r>
            <a:r>
              <a:rPr lang="es-AR" b="1" spc="7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Centrales</a:t>
            </a:r>
            <a:r>
              <a:rPr lang="es-AR" b="1" spc="78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térmicas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676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térmicas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partir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quema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combustibles,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carbón,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petróleo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gas,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calderas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vapor.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velocidades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3000-3600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rpm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50-60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Hz. </a:t>
            </a:r>
          </a:p>
          <a:p>
            <a:pPr marL="16666" marR="6666" algn="just">
              <a:lnSpc>
                <a:spcPts val="1742"/>
              </a:lnSpc>
              <a:spcBef>
                <a:spcPts val="676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 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entran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categoría.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Además,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existen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pequeño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tamaño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impulsadas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motores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diesel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</a:p>
          <a:p>
            <a:pPr marL="16666" marR="32498" indent="231649" algn="just">
              <a:lnSpc>
                <a:spcPts val="1742"/>
              </a:lnSpc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4.2.3</a:t>
            </a:r>
            <a:r>
              <a:rPr lang="es-AR" b="1" spc="7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Centrales</a:t>
            </a:r>
            <a:r>
              <a:rPr lang="es-AR" b="1" spc="78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nucleares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16"/>
              </a:spcBef>
            </a:pP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nucleares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similares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vapor,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el</a:t>
            </a:r>
            <a:r>
              <a:rPr lang="es-AR" dirty="0" smtClean="0">
                <a:latin typeface="Arial Unicode MS"/>
                <a:cs typeface="Arial Unicode MS"/>
              </a:rPr>
              <a:t> calor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convertir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proviene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reactor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nuclear.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32498" indent="231649" algn="just">
              <a:lnSpc>
                <a:spcPts val="1742"/>
              </a:lnSpc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29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461778" y="15145132"/>
            <a:ext cx="20500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33033" y="3660485"/>
            <a:ext cx="5917804" cy="91347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568"/>
              </a:lnSpc>
              <a:tabLst>
                <a:tab pos="267480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4.3 </a:t>
            </a:r>
            <a:r>
              <a:rPr b="1" spc="-72" dirty="0">
                <a:latin typeface="Arial Unicode MS"/>
                <a:cs typeface="Arial Unicode MS"/>
              </a:rPr>
              <a:t>SISTEMAS</a:t>
            </a:r>
            <a:r>
              <a:rPr b="1" spc="20" dirty="0">
                <a:latin typeface="Arial Unicode MS"/>
                <a:cs typeface="Arial Unicode MS"/>
              </a:rPr>
              <a:t> </a:t>
            </a:r>
            <a:r>
              <a:rPr b="1" spc="-78" dirty="0">
                <a:latin typeface="Arial Unicode MS"/>
                <a:cs typeface="Arial Unicode MS"/>
              </a:rPr>
              <a:t>DE</a:t>
            </a:r>
            <a:r>
              <a:rPr b="1" spc="26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ENERGÍA</a:t>
            </a:r>
            <a:r>
              <a:rPr b="1" spc="26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RENOVABLES</a:t>
            </a:r>
            <a:endParaRPr b="1" dirty="0">
              <a:latin typeface="Arial Unicode MS"/>
              <a:cs typeface="Arial Unicode MS"/>
            </a:endParaRPr>
          </a:p>
          <a:p>
            <a:pPr marL="16666" marR="124991" algn="just">
              <a:lnSpc>
                <a:spcPts val="1568"/>
              </a:lnSpc>
              <a:spcBef>
                <a:spcPts val="729"/>
              </a:spcBef>
            </a:pPr>
            <a:r>
              <a:rPr dirty="0">
                <a:latin typeface="Arial Unicode MS"/>
                <a:cs typeface="Arial Unicode MS"/>
              </a:rPr>
              <a:t>Hay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energía: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secundaria.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proviene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directamente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medio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ambiente,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ejemplos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renovables</a:t>
            </a:r>
            <a:r>
              <a:rPr spc="5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(combustibles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fósiles)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carbón,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petróleo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crudo,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gas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natural,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combustible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nuclear.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Una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aquella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obtiene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partir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energía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través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proceso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transformación,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normalmente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objetivo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hacerla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adecuada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energético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particular.</a:t>
            </a:r>
            <a:endParaRPr dirty="0">
              <a:latin typeface="Arial Unicode MS"/>
              <a:cs typeface="Arial Unicode MS"/>
            </a:endParaRPr>
          </a:p>
          <a:p>
            <a:pPr marL="16666" marR="238316" indent="231649" algn="just">
              <a:lnSpc>
                <a:spcPts val="1568"/>
              </a:lnSpc>
            </a:pP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renovable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clasificar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hidráulica,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biomasa,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solar,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eólica,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geotérmica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oceánica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desechos.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convertir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secundaria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productos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derivados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petróleo,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electricidad,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calor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biocombustibles.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56633" algn="l"/>
              </a:tabLst>
            </a:pPr>
            <a:r>
              <a:rPr lang="es-AR" b="1" spc="-12" dirty="0">
                <a:latin typeface="Arial Unicode MS"/>
                <a:cs typeface="Arial Unicode MS"/>
              </a:rPr>
              <a:t>4.3.1 </a:t>
            </a:r>
            <a:r>
              <a:rPr b="1" spc="-12" dirty="0" err="1">
                <a:latin typeface="Arial Unicode MS"/>
                <a:cs typeface="Arial Unicode MS"/>
              </a:rPr>
              <a:t>Introducción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965"/>
              </a:spcBef>
            </a:pPr>
            <a:r>
              <a:rPr spc="-12" dirty="0">
                <a:latin typeface="Arial Unicode MS"/>
                <a:cs typeface="Arial Unicode MS"/>
              </a:rPr>
              <a:t>Este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sostenible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procede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naturales.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8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56633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4.3.2 </a:t>
            </a:r>
            <a:r>
              <a:rPr b="1" dirty="0" err="1" smtClean="0">
                <a:latin typeface="Arial Unicode MS"/>
                <a:cs typeface="Arial Unicode MS"/>
              </a:rPr>
              <a:t>Energía</a:t>
            </a:r>
            <a:r>
              <a:rPr b="1" spc="66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renovable</a:t>
            </a:r>
            <a:endParaRPr b="1" dirty="0">
              <a:latin typeface="Arial Unicode MS"/>
              <a:cs typeface="Arial Unicode MS"/>
            </a:endParaRPr>
          </a:p>
          <a:p>
            <a:pPr marL="16666" marR="42496" algn="just">
              <a:lnSpc>
                <a:spcPts val="1568"/>
              </a:lnSpc>
              <a:spcBef>
                <a:spcPts val="701"/>
              </a:spcBef>
            </a:pPr>
            <a:r>
              <a:rPr spc="-12" dirty="0">
                <a:latin typeface="Arial Unicode MS"/>
                <a:cs typeface="Arial Unicode MS"/>
              </a:rPr>
              <a:t>Estas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reemplazadas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producir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reutilizadas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naturaleza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ningún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impacto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medio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ambiente.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energía</a:t>
            </a:r>
            <a:r>
              <a:rPr dirty="0">
                <a:latin typeface="Arial Unicode MS"/>
                <a:cs typeface="Arial Unicode MS"/>
              </a:rPr>
              <a:t> renovables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producir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electricidad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ahora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hasta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20%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electricidad</a:t>
            </a:r>
            <a:r>
              <a:rPr dirty="0">
                <a:latin typeface="Arial Unicode MS"/>
                <a:cs typeface="Arial Unicode MS"/>
              </a:rPr>
              <a:t> requerida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ningún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impacto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ambiental.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spc="-40" dirty="0">
                <a:latin typeface="Arial Unicode MS"/>
                <a:cs typeface="Arial Unicode MS"/>
              </a:rPr>
              <a:t>El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renovable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aumentado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en</a:t>
            </a:r>
            <a:r>
              <a:rPr dirty="0">
                <a:latin typeface="Arial Unicode MS"/>
                <a:cs typeface="Arial Unicode MS"/>
              </a:rPr>
              <a:t> 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últimos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10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años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sigue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creciendo.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105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56633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4.3.3 </a:t>
            </a:r>
            <a:r>
              <a:rPr b="1" dirty="0" err="1" smtClean="0">
                <a:latin typeface="Arial Unicode MS"/>
                <a:cs typeface="Arial Unicode MS"/>
              </a:rPr>
              <a:t>Tipos</a:t>
            </a:r>
            <a:r>
              <a:rPr b="1" spc="99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99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energía</a:t>
            </a:r>
            <a:r>
              <a:rPr b="1" spc="99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renovable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031"/>
              </a:spcBef>
            </a:pPr>
            <a:r>
              <a:rPr dirty="0">
                <a:latin typeface="Arial Unicode MS"/>
                <a:cs typeface="Arial Unicode MS"/>
              </a:rPr>
              <a:t>Hay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muchos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renovables,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algunos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ejemplos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son: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899"/>
              </a:spcBef>
              <a:buFont typeface="+mj-lt"/>
              <a:buAutoNum type="arabicPeriod"/>
              <a:tabLst>
                <a:tab pos="190819" algn="l"/>
              </a:tabLst>
            </a:pPr>
            <a:r>
              <a:rPr spc="-12" dirty="0">
                <a:latin typeface="Arial Unicode MS"/>
                <a:cs typeface="Arial Unicode MS"/>
              </a:rPr>
              <a:t>Solar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204"/>
              </a:spcBef>
              <a:buFont typeface="+mj-lt"/>
              <a:buAutoNum type="arabicPeriod"/>
              <a:tabLst>
                <a:tab pos="172488" algn="l"/>
              </a:tabLst>
            </a:pPr>
            <a:r>
              <a:rPr spc="-12" dirty="0">
                <a:latin typeface="Arial Unicode MS"/>
                <a:cs typeface="Arial Unicode MS"/>
              </a:rPr>
              <a:t>Viento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91"/>
              </a:spcBef>
              <a:buFont typeface="+mj-lt"/>
              <a:buAutoNum type="arabicPeriod"/>
              <a:tabLst>
                <a:tab pos="190819" algn="l"/>
              </a:tabLst>
            </a:pPr>
            <a:r>
              <a:rPr spc="-12" dirty="0">
                <a:latin typeface="Arial Unicode MS"/>
                <a:cs typeface="Arial Unicode MS"/>
              </a:rPr>
              <a:t>Geotermia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144"/>
              </a:spcBef>
              <a:buFont typeface="+mj-lt"/>
              <a:buAutoNum type="arabicPeriod"/>
              <a:tabLst>
                <a:tab pos="181654" algn="l"/>
              </a:tabLst>
            </a:pPr>
            <a:r>
              <a:rPr spc="-12" dirty="0">
                <a:latin typeface="Arial Unicode MS"/>
                <a:cs typeface="Arial Unicode MS"/>
              </a:rPr>
              <a:t>Biomasa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348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dirty="0">
                <a:latin typeface="Arial Unicode MS"/>
                <a:cs typeface="Arial Unicode MS"/>
              </a:rPr>
              <a:t>Océano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marea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190"/>
              </a:spcBef>
              <a:buFont typeface="+mj-lt"/>
              <a:buAutoNum type="arabicPeriod"/>
              <a:tabLst>
                <a:tab pos="181654" algn="l"/>
              </a:tabLst>
            </a:pPr>
            <a:r>
              <a:rPr spc="-12" dirty="0">
                <a:latin typeface="Arial Unicode MS"/>
                <a:cs typeface="Arial Unicode MS"/>
              </a:rPr>
              <a:t>Hidroeléctrico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66"/>
              </a:spcBef>
            </a:pPr>
            <a:endParaRPr dirty="0">
              <a:latin typeface="Arial Unicode MS"/>
              <a:cs typeface="Arial Unicode MS"/>
            </a:endParaRPr>
          </a:p>
        </p:txBody>
      </p:sp>
      <p:sp>
        <p:nvSpPr>
          <p:cNvPr id="3" name="Rectángulo 2"/>
          <p:cNvSpPr/>
          <p:nvPr/>
        </p:nvSpPr>
        <p:spPr>
          <a:xfrm>
            <a:off x="13850839" y="3659334"/>
            <a:ext cx="4037381" cy="56707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1568"/>
              </a:lnSpc>
            </a:pPr>
            <a:r>
              <a:rPr lang="es-AR" b="1" dirty="0" smtClean="0">
                <a:latin typeface="Arial Unicode MS"/>
                <a:cs typeface="Arial Unicode MS"/>
              </a:rPr>
              <a:t>4.3.3.1</a:t>
            </a:r>
            <a:r>
              <a:rPr lang="es-AR" b="1" spc="4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Energía</a:t>
            </a:r>
            <a:r>
              <a:rPr lang="es-AR" b="1" spc="4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solar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139156" algn="just">
              <a:lnSpc>
                <a:spcPts val="1568"/>
              </a:lnSpc>
              <a:spcBef>
                <a:spcPts val="322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46" dirty="0">
                <a:latin typeface="Arial Unicode MS"/>
                <a:cs typeface="Arial Unicode MS"/>
              </a:rPr>
              <a:t>(PV)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luz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para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electricidad.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muchas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células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solares.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células,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hechas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silicio,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agrupan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módulo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cubierto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vidrio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(ver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4.1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</a:p>
          <a:p>
            <a:pPr marL="16666" marR="6666" indent="231649" algn="just">
              <a:lnSpc>
                <a:spcPts val="1568"/>
              </a:lnSpc>
              <a:spcBef>
                <a:spcPts val="12"/>
              </a:spcBef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luz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absorbida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silicio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fotovoltaico</a:t>
            </a:r>
            <a:r>
              <a:rPr lang="es-AR" dirty="0" smtClean="0">
                <a:latin typeface="Arial Unicode MS"/>
                <a:cs typeface="Arial Unicode MS"/>
              </a:rPr>
              <a:t> produce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continua.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05" dirty="0">
                <a:latin typeface="Arial Unicode MS"/>
                <a:cs typeface="Arial Unicode MS"/>
              </a:rPr>
              <a:t>CC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convierte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CA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</a:t>
            </a:r>
            <a:r>
              <a:rPr lang="es-AR" dirty="0" smtClean="0">
                <a:latin typeface="Arial Unicode MS"/>
                <a:cs typeface="Arial Unicode MS"/>
              </a:rPr>
              <a:t> inversor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4.1</a:t>
            </a:r>
            <a:r>
              <a:rPr lang="es-AR" dirty="0" smtClean="0">
                <a:latin typeface="Arial Unicode MS"/>
                <a:cs typeface="Arial Unicode MS"/>
              </a:rPr>
              <a:t>.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CA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inyecta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eléctrica.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dirty="0" smtClean="0">
                <a:latin typeface="Arial Unicode MS"/>
                <a:cs typeface="Arial Unicode MS"/>
              </a:rPr>
              <a:t> energía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DC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almacenar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baterías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baterías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suministran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cargas</a:t>
            </a:r>
            <a:r>
              <a:rPr lang="es-AR" dirty="0" smtClean="0">
                <a:latin typeface="Arial Unicode MS"/>
                <a:cs typeface="Arial Unicode MS"/>
              </a:rPr>
              <a:t> cuando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luz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noche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86" dirty="0">
                <a:latin typeface="Arial Unicode MS"/>
                <a:cs typeface="Arial Unicode MS"/>
              </a:rPr>
              <a:t>/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cuando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completamente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cargadas. </a:t>
            </a: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locales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inyectar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excedente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red.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ts val="1568"/>
              </a:lnSpc>
              <a:spcBef>
                <a:spcPts val="12"/>
              </a:spcBef>
            </a:pPr>
            <a:endParaRPr lang="es-AR" dirty="0">
              <a:latin typeface="Arial Unicode MS"/>
              <a:cs typeface="Arial Unicode MS"/>
            </a:endParaRPr>
          </a:p>
        </p:txBody>
      </p:sp>
      <p:pic>
        <p:nvPicPr>
          <p:cNvPr id="4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989324" y="7587253"/>
            <a:ext cx="3898895" cy="286818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3989325" y="10591961"/>
            <a:ext cx="3124602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1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4.1</a:t>
            </a:r>
            <a:r>
              <a:rPr spc="1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2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fotovoltaico.</a:t>
            </a: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47538" y="7501578"/>
            <a:ext cx="6581483" cy="318449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64407" y="-677787"/>
            <a:ext cx="3544214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Generadores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motores: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teoría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1050" spc="13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300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1050" spc="13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-33" dirty="0">
                <a:solidFill>
                  <a:srgbClr val="858585"/>
                </a:solidFill>
                <a:latin typeface="Arial Unicode MS"/>
                <a:cs typeface="Arial Unicode MS"/>
              </a:rPr>
              <a:t>4</a:t>
            </a:r>
            <a:r>
              <a:rPr sz="1115" spc="-33" dirty="0">
                <a:latin typeface="Arial Unicode MS"/>
                <a:cs typeface="Arial Unicode MS"/>
              </a:rPr>
              <a:t>33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822420" y="3474731"/>
            <a:ext cx="5364739" cy="48956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787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r>
              <a:rPr b="1" dirty="0" smtClean="0">
                <a:latin typeface="Arial Unicode MS"/>
                <a:cs typeface="Arial Unicode MS"/>
              </a:rPr>
              <a:t>4.3.3.2</a:t>
            </a:r>
            <a:r>
              <a:rPr b="1" spc="33" dirty="0">
                <a:latin typeface="Arial Unicode MS"/>
                <a:cs typeface="Arial Unicode MS"/>
              </a:rPr>
              <a:t> </a:t>
            </a:r>
            <a:r>
              <a:rPr b="1" dirty="0" err="1">
                <a:latin typeface="Arial Unicode MS"/>
                <a:cs typeface="Arial Unicode MS"/>
              </a:rPr>
              <a:t>Energía</a:t>
            </a:r>
            <a:r>
              <a:rPr b="1" spc="40" dirty="0">
                <a:latin typeface="Arial Unicode MS"/>
                <a:cs typeface="Arial Unicode MS"/>
              </a:rPr>
              <a:t> </a:t>
            </a:r>
            <a:r>
              <a:rPr b="1" spc="-12" dirty="0" err="1">
                <a:latin typeface="Arial Unicode MS"/>
                <a:cs typeface="Arial Unicode MS"/>
              </a:rPr>
              <a:t>eólica</a:t>
            </a:r>
            <a:endParaRPr lang="es-AR" b="1" spc="-12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endParaRPr dirty="0">
              <a:latin typeface="Arial Unicode MS"/>
              <a:cs typeface="Arial Unicode MS"/>
            </a:endParaRPr>
          </a:p>
          <a:p>
            <a:pPr marL="16666" marR="175820">
              <a:lnSpc>
                <a:spcPts val="1568"/>
              </a:lnSpc>
              <a:spcBef>
                <a:spcPts val="348"/>
              </a:spcBef>
            </a:pPr>
            <a:r>
              <a:rPr spc="-12" dirty="0">
                <a:latin typeface="Arial Unicode MS"/>
                <a:cs typeface="Arial Unicode MS"/>
              </a:rPr>
              <a:t>Esta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forma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eólica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generar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electricidad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(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12" dirty="0">
                <a:solidFill>
                  <a:srgbClr val="007FAC"/>
                </a:solidFill>
                <a:latin typeface="Arial Unicode MS"/>
                <a:cs typeface="Arial Unicode MS"/>
              </a:rPr>
              <a:t>4.2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dirty="0">
              <a:latin typeface="Arial Unicode MS"/>
              <a:cs typeface="Arial Unicode MS"/>
            </a:endParaRPr>
          </a:p>
          <a:p>
            <a:pPr marL="16666" marR="27498" indent="231649">
              <a:lnSpc>
                <a:spcPts val="1568"/>
              </a:lnSpc>
              <a:spcBef>
                <a:spcPts val="99"/>
              </a:spcBef>
            </a:pPr>
            <a:r>
              <a:rPr spc="-40"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generador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utilizado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parque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eólico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generador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inducción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doble</a:t>
            </a:r>
            <a:r>
              <a:rPr dirty="0">
                <a:latin typeface="Arial Unicode MS"/>
                <a:cs typeface="Arial Unicode MS"/>
              </a:rPr>
              <a:t> alimentación.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Este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generador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proporcionar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red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dirty="0">
                <a:latin typeface="Arial Unicode MS"/>
                <a:cs typeface="Arial Unicode MS"/>
              </a:rPr>
              <a:t> frecuencia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fijos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controlador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27498" indent="231649">
              <a:lnSpc>
                <a:spcPts val="1568"/>
              </a:lnSpc>
              <a:spcBef>
                <a:spcPts val="99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4.3.3.2.1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Zonas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protección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del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sistema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energía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la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turbina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eólica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48330">
              <a:lnSpc>
                <a:spcPts val="1568"/>
              </a:lnSpc>
              <a:spcBef>
                <a:spcPts val="393"/>
              </a:spcBef>
            </a:pP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4.2</a:t>
            </a:r>
            <a:r>
              <a:rPr lang="es-AR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eólica.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primera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siguientes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protecciones: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135823" marR="243315" indent="-135823">
              <a:lnSpc>
                <a:spcPts val="1568"/>
              </a:lnSpc>
              <a:spcBef>
                <a:spcPts val="774"/>
              </a:spcBef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generador: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72" dirty="0">
                <a:latin typeface="Arial Unicode MS"/>
                <a:cs typeface="Arial Unicode MS"/>
              </a:rPr>
              <a:t>/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sobre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72" dirty="0">
                <a:latin typeface="Arial Unicode MS"/>
                <a:cs typeface="Arial Unicode MS"/>
              </a:rPr>
              <a:t>/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sobre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frecuencia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detectores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temperatura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generador.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27498" indent="231649">
              <a:lnSpc>
                <a:spcPts val="1575"/>
              </a:lnSpc>
              <a:spcBef>
                <a:spcPts val="99"/>
              </a:spcBef>
            </a:pP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7" name="Rectángulo 6"/>
          <p:cNvSpPr/>
          <p:nvPr/>
        </p:nvSpPr>
        <p:spPr>
          <a:xfrm>
            <a:off x="11140621" y="10686067"/>
            <a:ext cx="49434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6666">
              <a:spcBef>
                <a:spcPts val="131"/>
              </a:spcBef>
            </a:pPr>
            <a:r>
              <a:rPr lang="es-AR" spc="-33" dirty="0">
                <a:latin typeface="Arial Unicode MS"/>
                <a:cs typeface="Arial Unicode MS"/>
              </a:rPr>
              <a:t>FIGURA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4.2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Construcción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parques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eólicos.</a:t>
            </a:r>
            <a:endParaRPr lang="es-AR" dirty="0">
              <a:latin typeface="Arial Unicode MS"/>
              <a:cs typeface="Arial Unicode MS"/>
            </a:endParaRPr>
          </a:p>
        </p:txBody>
      </p:sp>
      <p:sp>
        <p:nvSpPr>
          <p:cNvPr id="8" name="Rectángulo 7"/>
          <p:cNvSpPr/>
          <p:nvPr/>
        </p:nvSpPr>
        <p:spPr>
          <a:xfrm>
            <a:off x="13187159" y="3776038"/>
            <a:ext cx="4701060" cy="48756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65541" indent="-248877">
              <a:lnSpc>
                <a:spcPts val="1568"/>
              </a:lnSpc>
              <a:spcBef>
                <a:spcPts val="480"/>
              </a:spcBef>
              <a:buFont typeface="+mj-lt"/>
              <a:buAutoNum type="arabicPeriod" startAt="2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elevador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generador: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fusibles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primarios.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1" indent="-248877">
              <a:lnSpc>
                <a:spcPts val="1568"/>
              </a:lnSpc>
              <a:spcBef>
                <a:spcPts val="401"/>
              </a:spcBef>
              <a:buFont typeface="+mj-lt"/>
              <a:buAutoNum type="arabicPeriod" startAt="2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(CB):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contra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sobrecorriente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11666" indent="231649" algn="just">
              <a:lnSpc>
                <a:spcPts val="1568"/>
              </a:lnSpc>
              <a:spcBef>
                <a:spcPts val="795"/>
              </a:spcBef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segunda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alimentación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dirty="0" smtClean="0">
                <a:latin typeface="Arial Unicode MS"/>
                <a:cs typeface="Arial Unicode MS"/>
              </a:rPr>
              <a:t> siguientes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protecciones:</a:t>
            </a:r>
            <a:endParaRPr lang="es-AR" dirty="0" smtClean="0">
              <a:latin typeface="Arial Unicode MS"/>
              <a:cs typeface="Arial Unicode MS"/>
            </a:endParaRPr>
          </a:p>
          <a:p>
            <a:pPr>
              <a:lnSpc>
                <a:spcPts val="1568"/>
              </a:lnSpc>
              <a:spcBef>
                <a:spcPts val="99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265541" indent="-248877">
              <a:lnSpc>
                <a:spcPts val="1568"/>
              </a:lnSpc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alimentador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colector: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contra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sobrecorriente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6666" indent="-248877">
              <a:lnSpc>
                <a:spcPts val="1568"/>
              </a:lnSpc>
              <a:spcBef>
                <a:spcPts val="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Protecciones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colector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elevador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principal: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protección</a:t>
            </a:r>
            <a:r>
              <a:rPr lang="es-AR" dirty="0" smtClean="0">
                <a:latin typeface="Arial Unicode MS"/>
                <a:cs typeface="Arial Unicode MS"/>
              </a:rPr>
              <a:t> cuenta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numérico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transformador,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respaldo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colector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falla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interruptor.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141657" indent="231649" algn="just">
              <a:lnSpc>
                <a:spcPts val="1568"/>
              </a:lnSpc>
              <a:spcBef>
                <a:spcPts val="833"/>
              </a:spcBef>
            </a:pP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último,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necesitamos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red.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El </a:t>
            </a:r>
            <a:r>
              <a:rPr lang="es-AR" dirty="0" smtClean="0">
                <a:latin typeface="Arial Unicode MS"/>
                <a:cs typeface="Arial Unicode MS"/>
              </a:rPr>
              <a:t>nivel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dirty="0" smtClean="0">
                <a:latin typeface="Arial Unicode MS"/>
                <a:cs typeface="Arial Unicode MS"/>
              </a:rPr>
              <a:t> media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tensión.</a:t>
            </a:r>
            <a:endParaRPr lang="es-AR" dirty="0" smtClean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21556" y="2973489"/>
            <a:ext cx="5142569" cy="15769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dirty="0">
              <a:latin typeface="Arial Unicode MS"/>
              <a:cs typeface="Arial Unicode MS"/>
            </a:endParaRPr>
          </a:p>
          <a:p>
            <a:pPr marL="16666" algn="just"/>
            <a:r>
              <a:rPr sz="1312" dirty="0">
                <a:latin typeface="Arial Unicode MS"/>
                <a:cs typeface="Arial Unicode MS"/>
              </a:rPr>
              <a:t>4.3.3.3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Energía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geotérmica</a:t>
            </a:r>
            <a:endParaRPr sz="1312" dirty="0">
              <a:latin typeface="Arial Unicode MS"/>
              <a:cs typeface="Arial Unicode MS"/>
            </a:endParaRPr>
          </a:p>
          <a:p>
            <a:pPr marL="16666" marR="379972" algn="just">
              <a:lnSpc>
                <a:spcPct val="116700"/>
              </a:lnSpc>
              <a:spcBef>
                <a:spcPts val="367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energía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geotérmica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calor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enterrado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tierra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calentar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casas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electricidad.</a:t>
            </a:r>
            <a:endParaRPr sz="1115" dirty="0">
              <a:latin typeface="Arial Unicode MS"/>
              <a:cs typeface="Arial Unicode MS"/>
            </a:endParaRPr>
          </a:p>
          <a:p>
            <a:pPr marL="16666" marR="9166" indent="231649" algn="just">
              <a:lnSpc>
                <a:spcPts val="1575"/>
              </a:lnSpc>
              <a:spcBef>
                <a:spcPts val="86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predominantemente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tienen</a:t>
            </a:r>
            <a:r>
              <a:rPr sz="985" dirty="0">
                <a:latin typeface="Arial Unicode MS"/>
                <a:cs typeface="Arial Unicode MS"/>
              </a:rPr>
              <a:t> terremotos,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volcanes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aguas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termales.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geotermas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9026051"/>
            <a:ext cx="5295072" cy="10460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4.3.3.4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Energía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biomasa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6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biológicas;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orgánico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madera,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desechos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madera,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plantas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estiércol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animal.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utilizará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calentar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turbina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10487464"/>
            <a:ext cx="5160069" cy="11674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4.3.3.5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oceánica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mareomotriz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oceánica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mareas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hidroeléctrica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convierte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mareas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electricidad.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mareas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ondas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causadas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atracción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gravitacional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sol.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34163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agua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fluye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agua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presa.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movimientos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turbina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gire.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51772" y="8256489"/>
            <a:ext cx="4939334" cy="317674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3" y="1759791"/>
            <a:ext cx="4929233" cy="6604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/>
            <a:r>
              <a:rPr sz="1312" dirty="0">
                <a:latin typeface="Arial Unicode MS"/>
                <a:cs typeface="Arial Unicode MS"/>
              </a:rPr>
              <a:t>4.3.3.6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Energía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hidroeléctrica</a:t>
            </a:r>
            <a:endParaRPr sz="1312" dirty="0">
              <a:latin typeface="Arial Unicode MS"/>
              <a:cs typeface="Arial Unicode MS"/>
            </a:endParaRPr>
          </a:p>
          <a:p>
            <a:pPr marL="16666" marR="75829">
              <a:lnSpc>
                <a:spcPct val="132900"/>
              </a:lnSpc>
              <a:spcBef>
                <a:spcPts val="32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agua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cascada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natural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presa</a:t>
            </a:r>
            <a:r>
              <a:rPr sz="985" dirty="0">
                <a:latin typeface="Arial Unicode MS"/>
                <a:cs typeface="Arial Unicode MS"/>
              </a:rPr>
              <a:t> artificial)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produzca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441277" y="3196935"/>
            <a:ext cx="5297572" cy="3668022"/>
          </a:xfrm>
          <a:prstGeom prst="rect">
            <a:avLst/>
          </a:prstGeom>
        </p:spPr>
        <p:txBody>
          <a:bodyPr vert="horz" wrap="square" lIns="0" tIns="10000" rIns="0" bIns="0" rtlCol="0">
            <a:spAutoFit/>
          </a:bodyPr>
          <a:lstStyle/>
          <a:p>
            <a:pPr marL="16666" marR="1660710">
              <a:lnSpc>
                <a:spcPct val="103000"/>
              </a:lnSpc>
              <a:spcBef>
                <a:spcPts val="78"/>
              </a:spcBef>
            </a:pPr>
            <a:r>
              <a:rPr sz="1378" dirty="0">
                <a:latin typeface="Arial Unicode MS"/>
                <a:cs typeface="Arial Unicode MS"/>
              </a:rPr>
              <a:t>4.4 </a:t>
            </a:r>
            <a:r>
              <a:rPr sz="1378" spc="-91" dirty="0">
                <a:latin typeface="Arial Unicode MS"/>
                <a:cs typeface="Arial Unicode MS"/>
              </a:rPr>
              <a:t>GENERADORES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SINCRÓNICOS: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TEORÍA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Y </a:t>
            </a:r>
            <a:r>
              <a:rPr sz="1378" spc="-12" dirty="0">
                <a:latin typeface="Arial Unicode MS"/>
                <a:cs typeface="Arial Unicode MS"/>
              </a:rPr>
              <a:t>CONSTRUCCIÓN</a:t>
            </a:r>
            <a:endParaRPr sz="1378" dirty="0">
              <a:latin typeface="Arial Unicode MS"/>
              <a:cs typeface="Arial Unicode MS"/>
            </a:endParaRPr>
          </a:p>
          <a:p>
            <a:pPr marL="16666" marR="132491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rotor,</a:t>
            </a:r>
            <a:r>
              <a:rPr sz="985" dirty="0">
                <a:latin typeface="Arial Unicode MS"/>
                <a:cs typeface="Arial Unicode MS"/>
              </a:rPr>
              <a:t> esto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magnético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giratorio.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600"/>
              </a:lnSpc>
              <a:spcBef>
                <a:spcPts val="7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giratorio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fuerza</a:t>
            </a:r>
            <a:r>
              <a:rPr sz="985" dirty="0">
                <a:latin typeface="Arial Unicode MS"/>
                <a:cs typeface="Arial Unicode MS"/>
              </a:rPr>
              <a:t> electromotriz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(fem).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fem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alterna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4.3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104992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250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800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MW,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sin</a:t>
            </a:r>
            <a:r>
              <a:rPr sz="985" dirty="0">
                <a:latin typeface="Arial Unicode MS"/>
                <a:cs typeface="Arial Unicode MS"/>
              </a:rPr>
              <a:t> embargo,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16,5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10,000-20,000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453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turbogeneradores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 dirty="0">
              <a:latin typeface="Arial Unicode MS"/>
              <a:cs typeface="Arial Unicode MS"/>
            </a:endParaRPr>
          </a:p>
          <a:p>
            <a:pPr marL="128324" marR="195819" indent="-128324">
              <a:lnSpc>
                <a:spcPct val="166100"/>
              </a:lnSpc>
              <a:spcBef>
                <a:spcPts val="755"/>
              </a:spcBef>
              <a:buAutoNum type="arabicPeriod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Estator: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marco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núcleo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tapa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casquillos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caja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terminales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generador.</a:t>
            </a:r>
            <a:endParaRPr sz="787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92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Rotor: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anillo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campo.</a:t>
            </a:r>
            <a:endParaRPr sz="919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72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excitación: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piloto,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rueda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diodos.</a:t>
            </a:r>
            <a:endParaRPr sz="919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31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Auxiliares: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cojinetes,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refrigeración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suministro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aceite.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761413" y="12000707"/>
            <a:ext cx="2710871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4.3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síncrono.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55548" y="2995332"/>
            <a:ext cx="3611383" cy="370922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6778752"/>
            <a:ext cx="5214237" cy="175397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4.4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sincrónicas.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600"/>
              </a:lnSpc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frecuencia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llama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4.4</a:t>
            </a:r>
            <a:r>
              <a:rPr sz="985" spc="-26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19998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campo</a:t>
            </a:r>
            <a:r>
              <a:rPr sz="985" dirty="0">
                <a:latin typeface="Arial Unicode MS"/>
                <a:cs typeface="Arial Unicode MS"/>
              </a:rPr>
              <a:t> magnético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lugar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magnético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giratorio.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calcular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(Ns)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ecuación: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288225" y="8973637"/>
            <a:ext cx="5300073" cy="27481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39163" algn="ctr">
              <a:lnSpc>
                <a:spcPts val="1463"/>
              </a:lnSpc>
              <a:spcBef>
                <a:spcPts val="131"/>
              </a:spcBef>
              <a:tabLst>
                <a:tab pos="957430" algn="l"/>
                <a:tab pos="1761538" algn="l"/>
              </a:tabLst>
            </a:pPr>
            <a:r>
              <a:rPr sz="1312" dirty="0">
                <a:latin typeface="Arial Unicode MS"/>
                <a:cs typeface="Arial Unicode MS"/>
              </a:rPr>
              <a:t>Ns 5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968" u="sng" spc="-48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120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968" spc="334" baseline="3888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3FrecuenciaD50 o 60ÞHz</a:t>
            </a:r>
            <a:endParaRPr sz="1050">
              <a:latin typeface="Arial Unicode MS"/>
              <a:cs typeface="Arial Unicode MS"/>
            </a:endParaRPr>
          </a:p>
          <a:p>
            <a:pPr marL="1345734">
              <a:lnSpc>
                <a:spcPts val="912"/>
              </a:lnSpc>
            </a:pPr>
            <a:r>
              <a:rPr sz="854" dirty="0">
                <a:latin typeface="Arial Unicode MS"/>
                <a:cs typeface="Arial Unicode MS"/>
              </a:rPr>
              <a:t>Número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polosDPAGÞ</a:t>
            </a:r>
            <a:endParaRPr sz="854">
              <a:latin typeface="Arial Unicode MS"/>
              <a:cs typeface="Arial Unicode MS"/>
            </a:endParaRPr>
          </a:p>
          <a:p>
            <a:pPr marL="49997" marR="39997" indent="231649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4.5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49997" marR="10082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ecuaciones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diagramas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períodos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síncronas,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4.6</a:t>
            </a:r>
            <a:r>
              <a:rPr sz="919" spc="-26" dirty="0">
                <a:latin typeface="Arial Unicode MS"/>
                <a:cs typeface="Arial Unicode MS"/>
              </a:rPr>
              <a:t>:</a:t>
            </a:r>
            <a:endParaRPr sz="919">
              <a:latin typeface="Arial Unicode MS"/>
              <a:cs typeface="Arial Unicode MS"/>
            </a:endParaRPr>
          </a:p>
          <a:p>
            <a:pPr marL="285811" marR="175820" indent="-236649">
              <a:lnSpc>
                <a:spcPct val="142400"/>
              </a:lnSpc>
              <a:spcBef>
                <a:spcPts val="780"/>
              </a:spcBef>
              <a:buSzPct val="85714"/>
              <a:buChar char="-"/>
              <a:tabLst>
                <a:tab pos="285811" algn="l"/>
                <a:tab pos="286646" algn="l"/>
              </a:tabLst>
            </a:pP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subtransitorio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paralelo.</a:t>
            </a:r>
            <a:endParaRPr sz="919">
              <a:latin typeface="Arial Unicode MS"/>
              <a:cs typeface="Arial Unicode MS"/>
            </a:endParaRPr>
          </a:p>
          <a:p>
            <a:pPr marL="285811" marR="485798" indent="-236649">
              <a:lnSpc>
                <a:spcPct val="142400"/>
              </a:lnSpc>
              <a:buSzPct val="85714"/>
              <a:buChar char="-"/>
              <a:tabLst>
                <a:tab pos="285811" algn="l"/>
                <a:tab pos="286646" algn="l"/>
              </a:tabLst>
            </a:pP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decayendo.</a:t>
            </a:r>
            <a:endParaRPr sz="919">
              <a:latin typeface="Arial Unicode MS"/>
              <a:cs typeface="Arial Unicode MS"/>
            </a:endParaRPr>
          </a:p>
          <a:p>
            <a:pPr marL="285811" marR="166655" indent="-236649">
              <a:lnSpc>
                <a:spcPts val="1575"/>
              </a:lnSpc>
              <a:spcBef>
                <a:spcPts val="105"/>
              </a:spcBef>
              <a:buSzPct val="92307"/>
              <a:buChar char="-"/>
              <a:tabLst>
                <a:tab pos="285811" algn="l"/>
                <a:tab pos="286646" algn="l"/>
              </a:tabLst>
            </a:pPr>
            <a:r>
              <a:rPr sz="854" dirty="0">
                <a:latin typeface="Arial Unicode MS"/>
                <a:cs typeface="Arial Unicode MS"/>
              </a:rPr>
              <a:t>Período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estacionario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reactancia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síncrona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está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decayendo.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395853" y="-154721"/>
            <a:ext cx="5247571" cy="9167"/>
          </a:xfrm>
          <a:custGeom>
            <a:avLst/>
            <a:gdLst/>
            <a:ahLst/>
            <a:cxnLst/>
            <a:rect l="l" t="t" r="r" b="b"/>
            <a:pathLst>
              <a:path w="3998595" h="6984">
                <a:moveTo>
                  <a:pt x="3998163" y="0"/>
                </a:moveTo>
                <a:lnTo>
                  <a:pt x="0" y="0"/>
                </a:lnTo>
                <a:lnTo>
                  <a:pt x="0" y="6480"/>
                </a:lnTo>
                <a:lnTo>
                  <a:pt x="3998163" y="6480"/>
                </a:lnTo>
                <a:lnTo>
                  <a:pt x="3998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395853" y="4854892"/>
            <a:ext cx="5247571" cy="9167"/>
          </a:xfrm>
          <a:custGeom>
            <a:avLst/>
            <a:gdLst/>
            <a:ahLst/>
            <a:cxnLst/>
            <a:rect l="l" t="t" r="r" b="b"/>
            <a:pathLst>
              <a:path w="3998595" h="6985">
                <a:moveTo>
                  <a:pt x="3998163" y="0"/>
                </a:moveTo>
                <a:lnTo>
                  <a:pt x="2987281" y="0"/>
                </a:lnTo>
                <a:lnTo>
                  <a:pt x="1608480" y="0"/>
                </a:lnTo>
                <a:lnTo>
                  <a:pt x="0" y="0"/>
                </a:lnTo>
                <a:lnTo>
                  <a:pt x="0" y="6477"/>
                </a:lnTo>
                <a:lnTo>
                  <a:pt x="1608480" y="6477"/>
                </a:lnTo>
                <a:lnTo>
                  <a:pt x="2987281" y="6477"/>
                </a:lnTo>
                <a:lnTo>
                  <a:pt x="3998163" y="6477"/>
                </a:lnTo>
                <a:lnTo>
                  <a:pt x="3998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5714" y="5252681"/>
            <a:ext cx="3999305" cy="348193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04522" y="9428170"/>
            <a:ext cx="5021672" cy="117356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8457356" y="3044437"/>
            <a:ext cx="92334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spc="-78" dirty="0">
                <a:latin typeface="Arial Unicode MS"/>
                <a:cs typeface="Arial Unicode MS"/>
              </a:rPr>
              <a:t>X</a:t>
            </a:r>
            <a:r>
              <a:rPr sz="721" spc="-78" dirty="0">
                <a:latin typeface="Arial Unicode MS"/>
                <a:cs typeface="Arial Unicode MS"/>
              </a:rPr>
              <a:t>SG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subtrans</a:t>
            </a:r>
            <a:r>
              <a:rPr sz="1968" spc="-58" baseline="-30555" dirty="0">
                <a:latin typeface="Arial Unicode MS"/>
                <a:cs typeface="Arial Unicode MS"/>
              </a:rPr>
              <a:t>-</a:t>
            </a:r>
            <a:r>
              <a:rPr sz="721" spc="-12" dirty="0">
                <a:latin typeface="Arial Unicode MS"/>
                <a:cs typeface="Arial Unicode MS"/>
              </a:rPr>
              <a:t>itorio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704573" y="3061103"/>
            <a:ext cx="74667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91" dirty="0">
                <a:latin typeface="Arial Unicode MS"/>
                <a:cs typeface="Arial Unicode MS"/>
              </a:rPr>
              <a:t>X</a:t>
            </a:r>
            <a:r>
              <a:rPr sz="787" spc="-91" dirty="0">
                <a:latin typeface="Arial Unicode MS"/>
                <a:cs typeface="Arial Unicode MS"/>
              </a:rPr>
              <a:t>SG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787" spc="-12" dirty="0">
                <a:latin typeface="Arial Unicode MS"/>
                <a:cs typeface="Arial Unicode MS"/>
              </a:rPr>
              <a:t>sient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532950" y="3111104"/>
            <a:ext cx="80834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66" dirty="0">
                <a:latin typeface="Arial Unicode MS"/>
                <a:cs typeface="Arial Unicode MS"/>
              </a:rPr>
              <a:t>X</a:t>
            </a:r>
            <a:r>
              <a:rPr sz="525" spc="-66" dirty="0">
                <a:latin typeface="Arial Unicode MS"/>
                <a:cs typeface="Arial Unicode MS"/>
              </a:rPr>
              <a:t>SG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estado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estacionario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05516" y="3134204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811998" y="3134204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8395853" y="3283397"/>
          <a:ext cx="5247571" cy="14091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10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166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208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1671">
                <a:tc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200" spc="-40" dirty="0">
                          <a:latin typeface="Arial Unicode MS"/>
                          <a:cs typeface="Arial Unicode MS"/>
                        </a:rPr>
                        <a:t>5X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2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==</a:t>
                      </a:r>
                      <a:r>
                        <a:rPr sz="12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F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==</a:t>
                      </a:r>
                      <a:r>
                        <a:rPr sz="12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D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834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5X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L1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==</a:t>
                      </a:r>
                      <a:r>
                        <a:rPr sz="1200" spc="-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834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200" spc="-40" dirty="0">
                          <a:latin typeface="Arial Unicode MS"/>
                          <a:cs typeface="Arial Unicode MS"/>
                        </a:rPr>
                        <a:t>5X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9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1X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834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4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700" spc="-45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7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5Reactancia</a:t>
                      </a:r>
                      <a:r>
                        <a:rPr sz="9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fuga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spc="-45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5Resistencia a las</a:t>
                      </a:r>
                      <a:r>
                        <a:rPr sz="8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fugas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5Armadura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22352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resistencia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400" spc="-50" dirty="0">
                          <a:latin typeface="Arial Unicode MS"/>
                          <a:cs typeface="Arial Unicode MS"/>
                        </a:rPr>
                        <a:t>F</a:t>
                      </a:r>
                      <a:r>
                        <a:rPr sz="4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5Reactancia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campo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55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spc="-55" dirty="0">
                          <a:latin typeface="Arial Unicode MS"/>
                          <a:cs typeface="Arial Unicode MS"/>
                        </a:rPr>
                        <a:t>F</a:t>
                      </a:r>
                      <a:r>
                        <a:rPr sz="4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5Resistencia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campo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5Reactancia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amortiguación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2923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5Resistencia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las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de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416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480"/>
                        </a:lnSpc>
                        <a:spcBef>
                          <a:spcPts val="2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amortiguación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8379189" y="8826773"/>
            <a:ext cx="368505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Representación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estacionario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síncrono.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9189" y="10692938"/>
            <a:ext cx="5173402" cy="9359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4.6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Reactancia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estado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subtransitorio,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estacionario.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000"/>
              </a:lnSpc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cantidad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calor.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limitación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calentamiento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capacidad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26" dirty="0">
                <a:solidFill>
                  <a:srgbClr val="007FAC"/>
                </a:solidFill>
                <a:latin typeface="Arial Unicode MS"/>
                <a:cs typeface="Arial Unicode MS"/>
              </a:rPr>
              <a:t>4.7.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62157" y="2995333"/>
            <a:ext cx="4800065" cy="394493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7032417"/>
            <a:ext cx="222169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4.7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7589301"/>
            <a:ext cx="5088403" cy="27298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3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4.7</a:t>
            </a:r>
            <a:r>
              <a:rPr sz="919" spc="-26" dirty="0">
                <a:latin typeface="Arial Unicode MS"/>
                <a:cs typeface="Arial Unicode MS"/>
              </a:rPr>
              <a:t>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252481" indent="-236649"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región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sobreexcitación.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584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región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bc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área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sobrecalentamiento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estator.</a:t>
            </a:r>
            <a:endParaRPr sz="787">
              <a:latin typeface="Arial Unicode MS"/>
              <a:cs typeface="Arial Unicode MS"/>
            </a:endParaRPr>
          </a:p>
          <a:p>
            <a:pPr marL="252481" indent="-236649">
              <a:spcBef>
                <a:spcPts val="361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región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cd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área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subexcitación.</a:t>
            </a:r>
            <a:endParaRPr sz="1050">
              <a:latin typeface="Arial Unicode MS"/>
              <a:cs typeface="Arial Unicode MS"/>
            </a:endParaRPr>
          </a:p>
          <a:p>
            <a:pPr marL="280813" indent="-264980">
              <a:spcBef>
                <a:spcPts val="315"/>
              </a:spcBef>
              <a:buSzPct val="75000"/>
              <a:buChar char="-"/>
              <a:tabLst>
                <a:tab pos="280813" algn="l"/>
                <a:tab pos="281645" algn="l"/>
              </a:tabLst>
            </a:pPr>
            <a:r>
              <a:rPr sz="1050" dirty="0">
                <a:latin typeface="Arial Unicode MS"/>
                <a:cs typeface="Arial Unicode MS"/>
              </a:rPr>
              <a:t>1Q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reactiva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suministrada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generador</a:t>
            </a:r>
            <a:endParaRPr sz="1050">
              <a:latin typeface="Arial Unicode MS"/>
              <a:cs typeface="Arial Unicode MS"/>
            </a:endParaRPr>
          </a:p>
          <a:p>
            <a:pPr marL="280813" indent="-264980">
              <a:spcBef>
                <a:spcPts val="243"/>
              </a:spcBef>
              <a:buSzPct val="70588"/>
              <a:buChar char="-"/>
              <a:tabLst>
                <a:tab pos="280813" algn="l"/>
                <a:tab pos="281645" algn="l"/>
              </a:tabLst>
            </a:pPr>
            <a:r>
              <a:rPr sz="1115" dirty="0">
                <a:latin typeface="Arial Unicode MS"/>
                <a:cs typeface="Arial Unicode MS"/>
              </a:rPr>
              <a:t>2Q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potencia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reactiva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absorbida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</a:t>
            </a:r>
            <a:endParaRPr sz="1115">
              <a:latin typeface="Arial Unicode MS"/>
              <a:cs typeface="Arial Unicode MS"/>
            </a:endParaRPr>
          </a:p>
          <a:p>
            <a:pPr marL="252481" indent="-236649">
              <a:spcBef>
                <a:spcPts val="361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spc="-91" dirty="0">
                <a:latin typeface="Arial Unicode MS"/>
                <a:cs typeface="Arial Unicode MS"/>
              </a:rPr>
              <a:t>PF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5cos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(φ).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795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asegura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unidad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temperatura </a:t>
            </a:r>
            <a:r>
              <a:rPr sz="1050" dirty="0">
                <a:latin typeface="Arial Unicode MS"/>
                <a:cs typeface="Arial Unicode MS"/>
              </a:rPr>
              <a:t>permitidos.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losQ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(MVAR)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controlando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campo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(I</a:t>
            </a:r>
            <a:r>
              <a:rPr sz="656" spc="-12" dirty="0">
                <a:latin typeface="Arial Unicode MS"/>
                <a:cs typeface="Arial Unicode MS"/>
              </a:rPr>
              <a:t>F</a:t>
            </a:r>
            <a:r>
              <a:rPr sz="1050" spc="-12" dirty="0">
                <a:latin typeface="Arial Unicode MS"/>
                <a:cs typeface="Arial Unicode MS"/>
              </a:rPr>
              <a:t>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PAG(MW)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motor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(es</a:t>
            </a:r>
            <a:r>
              <a:rPr sz="1050" dirty="0">
                <a:latin typeface="Arial Unicode MS"/>
                <a:cs typeface="Arial Unicode MS"/>
              </a:rPr>
              <a:t> decir,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agregando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turbina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vapor).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ecuación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dirty="0">
                <a:latin typeface="Arial Unicode MS"/>
                <a:cs typeface="Arial Unicode MS"/>
              </a:rPr>
              <a:t>MW5MVA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cos </a:t>
            </a:r>
            <a:r>
              <a:rPr sz="1247" spc="-33" dirty="0">
                <a:latin typeface="Arial Unicode MS"/>
                <a:cs typeface="Arial Unicode MS"/>
              </a:rPr>
              <a:t>(φ)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(φ)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10801849"/>
            <a:ext cx="5284238" cy="9011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4.4.1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Sistema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excitación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generador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síncrono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100"/>
              </a:lnSpc>
              <a:spcBef>
                <a:spcPts val="72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CC.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cambio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reactiva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mas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65789" y="6648284"/>
            <a:ext cx="5107952" cy="478494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79" y="2472265"/>
            <a:ext cx="5307572" cy="32233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5816">
              <a:lnSpc>
                <a:spcPct val="142400"/>
              </a:lnSpc>
              <a:spcBef>
                <a:spcPts val="7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escobillas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componentes: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53315" indent="-237482"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Excitador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piloto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SzPct val="109090"/>
              <a:buChar char="-"/>
              <a:tabLst>
                <a:tab pos="253315" algn="l"/>
                <a:tab pos="254148" algn="l"/>
              </a:tabLst>
            </a:pPr>
            <a:r>
              <a:rPr sz="721" dirty="0">
                <a:latin typeface="Arial Unicode MS"/>
                <a:cs typeface="Arial Unicode MS"/>
              </a:rPr>
              <a:t>Excitador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principal</a:t>
            </a:r>
            <a:endParaRPr sz="721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Rueda </a:t>
            </a:r>
            <a:r>
              <a:rPr sz="854" spc="-12" dirty="0">
                <a:latin typeface="Arial Unicode MS"/>
                <a:cs typeface="Arial Unicode MS"/>
              </a:rPr>
              <a:t>rectificadora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80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Regulador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automático</a:t>
            </a:r>
            <a:endParaRPr sz="919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795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escobillas,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rectificador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fem</a:t>
            </a:r>
            <a:r>
              <a:rPr sz="985" dirty="0">
                <a:latin typeface="Arial Unicode MS"/>
                <a:cs typeface="Arial Unicode MS"/>
              </a:rPr>
              <a:t> inducida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rectifica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2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4.8.</a:t>
            </a:r>
            <a:endParaRPr sz="985" dirty="0">
              <a:latin typeface="Arial Unicode MS"/>
              <a:cs typeface="Arial Unicode MS"/>
            </a:endParaRPr>
          </a:p>
          <a:p>
            <a:pPr marL="16666" marR="31664" indent="231649">
              <a:lnSpc>
                <a:spcPts val="1562"/>
              </a:lnSpc>
              <a:spcBef>
                <a:spcPts val="125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anillos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cepillos.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generador-turbina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rectificador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giratorio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piloto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imanes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4.9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156655" indent="231649">
              <a:lnSpc>
                <a:spcPts val="1575"/>
              </a:lnSpc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devanado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75813" y="11695907"/>
            <a:ext cx="226669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4.8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escobillas.</a:t>
            </a:r>
            <a:endParaRPr sz="78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64224" y="7206727"/>
            <a:ext cx="3620883" cy="6667"/>
          </a:xfrm>
          <a:custGeom>
            <a:avLst/>
            <a:gdLst/>
            <a:ahLst/>
            <a:cxnLst/>
            <a:rect l="l" t="t" r="r" b="b"/>
            <a:pathLst>
              <a:path w="2759075" h="5079">
                <a:moveTo>
                  <a:pt x="2759036" y="0"/>
                </a:moveTo>
                <a:lnTo>
                  <a:pt x="0" y="0"/>
                </a:lnTo>
                <a:lnTo>
                  <a:pt x="0" y="5039"/>
                </a:lnTo>
                <a:lnTo>
                  <a:pt x="2759036" y="5039"/>
                </a:lnTo>
                <a:lnTo>
                  <a:pt x="2759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91137" y="2995333"/>
            <a:ext cx="5140219" cy="219309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7" y="5287968"/>
            <a:ext cx="5066735" cy="7011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4.9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transversal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escobillas.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45" y="6394519"/>
            <a:ext cx="5300073" cy="51896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72473" lvl="2" indent="-356640">
              <a:spcBef>
                <a:spcPts val="131"/>
              </a:spcBef>
              <a:buAutoNum type="arabicPeriod" startAt="2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Clasificaciones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</a:t>
            </a:r>
            <a:endParaRPr sz="1115">
              <a:latin typeface="Arial Unicode MS"/>
              <a:cs typeface="Arial Unicode MS"/>
            </a:endParaRPr>
          </a:p>
          <a:p>
            <a:pPr lvl="2">
              <a:spcBef>
                <a:spcPts val="86"/>
              </a:spcBef>
              <a:buFont typeface="Arial Unicode MS"/>
              <a:buAutoNum type="arabicPeriod" startAt="2"/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(SCR)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define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565718">
              <a:lnSpc>
                <a:spcPts val="886"/>
              </a:lnSpc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campo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requerida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abierto</a:t>
            </a:r>
            <a:endParaRPr sz="787">
              <a:latin typeface="Arial Unicode MS"/>
              <a:cs typeface="Arial Unicode MS"/>
            </a:endParaRPr>
          </a:p>
          <a:p>
            <a:pPr marL="116657">
              <a:lnSpc>
                <a:spcPts val="932"/>
              </a:lnSpc>
            </a:pP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cortocircuito5</a:t>
            </a:r>
            <a:endParaRPr sz="854">
              <a:latin typeface="Arial Unicode MS"/>
              <a:cs typeface="Arial Unicode MS"/>
            </a:endParaRPr>
          </a:p>
          <a:p>
            <a:pPr marL="1542386">
              <a:lnSpc>
                <a:spcPts val="912"/>
              </a:lnSpc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campo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requerida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SC</a:t>
            </a:r>
            <a:endParaRPr sz="787">
              <a:latin typeface="Arial Unicode MS"/>
              <a:cs typeface="Arial Unicode MS"/>
            </a:endParaRPr>
          </a:p>
          <a:p>
            <a:pPr marL="16666" marR="59162" indent="231649">
              <a:lnSpc>
                <a:spcPct val="124600"/>
              </a:lnSpc>
              <a:spcBef>
                <a:spcPts val="780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reactancia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síncrona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eje</a:t>
            </a:r>
            <a:r>
              <a:rPr sz="1050" dirty="0">
                <a:latin typeface="Arial Unicode MS"/>
                <a:cs typeface="Arial Unicode MS"/>
              </a:rPr>
              <a:t> directo.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X</a:t>
            </a:r>
            <a:r>
              <a:rPr sz="656" spc="-26" dirty="0">
                <a:latin typeface="Arial Unicode MS"/>
                <a:cs typeface="Arial Unicode MS"/>
              </a:rPr>
              <a:t>D</a:t>
            </a:r>
            <a:r>
              <a:rPr sz="1050" spc="-26" dirty="0">
                <a:latin typeface="Arial Unicode MS"/>
                <a:cs typeface="Arial Unicode MS"/>
              </a:rPr>
              <a:t>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típicos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encuentran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0,6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turbogeneradores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1,5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hidrogeneradores.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SCR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síncrona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SCR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afectarán </a:t>
            </a:r>
            <a:r>
              <a:rPr sz="1050" dirty="0">
                <a:latin typeface="Arial Unicode MS"/>
                <a:cs typeface="Arial Unicode MS"/>
              </a:rPr>
              <a:t>inversamente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regulación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estabilidad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 marR="1039090" lvl="2">
              <a:lnSpc>
                <a:spcPct val="127299"/>
              </a:lnSpc>
              <a:buAutoNum type="arabicPeriod" startAt="3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Estabilidad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estacionario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estabilidad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transitoria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generadores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10700"/>
              </a:lnSpc>
              <a:spcBef>
                <a:spcPts val="795"/>
              </a:spcBef>
            </a:pPr>
            <a:r>
              <a:rPr sz="1181" dirty="0">
                <a:latin typeface="Arial Unicode MS"/>
                <a:cs typeface="Arial Unicode MS"/>
              </a:rPr>
              <a:t>Durante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perturbación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sistema,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aumento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repentino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dirty="0">
                <a:latin typeface="Arial Unicode MS"/>
                <a:cs typeface="Arial Unicode MS"/>
              </a:rPr>
              <a:t>carga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repentinos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conmutación,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generador </a:t>
            </a:r>
            <a:r>
              <a:rPr sz="1181" dirty="0">
                <a:latin typeface="Arial Unicode MS"/>
                <a:cs typeface="Arial Unicode MS"/>
              </a:rPr>
              <a:t>síncrono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oscilaciones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alrededor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posición </a:t>
            </a:r>
            <a:r>
              <a:rPr sz="1181" dirty="0">
                <a:latin typeface="Arial Unicode MS"/>
                <a:cs typeface="Arial Unicode MS"/>
              </a:rPr>
              <a:t>media.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generador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sincronismo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debido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esta </a:t>
            </a:r>
            <a:r>
              <a:rPr sz="1181" dirty="0">
                <a:latin typeface="Arial Unicode MS"/>
                <a:cs typeface="Arial Unicode MS"/>
              </a:rPr>
              <a:t>perturbación,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estado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estabilidad.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el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responder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pequeño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gradual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40" dirty="0">
                <a:latin typeface="Arial Unicode MS"/>
                <a:cs typeface="Arial Unicode MS"/>
              </a:rPr>
              <a:t>un </a:t>
            </a:r>
            <a:r>
              <a:rPr sz="1181" spc="66" dirty="0">
                <a:latin typeface="Arial Unicode MS"/>
                <a:cs typeface="Arial Unicode MS"/>
              </a:rPr>
              <a:t>punto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dado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sistema,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estable.</a:t>
            </a:r>
            <a:r>
              <a:rPr sz="1181" spc="5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transferir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punto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dado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sistema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gradual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sincronismo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</a:t>
            </a:r>
            <a:r>
              <a:rPr sz="1181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límite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estado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estable.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puede </a:t>
            </a:r>
            <a:r>
              <a:rPr sz="1181" dirty="0">
                <a:latin typeface="Arial Unicode MS"/>
                <a:cs typeface="Arial Unicode MS"/>
              </a:rPr>
              <a:t>responder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grande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rápido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punto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dado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 </a:t>
            </a:r>
            <a:r>
              <a:rPr sz="1181" dirty="0">
                <a:latin typeface="Arial Unicode MS"/>
                <a:cs typeface="Arial Unicode MS"/>
              </a:rPr>
              <a:t>sistema,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transitoria.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472267"/>
            <a:ext cx="5305906" cy="83920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136" lvl="2" indent="-398305">
              <a:spcBef>
                <a:spcPts val="7"/>
              </a:spcBef>
              <a:buAutoNum type="arabicPeriod" startAt="4"/>
              <a:tabLst>
                <a:tab pos="414969" algn="l"/>
              </a:tabLst>
            </a:pPr>
            <a:r>
              <a:rPr sz="1247" dirty="0" err="1">
                <a:latin typeface="Arial Unicode MS"/>
                <a:cs typeface="Arial Unicode MS"/>
              </a:rPr>
              <a:t>Ángulo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potencia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máquinas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síncronas</a:t>
            </a:r>
            <a:endParaRPr sz="1247" dirty="0">
              <a:latin typeface="Arial Unicode MS"/>
              <a:cs typeface="Arial Unicode MS"/>
            </a:endParaRPr>
          </a:p>
          <a:p>
            <a:pPr marL="16666" marR="45831" indent="-833">
              <a:lnSpc>
                <a:spcPct val="132800"/>
              </a:lnSpc>
              <a:spcBef>
                <a:spcPts val="72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δ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fem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(MI)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terminal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(V)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Cuando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alrededor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posición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denomina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condición,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equipado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amortiguador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rotor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amortiguación.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372473" lvl="2" indent="-356640">
              <a:spcBef>
                <a:spcPts val="7"/>
              </a:spcBef>
              <a:buAutoNum type="arabicPeriod" startAt="5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Respuesta 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excitación</a:t>
            </a:r>
            <a:endParaRPr sz="1115" dirty="0">
              <a:latin typeface="Arial Unicode MS"/>
              <a:cs typeface="Arial Unicode MS"/>
            </a:endParaRPr>
          </a:p>
          <a:p>
            <a:pPr marL="16666" marR="205818">
              <a:lnSpc>
                <a:spcPct val="153400"/>
              </a:lnSpc>
              <a:spcBef>
                <a:spcPts val="735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tasa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cambio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excitador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voltios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por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segundo-pendiente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voltaje-tiempo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determinada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393304" lvl="2" indent="-377472">
              <a:spcBef>
                <a:spcPts val="7"/>
              </a:spcBef>
              <a:buAutoNum type="arabicPeriod" startAt="6"/>
              <a:tabLst>
                <a:tab pos="394137" algn="l"/>
              </a:tabLst>
            </a:pP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techo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excitación</a:t>
            </a:r>
            <a:endParaRPr sz="1181" dirty="0">
              <a:latin typeface="Arial Unicode MS"/>
              <a:cs typeface="Arial Unicode MS"/>
            </a:endParaRPr>
          </a:p>
          <a:p>
            <a:pPr marL="16666" marR="42496">
              <a:lnSpc>
                <a:spcPct val="132900"/>
              </a:lnSpc>
              <a:spcBef>
                <a:spcPts val="748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determinadas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denomina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techo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excitación.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266647" lvl="1" indent="-250815">
              <a:buAutoNum type="arabicPeriod" startAt="5"/>
              <a:tabLst>
                <a:tab pos="267480" algn="l"/>
              </a:tabLst>
            </a:pPr>
            <a:r>
              <a:rPr sz="1181" spc="-26" dirty="0">
                <a:latin typeface="Arial Unicode MS"/>
                <a:cs typeface="Arial Unicode MS"/>
              </a:rPr>
              <a:t>CONEXIÓN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GENERADORES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EN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CENTRALES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ELÉCTRICAS</a:t>
            </a:r>
            <a:endParaRPr sz="1181" dirty="0">
              <a:latin typeface="Arial Unicode MS"/>
              <a:cs typeface="Arial Unicode MS"/>
            </a:endParaRPr>
          </a:p>
          <a:p>
            <a:pPr marL="16666" marR="389972" algn="just">
              <a:lnSpc>
                <a:spcPct val="153400"/>
              </a:lnSpc>
              <a:spcBef>
                <a:spcPts val="716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4.10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elementos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auxiliar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estación,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aparamenta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aparamenta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tensión.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714114" lvl="1">
              <a:lnSpc>
                <a:spcPct val="107700"/>
              </a:lnSpc>
              <a:buAutoNum type="arabicPeriod" startAt="6"/>
              <a:tabLst>
                <a:tab pos="295811" algn="l"/>
              </a:tabLst>
            </a:pPr>
            <a:r>
              <a:rPr sz="1312" spc="-12" dirty="0">
                <a:latin typeface="Arial Unicode MS"/>
                <a:cs typeface="Arial Unicode MS"/>
              </a:rPr>
              <a:t>SINCRONIZACIÓN</a:t>
            </a:r>
            <a:r>
              <a:rPr sz="1312" spc="-20" dirty="0">
                <a:latin typeface="Arial Unicode MS"/>
                <a:cs typeface="Arial Unicode MS"/>
              </a:rPr>
              <a:t> </a:t>
            </a:r>
            <a:r>
              <a:rPr sz="1312" spc="-59" dirty="0">
                <a:latin typeface="Arial Unicode MS"/>
                <a:cs typeface="Arial Unicode MS"/>
              </a:rPr>
              <a:t>DEL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78" dirty="0">
                <a:latin typeface="Arial Unicode MS"/>
                <a:cs typeface="Arial Unicode MS"/>
              </a:rPr>
              <a:t>GENERADOR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40" dirty="0">
                <a:latin typeface="Arial Unicode MS"/>
                <a:cs typeface="Arial Unicode MS"/>
              </a:rPr>
              <a:t>SINCRÓNICO</a:t>
            </a:r>
            <a:r>
              <a:rPr sz="1312" spc="-20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CON </a:t>
            </a:r>
            <a:r>
              <a:rPr sz="1312" spc="-12" dirty="0">
                <a:latin typeface="Arial Unicode MS"/>
                <a:cs typeface="Arial Unicode MS"/>
              </a:rPr>
              <a:t>EMBARRADOS</a:t>
            </a:r>
            <a:endParaRPr sz="1312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1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proceso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infinita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denomina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459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 dirty="0">
              <a:latin typeface="Arial Unicode MS"/>
              <a:cs typeface="Arial Unicode MS"/>
            </a:endParaRPr>
          </a:p>
          <a:p>
            <a:pPr marL="182486" indent="-165820">
              <a:spcBef>
                <a:spcPts val="985"/>
              </a:spcBef>
              <a:buAutoNum type="arabicPeriod"/>
              <a:tabLst>
                <a:tab pos="183320" algn="l"/>
              </a:tabLst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generador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igual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barra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colectora.</a:t>
            </a:r>
            <a:endParaRPr sz="1181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14"/>
              </a:spcBef>
              <a:buAutoNum type="arabicPeriod"/>
              <a:tabLst>
                <a:tab pos="146656" algn="l"/>
              </a:tabLst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colectora.</a:t>
            </a:r>
            <a:endParaRPr sz="919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34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colectora.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siguientes: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154988" indent="-138323"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Haga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síncrona.</a:t>
            </a:r>
            <a:endParaRPr sz="985" dirty="0">
              <a:latin typeface="Arial Unicode MS"/>
              <a:cs typeface="Arial Unicode MS"/>
            </a:endParaRPr>
          </a:p>
          <a:p>
            <a:pPr marL="146656" marR="39997" indent="-146656">
              <a:lnSpc>
                <a:spcPts val="1575"/>
              </a:lnSpc>
              <a:spcBef>
                <a:spcPts val="105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Aumente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gradualmente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401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Asegúrese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tengan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mismo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frecuencia.</a:t>
            </a:r>
            <a:endParaRPr sz="854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610"/>
              </a:spcBef>
              <a:buAutoNum type="arabicPeriod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indicador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sentido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antihorario.</a:t>
            </a:r>
            <a:endParaRPr sz="787" dirty="0">
              <a:latin typeface="Arial Unicode MS"/>
              <a:cs typeface="Arial Unicode MS"/>
            </a:endParaRPr>
          </a:p>
          <a:p>
            <a:pPr marL="17499" marR="369140">
              <a:lnSpc>
                <a:spcPct val="132900"/>
              </a:lnSpc>
              <a:spcBef>
                <a:spcPts val="40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Aumente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0,1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ciclo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barra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colectora.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7588" y="2995334"/>
            <a:ext cx="5087318" cy="435195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7442502"/>
            <a:ext cx="5174236" cy="17393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4.10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eléctrica.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44988" marR="6666" indent="-144988">
              <a:lnSpc>
                <a:spcPct val="142400"/>
              </a:lnSpc>
              <a:buAutoNum type="arabicPeriod" startAt="6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Lea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sincronoscopio.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indicador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"lenta",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mayor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lectura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"rápida".</a:t>
            </a:r>
            <a:endParaRPr sz="919">
              <a:latin typeface="Arial Unicode MS"/>
              <a:cs typeface="Arial Unicode MS"/>
            </a:endParaRPr>
          </a:p>
          <a:p>
            <a:pPr marL="163322" marR="214151" indent="-163322">
              <a:lnSpc>
                <a:spcPct val="124600"/>
              </a:lnSpc>
              <a:spcBef>
                <a:spcPts val="26"/>
              </a:spcBef>
              <a:buAutoNum type="arabicPeriod" startAt="6"/>
              <a:tabLst>
                <a:tab pos="163322" algn="l"/>
              </a:tabLst>
            </a:pP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sincronoscopio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lenta,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máquina </a:t>
            </a:r>
            <a:r>
              <a:rPr sz="1050" dirty="0">
                <a:latin typeface="Arial Unicode MS"/>
                <a:cs typeface="Arial Unicode MS"/>
              </a:rPr>
              <a:t>(generador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síncrono)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puntero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medio.</a:t>
            </a:r>
            <a:endParaRPr sz="1050">
              <a:latin typeface="Arial Unicode MS"/>
              <a:cs typeface="Arial Unicode MS"/>
            </a:endParaRPr>
          </a:p>
          <a:p>
            <a:pPr marL="163322" marR="77494" indent="-163322">
              <a:lnSpc>
                <a:spcPts val="1575"/>
              </a:lnSpc>
              <a:spcBef>
                <a:spcPts val="91"/>
              </a:spcBef>
              <a:buAutoNum type="arabicPeriod" startAt="6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sincronoscopio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</a:t>
            </a:r>
            <a:r>
              <a:rPr sz="1050" dirty="0">
                <a:latin typeface="Arial Unicode MS"/>
                <a:cs typeface="Arial Unicode MS"/>
              </a:rPr>
              <a:t> (ángulo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inferior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"rápida".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9869580"/>
            <a:ext cx="5287571" cy="1848421"/>
          </a:xfrm>
          <a:prstGeom prst="rect">
            <a:avLst/>
          </a:prstGeom>
        </p:spPr>
        <p:txBody>
          <a:bodyPr vert="horz" wrap="square" lIns="0" tIns="10000" rIns="0" bIns="0" rtlCol="0">
            <a:spAutoFit/>
          </a:bodyPr>
          <a:lstStyle/>
          <a:p>
            <a:pPr marL="16666" marR="1676544" lvl="1">
              <a:lnSpc>
                <a:spcPct val="103000"/>
              </a:lnSpc>
              <a:spcBef>
                <a:spcPts val="78"/>
              </a:spcBef>
              <a:buAutoNum type="arabicPeriod" startAt="7"/>
              <a:tabLst>
                <a:tab pos="309978" algn="l"/>
              </a:tabLst>
            </a:pPr>
            <a:r>
              <a:rPr sz="1378" spc="-26" dirty="0">
                <a:latin typeface="Arial Unicode MS"/>
                <a:cs typeface="Arial Unicode MS"/>
              </a:rPr>
              <a:t>INSTALACIÓN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PUESTA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40" dirty="0">
                <a:latin typeface="Arial Unicode MS"/>
                <a:cs typeface="Arial Unicode MS"/>
              </a:rPr>
              <a:t>MARCHA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DE </a:t>
            </a:r>
            <a:r>
              <a:rPr sz="1378" spc="-91" dirty="0">
                <a:latin typeface="Arial Unicode MS"/>
                <a:cs typeface="Arial Unicode MS"/>
              </a:rPr>
              <a:t>GENERADORES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SINCRÓNICOS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957"/>
              </a:spcBef>
            </a:pP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llega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sitio,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pasos:</a:t>
            </a:r>
            <a:endParaRPr sz="1115">
              <a:latin typeface="Arial Unicode MS"/>
              <a:cs typeface="Arial Unicode MS"/>
            </a:endParaRPr>
          </a:p>
          <a:p>
            <a:pPr marL="237482" lvl="2" indent="-129157">
              <a:spcBef>
                <a:spcPts val="1214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Aceptación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almacenamiento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correcta.</a:t>
            </a:r>
            <a:endParaRPr sz="919">
              <a:latin typeface="Arial Unicode MS"/>
              <a:cs typeface="Arial Unicode MS"/>
            </a:endParaRPr>
          </a:p>
          <a:p>
            <a:pPr marL="349974" marR="6666" lvl="2" indent="-241649">
              <a:lnSpc>
                <a:spcPct val="132900"/>
              </a:lnSpc>
              <a:spcBef>
                <a:spcPts val="12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cimientos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civil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completarán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detallado</a:t>
            </a:r>
            <a:r>
              <a:rPr sz="985" dirty="0">
                <a:latin typeface="Arial Unicode MS"/>
                <a:cs typeface="Arial Unicode MS"/>
              </a:rPr>
              <a:t> aprobado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públicos.</a:t>
            </a:r>
            <a:endParaRPr sz="985">
              <a:latin typeface="Arial Unicode MS"/>
              <a:cs typeface="Arial Unicode MS"/>
            </a:endParaRPr>
          </a:p>
          <a:p>
            <a:pPr marL="349974" marR="259980" lvl="2" indent="-241649">
              <a:lnSpc>
                <a:spcPct val="132900"/>
              </a:lnSpc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alineación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normas</a:t>
            </a:r>
            <a:r>
              <a:rPr sz="985" dirty="0">
                <a:latin typeface="Arial Unicode MS"/>
                <a:cs typeface="Arial Unicode MS"/>
              </a:rPr>
              <a:t> internacionales</a:t>
            </a:r>
            <a:r>
              <a:rPr sz="985" spc="4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correspondientes.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80137" y="2472265"/>
            <a:ext cx="5259237" cy="26568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36649" marR="190819" indent="-236649">
              <a:lnSpc>
                <a:spcPct val="142400"/>
              </a:lnSpc>
              <a:spcBef>
                <a:spcPts val="7"/>
              </a:spcBef>
              <a:buAutoNum type="arabicPeriod" startAt="4"/>
              <a:tabLst>
                <a:tab pos="236649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refrigeración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correctamente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aprobado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ingenieros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empresa.</a:t>
            </a:r>
            <a:endParaRPr sz="919" dirty="0">
              <a:latin typeface="Arial Unicode MS"/>
              <a:cs typeface="Arial Unicode MS"/>
            </a:endParaRPr>
          </a:p>
          <a:p>
            <a:pPr marL="227482" marR="34997" indent="-227482">
              <a:lnSpc>
                <a:spcPts val="1575"/>
              </a:lnSpc>
              <a:spcBef>
                <a:spcPts val="125"/>
              </a:spcBef>
              <a:buAutoNum type="arabicPeriod" startAt="4"/>
              <a:tabLst>
                <a:tab pos="227482" algn="l"/>
              </a:tabLst>
            </a:pPr>
            <a:r>
              <a:rPr sz="854" dirty="0">
                <a:latin typeface="Arial Unicode MS"/>
                <a:cs typeface="Arial Unicode MS"/>
              </a:rPr>
              <a:t>Comprobación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estator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Megger.</a:t>
            </a:r>
            <a:endParaRPr sz="854" dirty="0">
              <a:latin typeface="Arial Unicode MS"/>
              <a:cs typeface="Arial Unicode MS"/>
            </a:endParaRPr>
          </a:p>
          <a:p>
            <a:pPr marL="244982" indent="-138323">
              <a:spcBef>
                <a:spcPts val="256"/>
              </a:spcBef>
              <a:buAutoNum type="arabicPeriod" startAt="4"/>
              <a:tabLst>
                <a:tab pos="245815" algn="l"/>
              </a:tabLst>
            </a:pP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 dirty="0">
              <a:latin typeface="Arial Unicode MS"/>
              <a:cs typeface="Arial Unicode MS"/>
            </a:endParaRPr>
          </a:p>
          <a:p>
            <a:pPr marL="349141" marR="548293" indent="-241649">
              <a:lnSpc>
                <a:spcPct val="124600"/>
              </a:lnSpc>
              <a:spcBef>
                <a:spcPts val="12"/>
              </a:spcBef>
              <a:buAutoNum type="arabicPeriod" startAt="4"/>
              <a:tabLst>
                <a:tab pos="254982" algn="l"/>
              </a:tabLst>
            </a:pPr>
            <a:r>
              <a:rPr sz="1050" dirty="0">
                <a:latin typeface="Arial Unicode MS"/>
                <a:cs typeface="Arial Unicode MS"/>
              </a:rPr>
              <a:t>Secado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generador: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calentar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humedad </a:t>
            </a:r>
            <a:r>
              <a:rPr sz="1050" dirty="0">
                <a:latin typeface="Arial Unicode MS"/>
                <a:cs typeface="Arial Unicode MS"/>
              </a:rPr>
              <a:t>absorbida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repetir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Megger.</a:t>
            </a:r>
            <a:endParaRPr sz="1050" dirty="0">
              <a:latin typeface="Arial Unicode MS"/>
              <a:cs typeface="Arial Unicode MS"/>
            </a:endParaRPr>
          </a:p>
          <a:p>
            <a:pPr marL="107492" marR="249981">
              <a:lnSpc>
                <a:spcPts val="1575"/>
              </a:lnSpc>
              <a:spcBef>
                <a:spcPts val="99"/>
              </a:spcBef>
              <a:buAutoNum type="arabicPeriod" startAt="4"/>
              <a:tabLst>
                <a:tab pos="218317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supervisión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sus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auxiliares.</a:t>
            </a:r>
            <a:endParaRPr sz="787" dirty="0">
              <a:latin typeface="Arial Unicode MS"/>
              <a:cs typeface="Arial Unicode MS"/>
            </a:endParaRPr>
          </a:p>
          <a:p>
            <a:pPr marL="226650" indent="-119991">
              <a:spcBef>
                <a:spcPts val="401"/>
              </a:spcBef>
              <a:buAutoNum type="arabicPeriod" startAt="4"/>
              <a:tabLst>
                <a:tab pos="227482" algn="l"/>
              </a:tabLst>
            </a:pP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tabla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aprobada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endParaRPr sz="854" dirty="0">
              <a:latin typeface="Arial Unicode MS"/>
              <a:cs typeface="Arial Unicode MS"/>
            </a:endParaRPr>
          </a:p>
          <a:p>
            <a:pPr marL="349141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procedimientos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 dirty="0">
              <a:latin typeface="Arial Unicode MS"/>
              <a:cs typeface="Arial Unicode MS"/>
            </a:endParaRPr>
          </a:p>
          <a:p>
            <a:pPr marL="280813" indent="-264980">
              <a:spcBef>
                <a:spcPts val="150"/>
              </a:spcBef>
              <a:buAutoNum type="arabicPeriod" startAt="10"/>
              <a:tabLst>
                <a:tab pos="281645" algn="l"/>
              </a:tabLst>
            </a:pPr>
            <a:r>
              <a:rPr sz="1247" dirty="0">
                <a:latin typeface="Arial Unicode MS"/>
                <a:cs typeface="Arial Unicode MS"/>
              </a:rPr>
              <a:t>Puesta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servicio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final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entrega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cliente.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5674654"/>
            <a:ext cx="5291738" cy="61302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84109" lvl="2">
              <a:lnSpc>
                <a:spcPct val="134600"/>
              </a:lnSpc>
              <a:spcBef>
                <a:spcPts val="131"/>
              </a:spcBef>
              <a:buAutoNum type="arabicPeriod"/>
              <a:tabLst>
                <a:tab pos="351641" algn="l"/>
              </a:tabLst>
            </a:pP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previas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generadores síncronos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93"/>
              </a:spcBef>
            </a:pP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previas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arranque:</a:t>
            </a:r>
            <a:endParaRPr sz="854">
              <a:latin typeface="Arial Unicode MS"/>
              <a:cs typeface="Arial Unicode MS"/>
            </a:endParaRPr>
          </a:p>
          <a:p>
            <a:pPr marL="238316" marR="200819" lvl="3" indent="-238316">
              <a:lnSpc>
                <a:spcPct val="142400"/>
              </a:lnSpc>
              <a:spcBef>
                <a:spcPts val="795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microohmímetro.</a:t>
            </a:r>
            <a:endParaRPr sz="919">
              <a:latin typeface="Arial Unicode MS"/>
              <a:cs typeface="Arial Unicode MS"/>
            </a:endParaRPr>
          </a:p>
          <a:p>
            <a:pPr marL="238316" marR="31664" lvl="3" indent="-238316">
              <a:lnSpc>
                <a:spcPct val="142300"/>
              </a:lnSpc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estator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1000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índice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minuto.</a:t>
            </a:r>
            <a:endParaRPr sz="919">
              <a:latin typeface="Arial Unicode MS"/>
              <a:cs typeface="Arial Unicode MS"/>
            </a:endParaRPr>
          </a:p>
          <a:p>
            <a:pPr marL="238316" marR="69162" lvl="3" indent="-238316">
              <a:lnSpc>
                <a:spcPct val="142400"/>
              </a:lnSpc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industrial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realiza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ecuación:</a:t>
            </a:r>
            <a:endParaRPr sz="919">
              <a:latin typeface="Arial Unicode MS"/>
              <a:cs typeface="Arial Unicode MS"/>
            </a:endParaRPr>
          </a:p>
          <a:p>
            <a:pPr marL="349974" marR="41663" indent="231649">
              <a:lnSpc>
                <a:spcPct val="124400"/>
              </a:lnSpc>
              <a:spcBef>
                <a:spcPts val="33"/>
              </a:spcBef>
            </a:pP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V11)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conectadas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105" dirty="0">
                <a:latin typeface="Arial Unicode MS"/>
                <a:cs typeface="Arial Unicode MS"/>
              </a:rPr>
              <a:t>m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eleva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rápidamente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máxima.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mantiene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valor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minuto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lentamente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cero.</a:t>
            </a:r>
            <a:endParaRPr sz="1050">
              <a:latin typeface="Arial Unicode MS"/>
              <a:cs typeface="Arial Unicode MS"/>
            </a:endParaRPr>
          </a:p>
          <a:p>
            <a:pPr marL="238316" marR="339142" lvl="3" indent="-238316">
              <a:lnSpc>
                <a:spcPts val="1575"/>
              </a:lnSpc>
              <a:spcBef>
                <a:spcPts val="99"/>
              </a:spcBef>
              <a:buAutoNum type="arabicPeriod" startAt="4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ecuación:</a:t>
            </a:r>
            <a:endParaRPr sz="919">
              <a:latin typeface="Arial Unicode MS"/>
              <a:cs typeface="Arial Unicode MS"/>
            </a:endParaRPr>
          </a:p>
          <a:p>
            <a:pPr marL="582457">
              <a:spcBef>
                <a:spcPts val="66"/>
              </a:spcBef>
            </a:pPr>
            <a:r>
              <a:rPr sz="1181" spc="-91" dirty="0">
                <a:latin typeface="Arial Unicode MS"/>
                <a:cs typeface="Arial Unicode MS"/>
              </a:rPr>
              <a:t>V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(103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campo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nominal)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Voltios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no</a:t>
            </a:r>
            <a:endParaRPr sz="1181">
              <a:latin typeface="Arial Unicode MS"/>
              <a:cs typeface="Arial Unicode MS"/>
            </a:endParaRPr>
          </a:p>
          <a:p>
            <a:pPr marL="349974" marR="6666">
              <a:lnSpc>
                <a:spcPct val="110500"/>
              </a:lnSpc>
            </a:pPr>
            <a:r>
              <a:rPr sz="1181" dirty="0">
                <a:latin typeface="Arial Unicode MS"/>
                <a:cs typeface="Arial Unicode MS"/>
              </a:rPr>
              <a:t>menos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1500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CA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otras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 </a:t>
            </a:r>
            <a:r>
              <a:rPr sz="1181" dirty="0">
                <a:latin typeface="Arial Unicode MS"/>
                <a:cs typeface="Arial Unicode MS"/>
              </a:rPr>
              <a:t>conectan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durante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minuto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fase.</a:t>
            </a:r>
            <a:endParaRPr sz="1181">
              <a:latin typeface="Arial Unicode MS"/>
              <a:cs typeface="Arial Unicode MS"/>
            </a:endParaRPr>
          </a:p>
          <a:p>
            <a:pPr marL="349974" marR="34163" lvl="3" indent="-241649">
              <a:lnSpc>
                <a:spcPts val="1575"/>
              </a:lnSpc>
              <a:spcBef>
                <a:spcPts val="72"/>
              </a:spcBef>
              <a:buAutoNum type="arabicPeriod" startAt="5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velocidad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abierto,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gradualmente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excitación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-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95%,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105%,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110%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120%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Registre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cree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gráfico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abierto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31" y="2505601"/>
            <a:ext cx="5307572" cy="91742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44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349974" marR="2249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99" dirty="0">
                <a:latin typeface="Arial Unicode MS"/>
                <a:cs typeface="Arial Unicode MS"/>
              </a:rPr>
              <a:t>X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el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eje.</a:t>
            </a:r>
            <a:endParaRPr sz="985">
              <a:latin typeface="Arial Unicode MS"/>
              <a:cs typeface="Arial Unicode MS"/>
            </a:endParaRPr>
          </a:p>
          <a:p>
            <a:pPr marL="238316" marR="19998" indent="-238316">
              <a:lnSpc>
                <a:spcPts val="1562"/>
              </a:lnSpc>
              <a:spcBef>
                <a:spcPts val="125"/>
              </a:spcBef>
              <a:buAutoNum type="arabicPeriod" startAt="6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Haga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25%,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50%,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75%,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100%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Cree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gráfico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elX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eje.</a:t>
            </a:r>
            <a:endParaRPr sz="919">
              <a:latin typeface="Arial Unicode MS"/>
              <a:cs typeface="Arial Unicode MS"/>
            </a:endParaRPr>
          </a:p>
          <a:p>
            <a:pPr marL="349974" marR="62495" indent="-241649">
              <a:lnSpc>
                <a:spcPts val="1575"/>
              </a:lnSpc>
              <a:spcBef>
                <a:spcPts val="26"/>
              </a:spcBef>
              <a:buAutoNum type="arabicPeriod" startAt="6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Ensayo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respecto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sentido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giro.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secuencia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sentido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rotación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sentido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antihorario.</a:t>
            </a:r>
            <a:endParaRPr sz="1050">
              <a:latin typeface="Arial Unicode MS"/>
              <a:cs typeface="Arial Unicode MS"/>
            </a:endParaRPr>
          </a:p>
          <a:p>
            <a:pPr marL="228316" indent="-119991">
              <a:spcBef>
                <a:spcPts val="393"/>
              </a:spcBef>
              <a:buAutoNum type="arabicPeriod" startAt="6"/>
              <a:tabLst>
                <a:tab pos="229150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equilibrio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equilibrio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trifásicos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endParaRPr sz="854">
              <a:latin typeface="Arial Unicode MS"/>
              <a:cs typeface="Arial Unicode MS"/>
            </a:endParaRPr>
          </a:p>
          <a:p>
            <a:pPr marL="349974" marR="28747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abierto.</a:t>
            </a:r>
            <a:endParaRPr sz="854">
              <a:latin typeface="Arial Unicode MS"/>
              <a:cs typeface="Arial Unicode MS"/>
            </a:endParaRPr>
          </a:p>
          <a:p>
            <a:pPr marL="349974" marR="249148" indent="-241649">
              <a:lnSpc>
                <a:spcPct val="124600"/>
              </a:lnSpc>
              <a:spcBef>
                <a:spcPts val="33"/>
              </a:spcBef>
              <a:buAutoNum type="arabicPeriod" startAt="9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Test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vibración.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Haga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velocidad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nominal;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vibración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vertical,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horizontal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axial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cojinetes.</a:t>
            </a:r>
            <a:endParaRPr sz="1050">
              <a:latin typeface="Arial Unicode MS"/>
              <a:cs typeface="Arial Unicode MS"/>
            </a:endParaRPr>
          </a:p>
          <a:p>
            <a:pPr marL="239982" marR="6666" indent="-239982">
              <a:lnSpc>
                <a:spcPct val="124600"/>
              </a:lnSpc>
              <a:buAutoNum type="arabicPeriod" startAt="9"/>
              <a:tabLst>
                <a:tab pos="239982" algn="l"/>
              </a:tabLst>
            </a:pP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rotor.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variable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monofásico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rotor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Registre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25%, </a:t>
            </a:r>
            <a:r>
              <a:rPr sz="1050" dirty="0">
                <a:latin typeface="Arial Unicode MS"/>
                <a:cs typeface="Arial Unicode MS"/>
              </a:rPr>
              <a:t>50%,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75%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100%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nominal.</a:t>
            </a:r>
            <a:endParaRPr sz="1050">
              <a:latin typeface="Arial Unicode MS"/>
              <a:cs typeface="Arial Unicode MS"/>
            </a:endParaRPr>
          </a:p>
          <a:p>
            <a:pPr marL="198319" marR="73328" indent="-198319">
              <a:lnSpc>
                <a:spcPts val="1562"/>
              </a:lnSpc>
              <a:spcBef>
                <a:spcPts val="111"/>
              </a:spcBef>
              <a:buAutoNum type="arabicPeriod" startAt="9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momentánea.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150%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  <a:p>
            <a:pPr marL="225817" marR="64995" indent="-225817">
              <a:lnSpc>
                <a:spcPts val="1575"/>
              </a:lnSpc>
              <a:spcBef>
                <a:spcPts val="7"/>
              </a:spcBef>
              <a:buAutoNum type="arabicPeriod" startAt="9"/>
              <a:tabLst>
                <a:tab pos="225817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máquina,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máquina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ambiental.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números,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calcula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máquina.</a:t>
            </a:r>
            <a:endParaRPr sz="985">
              <a:latin typeface="Arial Unicode MS"/>
              <a:cs typeface="Arial Unicode MS"/>
            </a:endParaRPr>
          </a:p>
          <a:p>
            <a:pPr marL="211651" indent="-195819">
              <a:spcBef>
                <a:spcPts val="315"/>
              </a:spcBef>
              <a:buAutoNum type="arabicPeriod" startAt="9"/>
              <a:tabLst>
                <a:tab pos="212485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exceso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120%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endParaRPr sz="919">
              <a:latin typeface="Arial Unicode MS"/>
              <a:cs typeface="Arial Unicode MS"/>
            </a:endParaRPr>
          </a:p>
          <a:p>
            <a:pPr marL="34997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minutos.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molestias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tiempo.</a:t>
            </a:r>
            <a:endParaRPr sz="919">
              <a:latin typeface="Arial Unicode MS"/>
              <a:cs typeface="Arial Unicode MS"/>
            </a:endParaRPr>
          </a:p>
          <a:p>
            <a:pPr marL="225817" marR="74994" indent="-225817">
              <a:lnSpc>
                <a:spcPct val="132900"/>
              </a:lnSpc>
              <a:spcBef>
                <a:spcPts val="7"/>
              </a:spcBef>
              <a:buAutoNum type="arabicPeriod" startAt="14"/>
              <a:tabLst>
                <a:tab pos="225817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onda.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nominal;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tensiones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instrumento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adecuado.</a:t>
            </a:r>
            <a:endParaRPr sz="985">
              <a:latin typeface="Arial Unicode MS"/>
              <a:cs typeface="Arial Unicode MS"/>
            </a:endParaRPr>
          </a:p>
          <a:p>
            <a:pPr marL="169154" indent="-153320">
              <a:spcBef>
                <a:spcPts val="650"/>
              </a:spcBef>
              <a:buAutoNum type="arabicPeriod" startAt="14"/>
              <a:tabLst>
                <a:tab pos="169986" algn="l"/>
              </a:tabLst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prueba.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67"/>
              </a:spcBef>
            </a:pPr>
            <a:r>
              <a:rPr sz="656" dirty="0">
                <a:latin typeface="Arial Unicode MS"/>
                <a:cs typeface="Arial Unicode MS"/>
              </a:rPr>
              <a:t>dieciséis.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En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carga.</a:t>
            </a:r>
            <a:endParaRPr sz="656">
              <a:latin typeface="Arial Unicode MS"/>
              <a:cs typeface="Arial Unicode MS"/>
            </a:endParaRPr>
          </a:p>
          <a:p>
            <a:pPr marL="197486" indent="-181654">
              <a:spcBef>
                <a:spcPts val="591"/>
              </a:spcBef>
              <a:buAutoNum type="arabicPeriod" startAt="17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refrigeración.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282"/>
              </a:spcBef>
              <a:buAutoNum type="arabicPeriod" startAt="17"/>
              <a:tabLst>
                <a:tab pos="254148" algn="l"/>
              </a:tabLst>
            </a:pP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lubricación.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4.8 </a:t>
            </a:r>
            <a:r>
              <a:rPr sz="1247" spc="-66" dirty="0">
                <a:latin typeface="Arial Unicode MS"/>
                <a:cs typeface="Arial Unicode MS"/>
              </a:rPr>
              <a:t>TEORÍA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LOS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MOTORES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SINCRÓNICOS</a:t>
            </a:r>
            <a:endParaRPr sz="1247">
              <a:latin typeface="Arial Unicode MS"/>
              <a:cs typeface="Arial Unicode MS"/>
            </a:endParaRPr>
          </a:p>
          <a:p>
            <a:pPr marL="16666" marR="320810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estator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respectivamente,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4.11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55829" indent="231649">
              <a:lnSpc>
                <a:spcPct val="124600"/>
              </a:lnSpc>
              <a:spcBef>
                <a:spcPts val="12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estator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alimentación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trifásica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campo </a:t>
            </a:r>
            <a:r>
              <a:rPr sz="1050" dirty="0">
                <a:latin typeface="Arial Unicode MS"/>
                <a:cs typeface="Arial Unicode MS"/>
              </a:rPr>
              <a:t>giratorio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estator.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giratorios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estator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rotor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vinculados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rotor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gire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sincrónica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par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eléctricos.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428334" y="14467066"/>
            <a:ext cx="639175" cy="6667"/>
          </a:xfrm>
          <a:custGeom>
            <a:avLst/>
            <a:gdLst/>
            <a:ahLst/>
            <a:cxnLst/>
            <a:rect l="l" t="t" r="r" b="b"/>
            <a:pathLst>
              <a:path w="487044" h="5079">
                <a:moveTo>
                  <a:pt x="486714" y="0"/>
                </a:moveTo>
                <a:lnTo>
                  <a:pt x="0" y="0"/>
                </a:lnTo>
                <a:lnTo>
                  <a:pt x="0" y="5039"/>
                </a:lnTo>
                <a:lnTo>
                  <a:pt x="486714" y="5039"/>
                </a:lnTo>
                <a:lnTo>
                  <a:pt x="4867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79172" y="2995334"/>
            <a:ext cx="4881315" cy="393075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7000631"/>
            <a:ext cx="2538368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4.11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Construcción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síncrono.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89" y="7503442"/>
            <a:ext cx="5289239" cy="122639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8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arrancar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pequeño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velocidad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método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alternativo</a:t>
            </a:r>
            <a:r>
              <a:rPr sz="985" spc="150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cobre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anillo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campo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amortiguan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sincronizado.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81" y="9107484"/>
            <a:ext cx="5310904" cy="18976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4.9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TEORÍA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LOS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MOTORES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INDUCCIÓN </a:t>
            </a:r>
            <a:r>
              <a:rPr sz="1181" spc="-12" dirty="0">
                <a:latin typeface="Arial Unicode MS"/>
                <a:cs typeface="Arial Unicode MS"/>
              </a:rPr>
              <a:t>TRIFÁSICOS</a:t>
            </a: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29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giratorio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26" dirty="0" err="1" smtClean="0">
                <a:latin typeface="Arial Unicode MS"/>
                <a:cs typeface="Arial Unicode MS"/>
              </a:rPr>
              <a:t>gira</a:t>
            </a:r>
            <a:r>
              <a:rPr lang="es-ES" sz="919" spc="525" dirty="0" smtClean="0">
                <a:latin typeface="Arial Unicode MS"/>
                <a:cs typeface="Arial Unicode MS"/>
              </a:rPr>
              <a:t> </a:t>
            </a:r>
            <a:r>
              <a:rPr sz="919" dirty="0" smtClean="0">
                <a:latin typeface="Arial Unicode MS"/>
                <a:cs typeface="Arial Unicode MS"/>
              </a:rPr>
              <a:t>con</a:t>
            </a:r>
            <a:r>
              <a:rPr sz="919" spc="111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giratorio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4.12</a:t>
            </a:r>
            <a:r>
              <a:rPr sz="919" dirty="0">
                <a:latin typeface="Arial Unicode MS"/>
                <a:cs typeface="Arial Unicode MS"/>
              </a:rPr>
              <a:t>).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Su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(norte)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deslizamiento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18" dirty="0">
                <a:latin typeface="Arial Unicode MS"/>
                <a:cs typeface="Arial Unicode MS"/>
              </a:rPr>
              <a:t>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S5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(ns2norte)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dónde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ns5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sincrónica,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norte5velocidad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s5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deslizamiento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velocidad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estator.</a:t>
            </a:r>
            <a:endParaRPr sz="919" dirty="0">
              <a:latin typeface="Arial Unicode MS"/>
              <a:cs typeface="Arial Unicode MS"/>
            </a:endParaRPr>
          </a:p>
          <a:p>
            <a:pPr marL="16666" marR="265813" indent="2316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motor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dirty="0">
                <a:latin typeface="Arial Unicode MS"/>
                <a:cs typeface="Arial Unicode MS"/>
              </a:rPr>
              <a:t> plena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ecuación: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55283" y="11165647"/>
            <a:ext cx="35833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Icomienzo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415654" y="11933633"/>
            <a:ext cx="604175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Icarga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completa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106175" y="11228075"/>
            <a:ext cx="48167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D3: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8Þ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57129" y="2995318"/>
            <a:ext cx="4011736" cy="329441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6388943"/>
            <a:ext cx="237253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4.12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Construcción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inducción.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2" y="6873950"/>
            <a:ext cx="5299238" cy="44994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61654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arrancar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métodos,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usan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comúnmente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métodos: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>
              <a:latin typeface="Arial Unicode MS"/>
              <a:cs typeface="Arial Unicode MS"/>
            </a:endParaRPr>
          </a:p>
          <a:p>
            <a:pPr marL="144988" indent="-128324"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rotor.</a:t>
            </a:r>
            <a:endParaRPr sz="919">
              <a:latin typeface="Arial Unicode MS"/>
              <a:cs typeface="Arial Unicode MS"/>
            </a:endParaRPr>
          </a:p>
          <a:p>
            <a:pPr marL="135823" indent="-119157">
              <a:spcBef>
                <a:spcPts val="531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estator.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480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autotransformador.</a:t>
            </a:r>
            <a:endParaRPr sz="919">
              <a:latin typeface="Arial Unicode MS"/>
              <a:cs typeface="Arial Unicode MS"/>
            </a:endParaRPr>
          </a:p>
          <a:p>
            <a:pPr marL="135823" indent="-119157">
              <a:spcBef>
                <a:spcPts val="536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41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estrella-</a:t>
            </a:r>
            <a:r>
              <a:rPr sz="854" spc="-12" dirty="0">
                <a:latin typeface="Arial Unicode MS"/>
                <a:cs typeface="Arial Unicode MS"/>
              </a:rPr>
              <a:t>triángulo.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 marR="1214075">
              <a:lnSpc>
                <a:spcPct val="144300"/>
              </a:lnSpc>
            </a:pPr>
            <a:r>
              <a:rPr sz="985" dirty="0">
                <a:latin typeface="Arial Unicode MS"/>
                <a:cs typeface="Arial Unicode MS"/>
              </a:rPr>
              <a:t>4.10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PRUEBAS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PREVIAS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ARRANQUE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PUESTA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SERVICIO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MOTORES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INDUCCIÓN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previas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arranque:</a:t>
            </a:r>
            <a:endParaRPr sz="854">
              <a:latin typeface="Arial Unicode MS"/>
              <a:cs typeface="Arial Unicode MS"/>
            </a:endParaRPr>
          </a:p>
          <a:p>
            <a:pPr marL="349974" marR="6666" indent="-241649">
              <a:lnSpc>
                <a:spcPct val="132900"/>
              </a:lnSpc>
              <a:spcBef>
                <a:spcPts val="807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sequedad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aislamiento.</a:t>
            </a:r>
            <a:endParaRPr sz="985">
              <a:latin typeface="Arial Unicode MS"/>
              <a:cs typeface="Arial Unicode MS"/>
            </a:endParaRPr>
          </a:p>
          <a:p>
            <a:pPr marL="109160" marR="301645">
              <a:lnSpc>
                <a:spcPct val="132900"/>
              </a:lnSpc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DC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circuitos.</a:t>
            </a:r>
            <a:endParaRPr sz="985">
              <a:latin typeface="Arial Unicode MS"/>
              <a:cs typeface="Arial Unicode MS"/>
            </a:endParaRPr>
          </a:p>
          <a:p>
            <a:pPr marL="238316" marR="228316" indent="-238316">
              <a:lnSpc>
                <a:spcPts val="1562"/>
              </a:lnSpc>
              <a:spcBef>
                <a:spcPts val="125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Ensayos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ensayos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calidad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aislamiento.</a:t>
            </a:r>
            <a:endParaRPr sz="919">
              <a:latin typeface="Arial Unicode MS"/>
              <a:cs typeface="Arial Unicode MS"/>
            </a:endParaRPr>
          </a:p>
          <a:p>
            <a:pPr marL="219150" indent="-110825">
              <a:spcBef>
                <a:spcPts val="465"/>
              </a:spcBef>
              <a:buAutoNum type="arabicPeriod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Verificación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fases</a:t>
            </a:r>
            <a:endParaRPr sz="787">
              <a:latin typeface="Arial Unicode MS"/>
              <a:cs typeface="Arial Unicode MS"/>
            </a:endParaRPr>
          </a:p>
          <a:p>
            <a:pPr marL="238316" marR="79161" indent="-238316">
              <a:lnSpc>
                <a:spcPct val="142400"/>
              </a:lnSpc>
              <a:spcBef>
                <a:spcPts val="26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aprobada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ingenieros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cliente.</a:t>
            </a:r>
            <a:endParaRPr sz="919">
              <a:latin typeface="Arial Unicode MS"/>
              <a:cs typeface="Arial Unicode MS"/>
            </a:endParaRPr>
          </a:p>
          <a:p>
            <a:pPr marL="228316" indent="-119991">
              <a:spcBef>
                <a:spcPts val="536"/>
              </a:spcBef>
              <a:buAutoNum type="arabicPeriod"/>
              <a:tabLst>
                <a:tab pos="229150" algn="l"/>
              </a:tabLst>
            </a:pPr>
            <a:r>
              <a:rPr sz="854" dirty="0">
                <a:latin typeface="Arial Unicode MS"/>
                <a:cs typeface="Arial Unicode MS"/>
              </a:rPr>
              <a:t>Ensayos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auxiliares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refrigeración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80135" y="2472265"/>
            <a:ext cx="5129236" cy="9441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17484" indent="-110825">
              <a:buAutoNum type="arabicPeriod" startAt="7"/>
              <a:tabLst>
                <a:tab pos="218317" algn="l"/>
              </a:tabLst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carga.</a:t>
            </a:r>
            <a:endParaRPr sz="787" dirty="0">
              <a:latin typeface="Arial Unicode MS"/>
              <a:cs typeface="Arial Unicode MS"/>
            </a:endParaRPr>
          </a:p>
          <a:p>
            <a:pPr marL="226650" indent="-119991">
              <a:spcBef>
                <a:spcPts val="558"/>
              </a:spcBef>
              <a:buAutoNum type="arabicPeriod" startAt="7"/>
              <a:tabLst>
                <a:tab pos="227482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supervisión.</a:t>
            </a:r>
            <a:endParaRPr sz="854" dirty="0">
              <a:latin typeface="Arial Unicode MS"/>
              <a:cs typeface="Arial Unicode MS"/>
            </a:endParaRPr>
          </a:p>
          <a:p>
            <a:pPr marL="217484" indent="-110825">
              <a:spcBef>
                <a:spcPts val="610"/>
              </a:spcBef>
              <a:buAutoNum type="arabicPeriod" startAt="7"/>
              <a:tabLst>
                <a:tab pos="218317" algn="l"/>
              </a:tabLst>
            </a:pPr>
            <a:r>
              <a:rPr sz="787" dirty="0">
                <a:latin typeface="Arial Unicode MS"/>
                <a:cs typeface="Arial Unicode MS"/>
              </a:rPr>
              <a:t>Ensayo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motor.</a:t>
            </a:r>
            <a:endParaRPr sz="787" dirty="0">
              <a:latin typeface="Arial Unicode MS"/>
              <a:cs typeface="Arial Unicode MS"/>
            </a:endParaRPr>
          </a:p>
          <a:p>
            <a:pPr marL="184154" marR="6666" indent="-184154">
              <a:lnSpc>
                <a:spcPct val="165400"/>
              </a:lnSpc>
              <a:spcBef>
                <a:spcPts val="7"/>
              </a:spcBef>
              <a:buAutoNum type="arabicPeriod" startAt="7"/>
              <a:tabLst>
                <a:tab pos="184154" algn="l"/>
              </a:tabLst>
            </a:pPr>
            <a:r>
              <a:rPr sz="787" dirty="0">
                <a:latin typeface="Arial Unicode MS"/>
                <a:cs typeface="Arial Unicode MS"/>
              </a:rPr>
              <a:t>Ensayos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vibraciones.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completa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una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ejecución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prueba.</a:t>
            </a:r>
            <a:endParaRPr sz="78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953635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5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89" y="3905010"/>
            <a:ext cx="4330058" cy="819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3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la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teoría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40" dirty="0">
                <a:latin typeface="Arial Unicode MS"/>
                <a:cs typeface="Arial Unicode MS"/>
              </a:rPr>
              <a:t> </a:t>
            </a:r>
            <a:r>
              <a:rPr sz="1837" spc="78" dirty="0">
                <a:latin typeface="Arial Unicode MS"/>
                <a:cs typeface="Arial Unicode MS"/>
              </a:rPr>
              <a:t>transformadores</a:t>
            </a:r>
            <a:r>
              <a:rPr sz="1837" spc="46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40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potencia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0" y="5195187"/>
            <a:ext cx="5280072" cy="19257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5.1</a:t>
            </a:r>
            <a:r>
              <a:rPr sz="1378" spc="-12" dirty="0">
                <a:latin typeface="Arial Unicode MS"/>
                <a:cs typeface="Arial Unicode MS"/>
              </a:rPr>
              <a:t> INTRODUCCION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transfiere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elevadores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reductores.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nivel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óptimo.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introduce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parcial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vivo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ayudar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predecir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cuándo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causa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3" y="7522895"/>
            <a:ext cx="5226737" cy="15133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5.2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CONSTRUCCIÓN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TRANSFORMADOR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267"/>
              </a:spcBef>
            </a:pP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5.1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100"/>
              </a:lnSpc>
              <a:spcBef>
                <a:spcPts val="52"/>
              </a:spcBef>
            </a:pPr>
            <a:r>
              <a:rPr sz="1115" dirty="0">
                <a:latin typeface="Arial Unicode MS"/>
                <a:cs typeface="Arial Unicode MS"/>
              </a:rPr>
              <a:t>Un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consta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tanque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accesorios,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núcleo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conjunto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bobinado,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aislante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refrigerante.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tanque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hecho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acero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soldado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pintado,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mecánicamente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fuerte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soportar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núcleo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devanados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peso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aceite.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accesorios </a:t>
            </a:r>
            <a:r>
              <a:rPr sz="1115" dirty="0">
                <a:latin typeface="Arial Unicode MS"/>
                <a:cs typeface="Arial Unicode MS"/>
              </a:rPr>
              <a:t>pueden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siguiente: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-163828" y="9164100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9090897"/>
            <a:ext cx="5274238" cy="20318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expansión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contracción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refrigerante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(aceite)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aire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atmósfera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humedad,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nieve,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etc.</a:t>
            </a:r>
            <a:endParaRPr sz="919">
              <a:latin typeface="Arial Unicode MS"/>
              <a:cs typeface="Arial Unicode MS"/>
            </a:endParaRPr>
          </a:p>
          <a:p>
            <a:pPr marL="253315" marR="248315" indent="-237482">
              <a:lnSpc>
                <a:spcPct val="142400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conservador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mantiene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tanque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atmósfera.</a:t>
            </a:r>
            <a:endParaRPr sz="919">
              <a:latin typeface="Arial Unicode MS"/>
              <a:cs typeface="Arial Unicode MS"/>
            </a:endParaRPr>
          </a:p>
          <a:p>
            <a:pPr marL="253315" marR="119991" indent="-237482">
              <a:lnSpc>
                <a:spcPct val="132900"/>
              </a:lnSpc>
              <a:spcBef>
                <a:spcPts val="7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válvula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alivio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alivia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eléctrica.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453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Indicadores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incluyen: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616362" y="11082013"/>
            <a:ext cx="4910899" cy="6171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6666" indent="-236649">
              <a:lnSpc>
                <a:spcPct val="153400"/>
              </a:lnSpc>
              <a:spcBef>
                <a:spcPts val="13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Indicador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etapas: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arranque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ventiladores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refrigeración.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610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Indicador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temperatura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configurado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etapas: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alarma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2555" y="2995332"/>
            <a:ext cx="5018335" cy="409493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7193821"/>
            <a:ext cx="229253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Partes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221467" y="8498895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8031224"/>
            <a:ext cx="5289239" cy="18355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6666" indent="-236649">
              <a:lnSpc>
                <a:spcPct val="124600"/>
              </a:lnSpc>
              <a:spcBef>
                <a:spcPts val="131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Buchholz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flotadores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cubos;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otro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5.2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252481" marR="119157">
              <a:lnSpc>
                <a:spcPts val="1575"/>
              </a:lnSpc>
              <a:spcBef>
                <a:spcPts val="99"/>
              </a:spcBef>
            </a:pPr>
            <a:r>
              <a:rPr sz="985" dirty="0">
                <a:latin typeface="Arial Unicode MS"/>
                <a:cs typeface="Arial Unicode MS"/>
              </a:rPr>
              <a:t>Bujes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Este</a:t>
            </a:r>
            <a:r>
              <a:rPr sz="985" dirty="0">
                <a:latin typeface="Arial Unicode MS"/>
                <a:cs typeface="Arial Unicode MS"/>
              </a:rPr>
              <a:t> suele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compuesto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cuerpo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exterior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porcelana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adecuado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altos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papel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impregnado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columna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porcelana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casquillo.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38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Bombas,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ventiladores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radiadores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414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Valvulas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vacio.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518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Válvulas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manejo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líquidos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válvulas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muestreo.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10345556"/>
            <a:ext cx="5115903" cy="12508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5.3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SISTEMA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REFRIGERACIÓN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/>
            <a:r>
              <a:rPr sz="787" dirty="0">
                <a:latin typeface="Arial Unicode MS"/>
                <a:cs typeface="Arial Unicode MS"/>
              </a:rPr>
              <a:t>Cuando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habla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enfriamiento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términos: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721">
              <a:latin typeface="Arial Unicode MS"/>
              <a:cs typeface="Arial Unicode MS"/>
            </a:endParaRPr>
          </a:p>
          <a:p>
            <a:pPr marL="252481" indent="-236649"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refrigerante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interno,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denominado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(O)</a:t>
            </a:r>
            <a:endParaRPr sz="919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24000"/>
              </a:lnSpc>
              <a:spcBef>
                <a:spcPts val="33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enfriamiento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(A),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agua,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como </a:t>
            </a:r>
            <a:r>
              <a:rPr sz="1050" spc="-33" dirty="0">
                <a:latin typeface="Arial Unicode MS"/>
                <a:cs typeface="Arial Unicode MS"/>
              </a:rPr>
              <a:t>(W)</a:t>
            </a:r>
            <a:endParaRPr sz="1050">
              <a:latin typeface="Arial Unicode MS"/>
              <a:cs typeface="Arial Unicode MS"/>
            </a:endParaRPr>
          </a:p>
          <a:p>
            <a:pPr marL="252481" indent="-236649">
              <a:spcBef>
                <a:spcPts val="243"/>
              </a:spcBef>
              <a:buSzPct val="70588"/>
              <a:buChar char="-"/>
              <a:tabLst>
                <a:tab pos="252481" algn="l"/>
                <a:tab pos="253315" algn="l"/>
              </a:tabLst>
            </a:pPr>
            <a:r>
              <a:rPr sz="1115" dirty="0">
                <a:latin typeface="Arial Unicode MS"/>
                <a:cs typeface="Arial Unicode MS"/>
              </a:rPr>
              <a:t>Tipo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circulación,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denominada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natural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(N)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forzada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(F).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0047" y="2995333"/>
            <a:ext cx="4019587" cy="21713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810677" y="5908426"/>
            <a:ext cx="4415927" cy="26135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233850"/>
            <a:ext cx="245086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5.2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relevo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Buchholz.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8628946"/>
            <a:ext cx="3925887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5.3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refrigeración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OFAF.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OFAF,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Aceite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aire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forzado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forzado.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204" y="8979149"/>
            <a:ext cx="5023400" cy="6202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530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5.3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forzado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forzado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(OFAF)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5.4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forzado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agua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(OFWF).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5.1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codificaciones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explicación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métodos.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10013637"/>
            <a:ext cx="5260903" cy="16973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5.4 </a:t>
            </a:r>
            <a:r>
              <a:rPr sz="1181" spc="-52" dirty="0">
                <a:latin typeface="Arial Unicode MS"/>
                <a:cs typeface="Arial Unicode MS"/>
              </a:rPr>
              <a:t>TEORÍA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TRANSFORMADOR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38" dirty="0">
                <a:latin typeface="Arial Unicode MS"/>
                <a:cs typeface="Arial Unicode MS"/>
              </a:rPr>
              <a:t>Y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ANÁLISIS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CIRCUITOS</a:t>
            </a:r>
            <a:endParaRPr sz="1181" dirty="0">
              <a:latin typeface="Arial Unicode MS"/>
              <a:cs typeface="Arial Unicode MS"/>
            </a:endParaRPr>
          </a:p>
          <a:p>
            <a:pPr marL="16666" marR="93326" algn="just">
              <a:lnSpc>
                <a:spcPct val="142100"/>
              </a:lnSpc>
              <a:spcBef>
                <a:spcPts val="735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transfiere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enrollados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alrededor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(ver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5.5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unitario.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transformadores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debido</a:t>
            </a:r>
            <a:r>
              <a:rPr sz="985" spc="144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(definido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magnético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camino</a:t>
            </a:r>
            <a:r>
              <a:rPr sz="985" dirty="0">
                <a:latin typeface="Arial Unicode MS"/>
                <a:cs typeface="Arial Unicode MS"/>
              </a:rPr>
              <a:t> particularmente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previsto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magnético).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53025" y="2995332"/>
            <a:ext cx="4415927" cy="3165392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38220" y="7050823"/>
          <a:ext cx="5245905" cy="46208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16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66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875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83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5.1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Métodos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enfriamiento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transformadores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500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Símbolo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Título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Descripción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3751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3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UNA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transformadores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son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radiadores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circulación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natural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aceite.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3834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ONAF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753745">
                        <a:lnSpc>
                          <a:spcPct val="166300"/>
                        </a:lnSpc>
                        <a:spcBef>
                          <a:spcPts val="12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radiadores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están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provistos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ventiladores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refrigeración.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ventiladores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encienden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dos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etapas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08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3751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OFAF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273685">
                        <a:lnSpc>
                          <a:spcPct val="184800"/>
                        </a:lnSpc>
                        <a:spcBef>
                          <a:spcPts val="110"/>
                        </a:spcBef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hace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circular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través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enfriadores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mediante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bombas.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tienen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ventiladores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intercambiar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calor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aire.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183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834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OFWF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Agua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184785">
                        <a:lnSpc>
                          <a:spcPct val="150300"/>
                        </a:lnSpc>
                        <a:spcBef>
                          <a:spcPts val="140"/>
                        </a:spcBef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calor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intercambia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agua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refrigeración.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Tanto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como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agua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circulan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través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radiador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mediante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bombas.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1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UN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3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ambiente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usa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enfriar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8321539" y="6188894"/>
            <a:ext cx="5003402" cy="376194"/>
          </a:xfrm>
          <a:prstGeom prst="rect">
            <a:avLst/>
          </a:prstGeom>
        </p:spPr>
        <p:txBody>
          <a:bodyPr vert="horz" wrap="square" lIns="0" tIns="54167" rIns="0" bIns="0" rtlCol="0">
            <a:spAutoFit/>
          </a:bodyPr>
          <a:lstStyle/>
          <a:p>
            <a:pPr marL="16666">
              <a:spcBef>
                <a:spcPts val="426"/>
              </a:spcBef>
              <a:tabLst>
                <a:tab pos="845770" algn="l"/>
              </a:tabLst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5.4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agua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OFWF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circulan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cerrado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bombas.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OFWF,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forzado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agua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forzada.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10362" y="2995332"/>
            <a:ext cx="3614934" cy="206552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021379" y="6591599"/>
            <a:ext cx="3995953" cy="201072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10047" y="5576787"/>
            <a:ext cx="4019587" cy="474338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3" y="5128021"/>
            <a:ext cx="153168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5.5</a:t>
            </a:r>
            <a:r>
              <a:rPr lang="es-ES" sz="985" spc="381" dirty="0" smtClean="0">
                <a:latin typeface="Arial Unicode MS"/>
                <a:cs typeface="Arial Unicode MS"/>
              </a:rPr>
              <a:t> </a:t>
            </a:r>
            <a:r>
              <a:rPr sz="721" spc="-12" dirty="0" err="1" smtClean="0">
                <a:latin typeface="Arial Unicode MS"/>
                <a:cs typeface="Arial Unicode MS"/>
              </a:rPr>
              <a:t>Transformador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 dirty="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6118270"/>
            <a:ext cx="285920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5.6</a:t>
            </a:r>
            <a:r>
              <a:rPr lang="es-ES" sz="985" spc="584" dirty="0" smtClean="0">
                <a:latin typeface="Arial Unicode MS"/>
                <a:cs typeface="Arial Unicode MS"/>
              </a:rPr>
              <a:t> </a:t>
            </a:r>
            <a:r>
              <a:rPr sz="787" dirty="0" err="1" smtClean="0">
                <a:latin typeface="Arial Unicode MS"/>
                <a:cs typeface="Arial Unicode MS"/>
              </a:rPr>
              <a:t>Impedancia</a:t>
            </a:r>
            <a:r>
              <a:rPr sz="787" spc="46" dirty="0" smtClean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porcentual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8701874"/>
            <a:ext cx="2577535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5.7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estrella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triángulo.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79191" y="9092563"/>
            <a:ext cx="5309238" cy="26688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01651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serie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5.6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168320" indent="231649">
              <a:lnSpc>
                <a:spcPts val="1562"/>
              </a:lnSpc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formas,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estrella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triángulo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5.7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(tercer)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endParaRPr sz="919">
              <a:latin typeface="Arial Unicode MS"/>
              <a:cs typeface="Arial Unicode MS"/>
            </a:endParaRPr>
          </a:p>
          <a:p>
            <a:pPr marL="16666" marR="85827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estación,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desventaja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31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2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potencia.</a:t>
            </a:r>
            <a:endParaRPr sz="919">
              <a:latin typeface="Arial Unicode MS"/>
              <a:cs typeface="Arial Unicode MS"/>
            </a:endParaRPr>
          </a:p>
          <a:p>
            <a:pPr marL="16666" marR="98326" indent="231649">
              <a:lnSpc>
                <a:spcPts val="1575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autotransformadores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enrollan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alrededor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núcleo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hierro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26" dirty="0">
                <a:solidFill>
                  <a:srgbClr val="007FAC"/>
                </a:solidFill>
                <a:latin typeface="Arial Unicode MS"/>
                <a:cs typeface="Arial Unicode MS"/>
              </a:rPr>
              <a:t>5.8</a:t>
            </a:r>
            <a:r>
              <a:rPr sz="787" spc="-26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62"/>
              </a:lnSpc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tomas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efectúa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número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vueltas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bajo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grifo,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debe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52243" y="2995333"/>
            <a:ext cx="4219757" cy="200601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52252" y="5618354"/>
            <a:ext cx="3006946" cy="26683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5075881"/>
            <a:ext cx="1775024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dirty="0">
                <a:latin typeface="Arial Unicode MS"/>
                <a:cs typeface="Arial Unicode MS"/>
              </a:rPr>
              <a:t> 5.8 </a:t>
            </a:r>
            <a:r>
              <a:rPr sz="919" spc="-12" dirty="0">
                <a:latin typeface="Arial Unicode MS"/>
                <a:cs typeface="Arial Unicode MS"/>
              </a:rPr>
              <a:t>Autotransformador.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8386281"/>
            <a:ext cx="271003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5.9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Cambiador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tomas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reactor.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8893378"/>
            <a:ext cx="5287571" cy="284221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8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rompa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ninguna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derivaciones,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parte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dañados.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usamos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inductiva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desviador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proceso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toma</a:t>
            </a:r>
            <a:r>
              <a:rPr sz="985" dirty="0">
                <a:latin typeface="Arial Unicode MS"/>
                <a:cs typeface="Arial Unicode MS"/>
              </a:rPr>
              <a:t> (ver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4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5.9</a:t>
            </a:r>
            <a:r>
              <a:rPr sz="985" spc="4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5.10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61663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polifásicos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describen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símbolos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tipo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ángulo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figura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esfera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reloj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vector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establecido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(cero)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vector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 </a:t>
            </a:r>
            <a:r>
              <a:rPr sz="1050" dirty="0">
                <a:latin typeface="Arial Unicode MS"/>
                <a:cs typeface="Arial Unicode MS"/>
              </a:rPr>
              <a:t>correspondiente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manecilla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horas.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término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"Yd11",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laDindica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conexión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130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posición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grupos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8543" y="2995332"/>
            <a:ext cx="3998572" cy="23943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19331" y="5939626"/>
            <a:ext cx="4192055" cy="309830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498511"/>
            <a:ext cx="265087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5.10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Cambiador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tomas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bajo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mediante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9084504"/>
            <a:ext cx="5257571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5.11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Grupo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vectorial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trifásico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(Grupo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grados).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1" y="10086817"/>
            <a:ext cx="4988401" cy="15827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 marR="427468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Desplazamiento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(Yy0,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Dd0,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Dz0).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2:</a:t>
            </a:r>
            <a:r>
              <a:rPr sz="985" dirty="0">
                <a:latin typeface="Arial Unicode MS"/>
                <a:cs typeface="Arial Unicode MS"/>
              </a:rPr>
              <a:t> Desplazamiento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180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(Yy6,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Dd6,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Dz6).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3:</a:t>
            </a:r>
            <a:r>
              <a:rPr sz="985" dirty="0">
                <a:latin typeface="Arial Unicode MS"/>
                <a:cs typeface="Arial Unicode MS"/>
              </a:rPr>
              <a:t> Desplazamiento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retraso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(Dy1,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Yd1,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Yz1).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4:</a:t>
            </a:r>
            <a:r>
              <a:rPr sz="985" dirty="0">
                <a:latin typeface="Arial Unicode MS"/>
                <a:cs typeface="Arial Unicode MS"/>
              </a:rPr>
              <a:t> Desplazamiento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(Dy11,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Yd11,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Yz11).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5.11-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52705" y="2995334"/>
            <a:ext cx="4818964" cy="646095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9544115"/>
            <a:ext cx="5216738" cy="14079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5.12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Grupo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vectores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trifásico.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5.4.1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Transformadores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sobreexcitación</a:t>
            </a:r>
            <a:endParaRPr sz="1247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42200"/>
              </a:lnSpc>
              <a:spcBef>
                <a:spcPts val="716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destinado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densidad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1,8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Tesla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(T).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somete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densidad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denomina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fundente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debe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exceder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110%.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10188" y="2995333"/>
            <a:ext cx="5018335" cy="713016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10216712"/>
            <a:ext cx="433505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5.13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Grupos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vectoriales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trifásicos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bobinado.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80134" y="10643200"/>
            <a:ext cx="2941706" cy="810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7482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causas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656">
              <a:latin typeface="Arial Unicode MS"/>
              <a:cs typeface="Arial Unicode MS"/>
            </a:endParaRPr>
          </a:p>
          <a:p>
            <a:pPr marL="144988" indent="-128324"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Sobretensión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 marL="163322" indent="-146656">
              <a:spcBef>
                <a:spcPts val="334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Subfrecuencia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sistema.</a:t>
            </a:r>
            <a:endParaRPr sz="1050">
              <a:latin typeface="Arial Unicode MS"/>
              <a:cs typeface="Arial Unicode MS"/>
            </a:endParaRPr>
          </a:p>
          <a:p>
            <a:pPr marL="172488" indent="-155822">
              <a:spcBef>
                <a:spcPts val="249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ligera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(Línea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transmisión).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33" y="2505600"/>
            <a:ext cx="5303406" cy="18173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77451" indent="231649" algn="just">
              <a:lnSpc>
                <a:spcPct val="153400"/>
              </a:lnSpc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exceso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saturación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calentamiento.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sobrecalentamiento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provocar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gases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afecten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Buchholz.</a:t>
            </a:r>
            <a:endParaRPr sz="854" dirty="0">
              <a:latin typeface="Arial Unicode MS"/>
              <a:cs typeface="Arial Unicode MS"/>
            </a:endParaRPr>
          </a:p>
          <a:p>
            <a:pPr marL="16666" marR="50829" indent="231649">
              <a:lnSpc>
                <a:spcPct val="1530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saturación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magnetización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diferencial.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quinto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armónico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=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proporción.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1.4,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instantáneamente.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4" y="4928951"/>
            <a:ext cx="5221737" cy="1489532"/>
          </a:xfrm>
          <a:prstGeom prst="rect">
            <a:avLst/>
          </a:prstGeom>
        </p:spPr>
        <p:txBody>
          <a:bodyPr vert="horz" wrap="square" lIns="0" tIns="103335" rIns="0" bIns="0" rtlCol="0">
            <a:spAutoFit/>
          </a:bodyPr>
          <a:lstStyle/>
          <a:p>
            <a:pPr marL="239149" lvl="1" indent="-223317">
              <a:spcBef>
                <a:spcPts val="814"/>
              </a:spcBef>
              <a:buAutoNum type="arabicPeriod" startAt="5"/>
              <a:tabLst>
                <a:tab pos="239982" algn="l"/>
              </a:tabLst>
            </a:pPr>
            <a:r>
              <a:rPr sz="1050" spc="-26" dirty="0">
                <a:latin typeface="Arial Unicode MS"/>
                <a:cs typeface="Arial Unicode MS"/>
              </a:rPr>
              <a:t>INSTALACIÓN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TRANSFORMADOR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POTENCIA</a:t>
            </a:r>
            <a:endParaRPr sz="1050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899"/>
              </a:spcBef>
              <a:buAutoNum type="arabicPeriod"/>
              <a:tabLst>
                <a:tab pos="456633" algn="l"/>
              </a:tabLst>
            </a:pPr>
            <a:r>
              <a:rPr sz="1378" spc="-12" dirty="0">
                <a:latin typeface="Arial Unicode MS"/>
                <a:cs typeface="Arial Unicode MS"/>
              </a:rPr>
              <a:t>Transporte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peso.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llena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cm,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nitrógeno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0,1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transformadores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corriente,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llenos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6883974"/>
            <a:ext cx="5292571" cy="26212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5.5.2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Inspecciones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sitio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vez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comprobaciones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transformador:</a:t>
            </a:r>
            <a:endParaRPr sz="854">
              <a:latin typeface="Arial Unicode MS"/>
              <a:cs typeface="Arial Unicode MS"/>
            </a:endParaRPr>
          </a:p>
          <a:p>
            <a:pPr marL="248315" marR="223317">
              <a:lnSpc>
                <a:spcPct val="110800"/>
              </a:lnSpc>
              <a:spcBef>
                <a:spcPts val="846"/>
              </a:spcBef>
            </a:pPr>
            <a:r>
              <a:rPr sz="1181" dirty="0">
                <a:latin typeface="Arial Unicode MS"/>
                <a:cs typeface="Arial Unicode MS"/>
              </a:rPr>
              <a:t>Compruebe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estanqueidad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59" dirty="0">
                <a:latin typeface="Arial Unicode MS"/>
                <a:cs typeface="Arial Unicode MS"/>
              </a:rPr>
              <a:t>transformador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base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 </a:t>
            </a:r>
            <a:r>
              <a:rPr sz="1181" dirty="0">
                <a:latin typeface="Arial Unicode MS"/>
                <a:cs typeface="Arial Unicode MS"/>
              </a:rPr>
              <a:t>transportó</a:t>
            </a:r>
            <a:r>
              <a:rPr sz="1181" spc="30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31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él.</a:t>
            </a:r>
            <a:endParaRPr sz="1181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Inspeccione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bombas,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sellos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válvulas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fugas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aceite.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854" dirty="0">
                <a:latin typeface="Arial Unicode MS"/>
                <a:cs typeface="Arial Unicode MS"/>
              </a:rPr>
              <a:t>Inspeccione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bujes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Inspeccione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 marL="248315" marR="195819">
              <a:lnSpc>
                <a:spcPct val="124600"/>
              </a:lnSpc>
              <a:spcBef>
                <a:spcPts val="40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inferior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enviarla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laboratorio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análisis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químico.</a:t>
            </a:r>
            <a:endParaRPr sz="1050">
              <a:latin typeface="Arial Unicode MS"/>
              <a:cs typeface="Arial Unicode MS"/>
            </a:endParaRPr>
          </a:p>
          <a:p>
            <a:pPr marL="248315" marR="430802">
              <a:lnSpc>
                <a:spcPts val="1575"/>
              </a:lnSpc>
              <a:spcBef>
                <a:spcPts val="91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sílice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color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azul.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muchas </a:t>
            </a:r>
            <a:r>
              <a:rPr sz="1050" dirty="0">
                <a:latin typeface="Arial Unicode MS"/>
                <a:cs typeface="Arial Unicode MS"/>
              </a:rPr>
              <a:t>partículas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marrones,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secarse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probarse.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3" y="9972154"/>
            <a:ext cx="5267572" cy="16554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5.5.3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Almacenamiento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</a:t>
            </a:r>
            <a:endParaRPr sz="854">
              <a:latin typeface="Arial Unicode MS"/>
              <a:cs typeface="Arial Unicode MS"/>
            </a:endParaRPr>
          </a:p>
          <a:p>
            <a:pPr marL="248315" marR="66662">
              <a:lnSpc>
                <a:spcPct val="124400"/>
              </a:lnSpc>
              <a:spcBef>
                <a:spcPts val="827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fecha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llegada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sitio,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contuvo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transporte.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sílice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revisarse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reemplazarse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óptimas condiciones.</a:t>
            </a:r>
            <a:endParaRPr sz="105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ruptura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llenarse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almacenamiento.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28940" y="8539977"/>
            <a:ext cx="5180853" cy="289420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0" y="2497267"/>
            <a:ext cx="5267572" cy="50688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2572311" lvl="1">
              <a:lnSpc>
                <a:spcPct val="126699"/>
              </a:lnSpc>
              <a:spcBef>
                <a:spcPts val="7"/>
              </a:spcBef>
              <a:buAutoNum type="arabicPeriod" startAt="6"/>
              <a:tabLst>
                <a:tab pos="254148" algn="l"/>
              </a:tabLst>
            </a:pP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131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PUESTA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MARCHA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DEL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POTENCIA</a:t>
            </a:r>
            <a:endParaRPr sz="1115" dirty="0">
              <a:latin typeface="Arial Unicode MS"/>
              <a:cs typeface="Arial Unicode MS"/>
            </a:endParaRPr>
          </a:p>
          <a:p>
            <a:pPr marL="350808" lvl="2" indent="-334975">
              <a:spcBef>
                <a:spcPts val="1206"/>
              </a:spcBef>
              <a:buAutoNum type="arabicPeriod"/>
              <a:tabLst>
                <a:tab pos="351641" algn="l"/>
              </a:tabLst>
            </a:pP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devanados</a:t>
            </a:r>
            <a:endParaRPr sz="1050" dirty="0">
              <a:latin typeface="Arial Unicode MS"/>
              <a:cs typeface="Arial Unicode MS"/>
            </a:endParaRPr>
          </a:p>
          <a:p>
            <a:pPr marL="16666" marR="69995">
              <a:lnSpc>
                <a:spcPct val="124600"/>
              </a:lnSpc>
              <a:spcBef>
                <a:spcPts val="780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utilizamos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Megger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dirty="0">
                <a:latin typeface="Arial Unicode MS"/>
                <a:cs typeface="Arial Unicode MS"/>
              </a:rPr>
              <a:t> kV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minuto;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debemos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extender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spc="-12" dirty="0">
                <a:latin typeface="Arial Unicode MS"/>
                <a:cs typeface="Arial Unicode MS"/>
              </a:rPr>
              <a:t> minutos.</a:t>
            </a:r>
            <a:endParaRPr sz="1050" dirty="0">
              <a:latin typeface="Arial Unicode MS"/>
              <a:cs typeface="Arial Unicode MS"/>
            </a:endParaRPr>
          </a:p>
          <a:p>
            <a:pPr marL="16666" marR="202485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guía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estrella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triángulo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66/11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obtuvieron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resultados:</a:t>
            </a:r>
            <a:endParaRPr sz="919" dirty="0">
              <a:latin typeface="Arial Unicode MS"/>
              <a:cs typeface="Arial Unicode MS"/>
            </a:endParaRPr>
          </a:p>
          <a:p>
            <a:pPr marL="248315" marR="1949856">
              <a:lnSpc>
                <a:spcPct val="142400"/>
              </a:lnSpc>
              <a:spcBef>
                <a:spcPts val="642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MΩ.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MΩ.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1500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MΩ.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5.14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minuto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llama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</a:t>
            </a:r>
            <a:r>
              <a:rPr sz="656" spc="-26" dirty="0">
                <a:latin typeface="Arial Unicode MS"/>
                <a:cs typeface="Arial Unicode MS"/>
              </a:rPr>
              <a:t>60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mide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sitio.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cálculos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deben </a:t>
            </a:r>
            <a:r>
              <a:rPr sz="1050" dirty="0">
                <a:latin typeface="Arial Unicode MS"/>
                <a:cs typeface="Arial Unicode MS"/>
              </a:rPr>
              <a:t>compararse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fábrica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1050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5.2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spc="-46" dirty="0">
                <a:latin typeface="Arial Unicode MS"/>
                <a:cs typeface="Arial Unicode MS"/>
              </a:rPr>
              <a:t>El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cálculo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ser: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spc="-46" dirty="0">
                <a:latin typeface="Arial Unicode MS"/>
                <a:cs typeface="Arial Unicode MS"/>
              </a:rPr>
              <a:t>R</a:t>
            </a:r>
            <a:r>
              <a:rPr sz="721" spc="-46" dirty="0">
                <a:latin typeface="Arial Unicode MS"/>
                <a:cs typeface="Arial Unicode MS"/>
              </a:rPr>
              <a:t>60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fábrica5K3R</a:t>
            </a:r>
            <a:r>
              <a:rPr sz="721" dirty="0">
                <a:latin typeface="Arial Unicode MS"/>
                <a:cs typeface="Arial Unicode MS"/>
              </a:rPr>
              <a:t>60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sitio</a:t>
            </a:r>
            <a:endParaRPr sz="1181" dirty="0">
              <a:latin typeface="Arial Unicode MS"/>
              <a:cs typeface="Arial Unicode MS"/>
            </a:endParaRPr>
          </a:p>
          <a:p>
            <a:pPr marL="2482316">
              <a:lnSpc>
                <a:spcPts val="1463"/>
              </a:lnSpc>
              <a:spcBef>
                <a:spcPts val="708"/>
              </a:spcBef>
              <a:tabLst>
                <a:tab pos="2838957" algn="l"/>
              </a:tabLst>
            </a:pPr>
            <a:r>
              <a:rPr sz="1312" spc="-66" dirty="0">
                <a:latin typeface="Arial Unicode MS"/>
                <a:cs typeface="Arial Unicode MS"/>
              </a:rPr>
              <a:t>R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aliviado2R</a:t>
            </a:r>
            <a:r>
              <a:rPr sz="721" dirty="0">
                <a:latin typeface="Arial Unicode MS"/>
                <a:cs typeface="Arial Unicode MS"/>
              </a:rPr>
              <a:t>60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</a:t>
            </a:r>
            <a:endParaRPr sz="985" dirty="0">
              <a:latin typeface="Arial Unicode MS"/>
              <a:cs typeface="Arial Unicode MS"/>
            </a:endParaRPr>
          </a:p>
          <a:p>
            <a:pPr marL="12500" algn="ctr">
              <a:lnSpc>
                <a:spcPts val="814"/>
              </a:lnSpc>
              <a:tabLst>
                <a:tab pos="3567237" algn="l"/>
              </a:tabLst>
            </a:pPr>
            <a:r>
              <a:rPr sz="854" dirty="0">
                <a:latin typeface="Arial Unicode MS"/>
                <a:cs typeface="Arial Unicode MS"/>
              </a:rPr>
              <a:t>Diferencia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60</a:t>
            </a:r>
            <a:r>
              <a:rPr sz="854" spc="-12" dirty="0">
                <a:latin typeface="Arial Unicode MS"/>
                <a:cs typeface="Arial Unicode MS"/>
              </a:rPr>
              <a:t>m</a:t>
            </a:r>
            <a:r>
              <a:rPr sz="854" strike="sngStrike" spc="-12" dirty="0">
                <a:latin typeface="Arial Unicode MS"/>
                <a:cs typeface="Arial Unicode MS"/>
              </a:rPr>
              <a:t>etro</a:t>
            </a:r>
            <a:r>
              <a:rPr sz="854" strike="sngStrike" dirty="0">
                <a:latin typeface="Arial Unicode MS"/>
                <a:cs typeface="Arial Unicode MS"/>
              </a:rPr>
              <a:t>	</a:t>
            </a:r>
            <a:endParaRPr sz="854" dirty="0">
              <a:latin typeface="Arial Unicode MS"/>
              <a:cs typeface="Arial Unicode MS"/>
            </a:endParaRPr>
          </a:p>
          <a:p>
            <a:pPr marL="1594882" algn="ctr">
              <a:lnSpc>
                <a:spcPts val="1004"/>
              </a:lnSpc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60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-12" dirty="0">
                <a:latin typeface="Arial Unicode MS"/>
                <a:cs typeface="Arial Unicode MS"/>
              </a:rPr>
              <a:t> fabrica</a:t>
            </a:r>
            <a:endParaRPr sz="919" dirty="0">
              <a:latin typeface="Arial Unicode MS"/>
              <a:cs typeface="Arial Unicode MS"/>
            </a:endParaRPr>
          </a:p>
          <a:p>
            <a:pPr marL="2482316">
              <a:spcBef>
                <a:spcPts val="800"/>
              </a:spcBef>
            </a:pPr>
            <a:r>
              <a:rPr sz="919" dirty="0">
                <a:latin typeface="Arial Unicode MS"/>
                <a:cs typeface="Arial Unicode MS"/>
              </a:rPr>
              <a:t>3100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30%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15%.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33502" y="12000706"/>
            <a:ext cx="437172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5.14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Medida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devanado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38222" y="2995333"/>
          <a:ext cx="5257565" cy="12800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91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16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5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16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25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25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33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3250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3333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333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4500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838">
                <a:tc gridSpan="11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5.2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diferencia</a:t>
                      </a:r>
                      <a:r>
                        <a:rPr sz="10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K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Temperatura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Diferencia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75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9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K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1.08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1,13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1,17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1,22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29209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1,5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1,84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2,25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2,75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3.4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36">
                <a:tc gridSpan="1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8321569" y="4519995"/>
            <a:ext cx="5312573" cy="26702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8329" indent="231649">
              <a:lnSpc>
                <a:spcPct val="124600"/>
              </a:lnSpc>
              <a:spcBef>
                <a:spcPts val="131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721" dirty="0">
                <a:latin typeface="Arial Unicode MS"/>
                <a:cs typeface="Arial Unicode MS"/>
              </a:rPr>
              <a:t>60</a:t>
            </a:r>
            <a:r>
              <a:rPr sz="1050" dirty="0">
                <a:latin typeface="Arial Unicode MS"/>
                <a:cs typeface="Arial Unicode MS"/>
              </a:rPr>
              <a:t>/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R</a:t>
            </a:r>
            <a:r>
              <a:rPr sz="721" spc="-40" dirty="0">
                <a:latin typeface="Arial Unicode MS"/>
                <a:cs typeface="Arial Unicode MS"/>
              </a:rPr>
              <a:t>15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1.3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nivel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#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1.5-1.7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66,</a:t>
            </a:r>
            <a:r>
              <a:rPr sz="1050" dirty="0">
                <a:latin typeface="Arial Unicode MS"/>
                <a:cs typeface="Arial Unicode MS"/>
              </a:rPr>
              <a:t> 132, 220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ejemplo:</a:t>
            </a:r>
            <a:endParaRPr sz="1115">
              <a:latin typeface="Arial Unicode MS"/>
              <a:cs typeface="Arial Unicode MS"/>
            </a:endParaRPr>
          </a:p>
          <a:p>
            <a:pPr marL="248315" marR="2113178">
              <a:lnSpc>
                <a:spcPct val="110800"/>
              </a:lnSpc>
              <a:spcBef>
                <a:spcPts val="800"/>
              </a:spcBef>
            </a:pPr>
            <a:r>
              <a:rPr sz="1181" spc="-46" dirty="0">
                <a:latin typeface="Arial Unicode MS"/>
                <a:cs typeface="Arial Unicode MS"/>
              </a:rPr>
              <a:t>R</a:t>
            </a:r>
            <a:r>
              <a:rPr sz="721" spc="-46" dirty="0">
                <a:latin typeface="Arial Unicode MS"/>
                <a:cs typeface="Arial Unicode MS"/>
              </a:rPr>
              <a:t>60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5520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MΩ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57</a:t>
            </a:r>
            <a:r>
              <a:rPr sz="787" dirty="0">
                <a:latin typeface="Arial Unicode MS"/>
                <a:cs typeface="Arial Unicode MS"/>
              </a:rPr>
              <a:t>-</a:t>
            </a:r>
            <a:r>
              <a:rPr sz="1181" spc="-118" dirty="0">
                <a:latin typeface="Arial Unicode MS"/>
                <a:cs typeface="Arial Unicode MS"/>
              </a:rPr>
              <a:t>C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sitio.R</a:t>
            </a:r>
            <a:r>
              <a:rPr sz="721" spc="-12" dirty="0">
                <a:latin typeface="Arial Unicode MS"/>
                <a:cs typeface="Arial Unicode MS"/>
              </a:rPr>
              <a:t>60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5510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MΩ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</a:t>
            </a:r>
            <a:r>
              <a:rPr sz="787" dirty="0">
                <a:latin typeface="Arial Unicode MS"/>
                <a:cs typeface="Arial Unicode MS"/>
              </a:rPr>
              <a:t>-</a:t>
            </a:r>
            <a:r>
              <a:rPr sz="1181" spc="-118" dirty="0">
                <a:latin typeface="Arial Unicode MS"/>
                <a:cs typeface="Arial Unicode MS"/>
              </a:rPr>
              <a:t>C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fábrica.</a:t>
            </a:r>
            <a:endParaRPr sz="1181">
              <a:latin typeface="Arial Unicode MS"/>
              <a:cs typeface="Arial Unicode MS"/>
            </a:endParaRPr>
          </a:p>
          <a:p>
            <a:pPr marL="248315" marR="144988">
              <a:lnSpc>
                <a:spcPts val="1575"/>
              </a:lnSpc>
              <a:spcBef>
                <a:spcPts val="66"/>
              </a:spcBef>
            </a:pPr>
            <a:r>
              <a:rPr sz="1115" dirty="0">
                <a:latin typeface="Arial Unicode MS"/>
                <a:cs typeface="Arial Unicode MS"/>
              </a:rPr>
              <a:t>Diferencia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557-5552</a:t>
            </a:r>
            <a:r>
              <a:rPr sz="787" dirty="0">
                <a:latin typeface="Arial Unicode MS"/>
                <a:cs typeface="Arial Unicode MS"/>
              </a:rPr>
              <a:t>-</a:t>
            </a:r>
            <a:r>
              <a:rPr sz="1115" spc="-66" dirty="0">
                <a:latin typeface="Arial Unicode MS"/>
                <a:cs typeface="Arial Unicode MS"/>
              </a:rPr>
              <a:t>C.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Usando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tabla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5.2,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coeficientek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igual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1.08.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04"/>
              </a:spcBef>
            </a:pPr>
            <a:r>
              <a:rPr sz="1050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60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correspondiente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fábrica51.0835205561,6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MΩ.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aislamiento5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(561,6-</a:t>
            </a:r>
            <a:r>
              <a:rPr sz="1050" dirty="0">
                <a:latin typeface="Arial Unicode MS"/>
                <a:cs typeface="Arial Unicode MS"/>
              </a:rPr>
              <a:t>510)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5103100510,11%,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30%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459133">
              <a:lnSpc>
                <a:spcPct val="1534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vez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finalizada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conectarse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asegurarse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descargado.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3" y="7585088"/>
            <a:ext cx="5305906" cy="31596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5.6.2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  <a:spcBef>
                <a:spcPts val="76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inyectando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380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lugar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cambiador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alguna</a:t>
            </a:r>
            <a:r>
              <a:rPr sz="985" dirty="0">
                <a:latin typeface="Arial Unicode MS"/>
                <a:cs typeface="Arial Unicode MS"/>
              </a:rPr>
              <a:t> duda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descarga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disruptiva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incendio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explosión.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ecuación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es:</a:t>
            </a:r>
            <a:endParaRPr sz="1181">
              <a:latin typeface="Arial Unicode MS"/>
              <a:cs typeface="Arial Unicode MS"/>
            </a:endParaRPr>
          </a:p>
          <a:p>
            <a:pPr marL="16666" marR="112492" indent="231649">
              <a:lnSpc>
                <a:spcPts val="1575"/>
              </a:lnSpc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(K)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(línea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lateral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lateral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bajo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línea).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ratiómetro.</a:t>
            </a:r>
            <a:endParaRPr sz="985">
              <a:latin typeface="Arial Unicode MS"/>
              <a:cs typeface="Arial Unicode MS"/>
            </a:endParaRPr>
          </a:p>
          <a:p>
            <a:pPr marL="16666" marR="184986" indent="231649">
              <a:lnSpc>
                <a:spcPts val="1562"/>
              </a:lnSpc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Respecto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5.15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exceder62%,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posibilidad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conexión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incorrecta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tomas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vez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finalizada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asegurarse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descargado.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11043835"/>
            <a:ext cx="5031734" cy="6643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5.6.3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vectores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transformadores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10800"/>
              </a:lnSpc>
              <a:spcBef>
                <a:spcPts val="833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grupo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vectores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determinar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haciendo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puente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31" dirty="0">
                <a:latin typeface="Arial Unicode MS"/>
                <a:cs typeface="Arial Unicode MS"/>
              </a:rPr>
              <a:t>R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91" dirty="0">
                <a:latin typeface="Arial Unicode MS"/>
                <a:cs typeface="Arial Unicode MS"/>
              </a:rPr>
              <a:t>r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inyectando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trifásico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10187" y="2995331"/>
            <a:ext cx="5019935" cy="124682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10187" y="4829358"/>
            <a:ext cx="5019935" cy="292728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0" y="4358023"/>
            <a:ext cx="292004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5.15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7865472"/>
            <a:ext cx="291753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5.16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grupo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vectores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0" y="8220927"/>
            <a:ext cx="5267572" cy="22645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59988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fuente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alimentación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380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midiendo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las </a:t>
            </a:r>
            <a:r>
              <a:rPr sz="1115" dirty="0">
                <a:latin typeface="Arial Unicode MS"/>
                <a:cs typeface="Arial Unicode MS"/>
              </a:rPr>
              <a:t>tensiones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Yy,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por,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Bb,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Yb.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Luego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dibujan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vectores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voltaje, </a:t>
            </a:r>
            <a:r>
              <a:rPr sz="1115" dirty="0">
                <a:latin typeface="Arial Unicode MS"/>
                <a:cs typeface="Arial Unicode MS"/>
              </a:rPr>
              <a:t>observando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86" dirty="0">
                <a:latin typeface="Arial Unicode MS"/>
                <a:cs typeface="Arial Unicode MS"/>
              </a:rPr>
              <a:t>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coincidir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mismo </a:t>
            </a:r>
            <a:r>
              <a:rPr sz="1115" dirty="0">
                <a:latin typeface="Arial Unicode MS"/>
                <a:cs typeface="Arial Unicode MS"/>
              </a:rPr>
              <a:t>potencial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desplazamiento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fase,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r.Un </a:t>
            </a:r>
            <a:r>
              <a:rPr sz="1115" dirty="0">
                <a:latin typeface="Arial Unicode MS"/>
                <a:cs typeface="Arial Unicode MS"/>
              </a:rPr>
              <a:t>diagrama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vectorial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ejemplo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5.16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78"/>
              </a:spcBef>
            </a:pPr>
            <a:r>
              <a:rPr sz="1050" dirty="0">
                <a:latin typeface="Arial Unicode MS"/>
                <a:cs typeface="Arial Unicode MS"/>
              </a:rPr>
              <a:t>Luego,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diagrama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vectorial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reloj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recordando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Encontramos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(y)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retrasando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voltajeY)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150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multiplicado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30</a:t>
            </a:r>
            <a:r>
              <a:rPr sz="1050" dirty="0">
                <a:latin typeface="Arial Unicode MS"/>
                <a:cs typeface="Arial Unicode MS"/>
              </a:rPr>
              <a:t> grados)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grupo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vectores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(Yd5).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vez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finalizada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devanado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asegurarse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esté </a:t>
            </a:r>
            <a:r>
              <a:rPr sz="1050" spc="-12" dirty="0">
                <a:latin typeface="Arial Unicode MS"/>
                <a:cs typeface="Arial Unicode MS"/>
              </a:rPr>
              <a:t>descargado.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1" y="10836128"/>
            <a:ext cx="5268405" cy="8736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5.6.4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(también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conocido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amperímetro)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V.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resistencia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resistencia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620133" y="4861497"/>
            <a:ext cx="1072514" cy="6667"/>
          </a:xfrm>
          <a:custGeom>
            <a:avLst/>
            <a:gdLst/>
            <a:ahLst/>
            <a:cxnLst/>
            <a:rect l="l" t="t" r="r" b="b"/>
            <a:pathLst>
              <a:path w="817245" h="5080">
                <a:moveTo>
                  <a:pt x="817194" y="0"/>
                </a:moveTo>
                <a:lnTo>
                  <a:pt x="0" y="0"/>
                </a:lnTo>
                <a:lnTo>
                  <a:pt x="0" y="5039"/>
                </a:lnTo>
                <a:lnTo>
                  <a:pt x="817194" y="5039"/>
                </a:lnTo>
                <a:lnTo>
                  <a:pt x="817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238221" y="2505600"/>
            <a:ext cx="5464241" cy="88542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99992" marR="66161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conecte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voltímetro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amperímetro.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medidores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sensibles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resultados.</a:t>
            </a:r>
            <a:endParaRPr sz="985" dirty="0">
              <a:latin typeface="Arial Unicode MS"/>
              <a:cs typeface="Arial Unicode MS"/>
            </a:endParaRPr>
          </a:p>
          <a:p>
            <a:pPr marL="99992" marR="89993" indent="231649">
              <a:lnSpc>
                <a:spcPts val="1562"/>
              </a:lnSpc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 err="1" smtClean="0">
                <a:latin typeface="Arial Unicode MS"/>
                <a:cs typeface="Arial Unicode MS"/>
              </a:rPr>
              <a:t>punto</a:t>
            </a:r>
            <a:r>
              <a:rPr lang="es-ES" sz="919" spc="263" dirty="0" smtClean="0">
                <a:latin typeface="Arial Unicode MS"/>
                <a:cs typeface="Arial Unicode MS"/>
              </a:rPr>
              <a:t> </a:t>
            </a:r>
            <a:r>
              <a:rPr sz="919" dirty="0" smtClean="0">
                <a:latin typeface="Arial Unicode MS"/>
                <a:cs typeface="Arial Unicode MS"/>
              </a:rPr>
              <a:t>de</a:t>
            </a:r>
            <a:r>
              <a:rPr sz="919" spc="144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desconectamos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reducir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variable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circuito.</a:t>
            </a:r>
            <a:endParaRPr sz="919" dirty="0">
              <a:latin typeface="Arial Unicode MS"/>
              <a:cs typeface="Arial Unicode MS"/>
            </a:endParaRPr>
          </a:p>
          <a:p>
            <a:pPr marL="99992" marR="89993" indent="231649">
              <a:lnSpc>
                <a:spcPts val="1575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sitio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compararse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fábrica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ecuación:</a:t>
            </a:r>
            <a:endParaRPr sz="985" dirty="0">
              <a:latin typeface="Arial Unicode MS"/>
              <a:cs typeface="Arial Unicode MS"/>
            </a:endParaRPr>
          </a:p>
          <a:p>
            <a:pPr marR="139156" algn="ctr">
              <a:spcBef>
                <a:spcPts val="668"/>
              </a:spcBef>
            </a:pPr>
            <a:r>
              <a:rPr sz="1968" spc="-99" baseline="-38888" dirty="0">
                <a:latin typeface="Arial Unicode MS"/>
                <a:cs typeface="Arial Unicode MS"/>
              </a:rPr>
              <a:t>R</a:t>
            </a:r>
            <a:r>
              <a:rPr sz="1378" spc="-99" baseline="-55555" dirty="0">
                <a:latin typeface="Arial Unicode MS"/>
                <a:cs typeface="Arial Unicode MS"/>
              </a:rPr>
              <a:t>2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20" baseline="-3888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DT</a:t>
            </a:r>
            <a:r>
              <a:rPr sz="787" spc="-12" dirty="0">
                <a:latin typeface="Arial Unicode MS"/>
                <a:cs typeface="Arial Unicode MS"/>
              </a:rPr>
              <a:t>2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1235Þ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3R</a:t>
            </a:r>
            <a:r>
              <a:rPr sz="787" spc="-33" dirty="0">
                <a:latin typeface="Arial Unicode MS"/>
                <a:cs typeface="Arial Unicode MS"/>
              </a:rPr>
              <a:t>1</a:t>
            </a:r>
            <a:endParaRPr sz="787" dirty="0">
              <a:latin typeface="Arial Unicode MS"/>
              <a:cs typeface="Arial Unicode MS"/>
            </a:endParaRPr>
          </a:p>
          <a:p>
            <a:pPr marL="294144" algn="ctr">
              <a:spcBef>
                <a:spcPts val="472"/>
              </a:spcBef>
            </a:pPr>
            <a:r>
              <a:rPr sz="1050" spc="-12" dirty="0">
                <a:latin typeface="Arial Unicode MS"/>
                <a:cs typeface="Arial Unicode MS"/>
              </a:rPr>
              <a:t>DT</a:t>
            </a:r>
            <a:r>
              <a:rPr sz="721" spc="-12" dirty="0">
                <a:latin typeface="Arial Unicode MS"/>
                <a:cs typeface="Arial Unicode MS"/>
              </a:rPr>
              <a:t>1</a:t>
            </a:r>
            <a:r>
              <a:rPr sz="721" spc="-2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1235Þ</a:t>
            </a:r>
            <a:endParaRPr sz="1050" dirty="0">
              <a:latin typeface="Arial Unicode MS"/>
              <a:cs typeface="Arial Unicode MS"/>
            </a:endParaRPr>
          </a:p>
          <a:p>
            <a:pPr marL="99992" marR="284146" indent="231649">
              <a:lnSpc>
                <a:spcPct val="117300"/>
              </a:lnSpc>
              <a:spcBef>
                <a:spcPts val="741"/>
              </a:spcBef>
            </a:pPr>
            <a:r>
              <a:rPr sz="1115" dirty="0">
                <a:latin typeface="Arial Unicode MS"/>
                <a:cs typeface="Arial Unicode MS"/>
              </a:rPr>
              <a:t>dónde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fábrica,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</a:t>
            </a:r>
            <a:r>
              <a:rPr sz="721" spc="-26" dirty="0">
                <a:latin typeface="Arial Unicode MS"/>
                <a:cs typeface="Arial Unicode MS"/>
              </a:rPr>
              <a:t>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cuya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toma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fábrica,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2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sitio,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</a:t>
            </a:r>
            <a:r>
              <a:rPr sz="721" spc="-26" dirty="0">
                <a:latin typeface="Arial Unicode MS"/>
                <a:cs typeface="Arial Unicode MS"/>
              </a:rPr>
              <a:t>2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cuya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toma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sitio.</a:t>
            </a:r>
            <a:endParaRPr sz="1115" dirty="0">
              <a:latin typeface="Arial Unicode MS"/>
              <a:cs typeface="Arial Unicode MS"/>
            </a:endParaRPr>
          </a:p>
          <a:p>
            <a:pPr marL="331641">
              <a:spcBef>
                <a:spcPts val="165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diferencia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medida,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calculado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33" dirty="0">
                <a:latin typeface="Arial Unicode MS"/>
                <a:cs typeface="Arial Unicode MS"/>
              </a:rPr>
              <a:t>por</a:t>
            </a:r>
            <a:endParaRPr sz="1181" dirty="0">
              <a:latin typeface="Arial Unicode MS"/>
              <a:cs typeface="Arial Unicode MS"/>
            </a:endParaRPr>
          </a:p>
          <a:p>
            <a:pPr marR="150823" algn="ctr">
              <a:spcBef>
                <a:spcPts val="938"/>
              </a:spcBef>
            </a:pPr>
            <a:r>
              <a:rPr sz="1181" dirty="0">
                <a:latin typeface="Arial Unicode MS"/>
                <a:cs typeface="Arial Unicode MS"/>
              </a:rPr>
              <a:t>D5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DR</a:t>
            </a:r>
            <a:r>
              <a:rPr sz="854" spc="-33" dirty="0">
                <a:latin typeface="Arial Unicode MS"/>
                <a:cs typeface="Arial Unicode MS"/>
              </a:rPr>
              <a:t>2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R</a:t>
            </a:r>
            <a:r>
              <a:rPr sz="854" spc="-66" dirty="0">
                <a:latin typeface="Arial Unicode MS"/>
                <a:cs typeface="Arial Unicode MS"/>
              </a:rPr>
              <a:t>1</a:t>
            </a:r>
            <a:r>
              <a:rPr sz="1181" spc="-66" dirty="0">
                <a:latin typeface="Arial Unicode MS"/>
                <a:cs typeface="Arial Unicode MS"/>
              </a:rPr>
              <a:t>Þ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=R</a:t>
            </a:r>
            <a:r>
              <a:rPr sz="854" spc="-52" dirty="0">
                <a:latin typeface="Arial Unicode MS"/>
                <a:cs typeface="Arial Unicode MS"/>
              </a:rPr>
              <a:t>1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3100</a:t>
            </a:r>
            <a:endParaRPr sz="1181" dirty="0">
              <a:latin typeface="Arial Unicode MS"/>
              <a:cs typeface="Arial Unicode MS"/>
            </a:endParaRPr>
          </a:p>
          <a:p>
            <a:pPr marL="331641">
              <a:spcBef>
                <a:spcPts val="1063"/>
              </a:spcBef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exceder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2%.</a:t>
            </a:r>
            <a:endParaRPr sz="1050" dirty="0">
              <a:latin typeface="Arial Unicode MS"/>
              <a:cs typeface="Arial Unicode MS"/>
            </a:endParaRPr>
          </a:p>
          <a:p>
            <a:pPr marL="99992" marR="184154" indent="231649">
              <a:lnSpc>
                <a:spcPts val="1575"/>
              </a:lnSpc>
              <a:spcBef>
                <a:spcPts val="99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posibilidad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endParaRPr sz="985" dirty="0">
              <a:latin typeface="Arial Unicode MS"/>
              <a:cs typeface="Arial Unicode MS"/>
            </a:endParaRPr>
          </a:p>
          <a:p>
            <a:pPr marL="331641">
              <a:spcBef>
                <a:spcPts val="268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posibilidad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haya</a:t>
            </a:r>
            <a:endParaRPr sz="985" dirty="0">
              <a:latin typeface="Arial Unicode MS"/>
              <a:cs typeface="Arial Unicode MS"/>
            </a:endParaRPr>
          </a:p>
          <a:p>
            <a:pPr marL="99992" marR="92494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malos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aisladores,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tomas,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dañe.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99992" marR="447467" lvl="2">
              <a:lnSpc>
                <a:spcPct val="120200"/>
              </a:lnSpc>
              <a:buAutoNum type="arabicPeriod" startAt="5"/>
              <a:tabLst>
                <a:tab pos="477465" algn="l"/>
              </a:tabLst>
            </a:pPr>
            <a:r>
              <a:rPr sz="1181" dirty="0">
                <a:latin typeface="Arial Unicode MS"/>
                <a:cs typeface="Arial Unicode MS"/>
              </a:rPr>
              <a:t>Medición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pérdidas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circuito </a:t>
            </a:r>
            <a:r>
              <a:rPr sz="1181" dirty="0">
                <a:latin typeface="Arial Unicode MS"/>
                <a:cs typeface="Arial Unicode MS"/>
              </a:rPr>
              <a:t>sin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carga</a:t>
            </a:r>
            <a:endParaRPr sz="1181" dirty="0">
              <a:latin typeface="Arial Unicode MS"/>
              <a:cs typeface="Arial Unicode MS"/>
            </a:endParaRPr>
          </a:p>
          <a:p>
            <a:pPr marL="99992" marR="151655">
              <a:lnSpc>
                <a:spcPct val="153200"/>
              </a:lnSpc>
              <a:spcBef>
                <a:spcPts val="716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condiciones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magnetización)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inferior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4%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plena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 dirty="0">
              <a:latin typeface="Arial Unicode MS"/>
              <a:cs typeface="Arial Unicode MS"/>
            </a:endParaRPr>
          </a:p>
          <a:p>
            <a:pPr marL="99992" marR="336642">
              <a:lnSpc>
                <a:spcPct val="153200"/>
              </a:lnSpc>
            </a:pPr>
            <a:r>
              <a:rPr sz="854" dirty="0">
                <a:latin typeface="Arial Unicode MS"/>
                <a:cs typeface="Arial Unicode MS"/>
              </a:rPr>
              <a:t>Cualquier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hierro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por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histéresis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parásitas.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5.17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331641"/>
            <a:r>
              <a:rPr sz="854" spc="-33" dirty="0">
                <a:latin typeface="Arial Unicode MS"/>
                <a:cs typeface="Arial Unicode MS"/>
              </a:rPr>
              <a:t>PAG</a:t>
            </a:r>
            <a:r>
              <a:rPr sz="525" spc="-33" dirty="0">
                <a:latin typeface="Arial Unicode MS"/>
                <a:cs typeface="Arial Unicode MS"/>
              </a:rPr>
              <a:t>0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5Pérdidas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medidas</a:t>
            </a:r>
            <a:endParaRPr sz="854" dirty="0">
              <a:latin typeface="Arial Unicode MS"/>
              <a:cs typeface="Arial Unicode MS"/>
            </a:endParaRPr>
          </a:p>
          <a:p>
            <a:pPr marL="331641" marR="1023258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0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5A-</a:t>
            </a:r>
            <a:r>
              <a:rPr sz="854" dirty="0">
                <a:latin typeface="Arial Unicode MS"/>
                <a:cs typeface="Arial Unicode MS"/>
              </a:rPr>
              <a:t>lectura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amperímetro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afectan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eficiencia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potencia.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99992" marR="1283238" lvl="2">
              <a:lnSpc>
                <a:spcPct val="119700"/>
              </a:lnSpc>
              <a:buAutoNum type="arabicPeriod" startAt="6"/>
              <a:tabLst>
                <a:tab pos="477465" algn="l"/>
              </a:tabLst>
            </a:pPr>
            <a:r>
              <a:rPr sz="1181" dirty="0">
                <a:latin typeface="Arial Unicode MS"/>
                <a:cs typeface="Arial Unicode MS"/>
              </a:rPr>
              <a:t>Medición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carga: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corriente</a:t>
            </a:r>
            <a:endParaRPr sz="1181" dirty="0">
              <a:latin typeface="Arial Unicode MS"/>
              <a:cs typeface="Arial Unicode MS"/>
            </a:endParaRPr>
          </a:p>
          <a:p>
            <a:pPr marL="99992" marR="103326">
              <a:lnSpc>
                <a:spcPct val="142400"/>
              </a:lnSpc>
              <a:spcBef>
                <a:spcPts val="735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(carga)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valores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fabricante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clientes.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parámetro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especialmente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transformadores,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económico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afectan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eficiencia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0355" y="2995334"/>
            <a:ext cx="4818948" cy="24954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23421" y="6066227"/>
            <a:ext cx="4991884" cy="274921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582948"/>
            <a:ext cx="324754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5.17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vacío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potencia.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8906311"/>
            <a:ext cx="4688397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5.18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1" y="9491308"/>
            <a:ext cx="5302571" cy="22450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80820" indent="231649">
              <a:lnSpc>
                <a:spcPct val="132900"/>
              </a:lnSpc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totalI</a:t>
            </a:r>
            <a:r>
              <a:rPr sz="721" spc="-12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secundarios,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parásitas.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52"/>
              </a:spcBef>
            </a:pP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Normas,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pérdidas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evalúa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una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(p.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Ej.,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75ºC).</a:t>
            </a:r>
            <a:r>
              <a:rPr sz="787" spc="-26" dirty="0">
                <a:latin typeface="Arial Unicode MS"/>
                <a:cs typeface="Arial Unicode MS"/>
              </a:rPr>
              <a:t>-</a:t>
            </a:r>
            <a:r>
              <a:rPr sz="1115" spc="-52" dirty="0">
                <a:latin typeface="Arial Unicode MS"/>
                <a:cs typeface="Arial Unicode MS"/>
              </a:rPr>
              <a:t>C).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(t</a:t>
            </a:r>
            <a:r>
              <a:rPr sz="721" spc="-12" dirty="0">
                <a:latin typeface="Arial Unicode MS"/>
                <a:cs typeface="Arial Unicode MS"/>
              </a:rPr>
              <a:t>metro</a:t>
            </a:r>
            <a:endParaRPr sz="721">
              <a:latin typeface="Arial Unicode MS"/>
              <a:cs typeface="Arial Unicode MS"/>
            </a:endParaRPr>
          </a:p>
          <a:p>
            <a:pPr marL="16666" marR="46579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)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pérdidas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corrigen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(75</a:t>
            </a:r>
            <a:r>
              <a:rPr sz="787" spc="-12" dirty="0">
                <a:latin typeface="Arial Unicode MS"/>
                <a:cs typeface="Arial Unicode MS"/>
              </a:rPr>
              <a:t>-</a:t>
            </a:r>
            <a:r>
              <a:rPr sz="1115" spc="-72" dirty="0">
                <a:latin typeface="Arial Unicode MS"/>
                <a:cs typeface="Arial Unicode MS"/>
              </a:rPr>
              <a:t>C)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las </a:t>
            </a:r>
            <a:r>
              <a:rPr sz="1115" spc="-12" dirty="0">
                <a:latin typeface="Arial Unicode MS"/>
                <a:cs typeface="Arial Unicode MS"/>
              </a:rPr>
              <a:t>Normas.</a:t>
            </a:r>
            <a:endParaRPr sz="1115">
              <a:latin typeface="Arial Unicode MS"/>
              <a:cs typeface="Arial Unicode MS"/>
            </a:endParaRPr>
          </a:p>
          <a:p>
            <a:pPr marL="16666" marR="110825" indent="231649">
              <a:lnSpc>
                <a:spcPts val="1575"/>
              </a:lnSpc>
              <a:spcBef>
                <a:spcPts val="8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453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5.18</a:t>
            </a:r>
            <a:r>
              <a:rPr sz="787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21544" y="2984829"/>
            <a:ext cx="5188404" cy="34412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5.6.7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temperatura</a:t>
            </a:r>
            <a:endParaRPr sz="919">
              <a:latin typeface="Arial Unicode MS"/>
              <a:cs typeface="Arial Unicode MS"/>
            </a:endParaRPr>
          </a:p>
          <a:p>
            <a:pPr marL="16666" marR="48330">
              <a:lnSpc>
                <a:spcPct val="153400"/>
              </a:lnSpc>
              <a:spcBef>
                <a:spcPts val="767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consecutiva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paralelo.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mayoría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subestaciones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misma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posible.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paralelo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darse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condiciones:</a:t>
            </a:r>
            <a:endParaRPr sz="854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21">
              <a:latin typeface="Arial Unicode MS"/>
              <a:cs typeface="Arial Unicode MS"/>
            </a:endParaRPr>
          </a:p>
          <a:p>
            <a:pPr marL="252481" indent="-236649">
              <a:spcBef>
                <a:spcPts val="7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misma.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01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misma.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256"/>
              </a:spcBef>
              <a:buSzPct val="70588"/>
              <a:buChar char="-"/>
              <a:tabLst>
                <a:tab pos="252481" algn="l"/>
                <a:tab pos="253315" algn="l"/>
              </a:tabLst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porcentaje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igual.</a:t>
            </a:r>
            <a:endParaRPr sz="1115">
              <a:latin typeface="Arial Unicode MS"/>
              <a:cs typeface="Arial Unicode MS"/>
            </a:endParaRPr>
          </a:p>
          <a:p>
            <a:pPr marL="252481" indent="-236649">
              <a:spcBef>
                <a:spcPts val="426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misma.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6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vectores.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80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consecutivas,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moverse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dirección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entre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dibuja</a:t>
            </a:r>
            <a:r>
              <a:rPr sz="985" dirty="0">
                <a:latin typeface="Arial Unicode MS"/>
                <a:cs typeface="Arial Unicode MS"/>
              </a:rPr>
              <a:t> 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gráfico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mostrar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(24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horas)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aceite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resultados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compararse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resultados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fabricante.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6906312"/>
            <a:ext cx="5306738" cy="22869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5.6.8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avería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amarillo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claro.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oscuro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impurezas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efecto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puede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disruptivas.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humedad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aceite.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inflamación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145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preferible.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humedad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mm.360</a:t>
            </a:r>
            <a:r>
              <a:rPr sz="985" dirty="0">
                <a:latin typeface="Arial Unicode MS"/>
                <a:cs typeface="Arial Unicode MS"/>
              </a:rPr>
              <a:t> mm3100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99" dirty="0">
                <a:latin typeface="Arial Unicode MS"/>
                <a:cs typeface="Arial Unicode MS"/>
              </a:rPr>
              <a:t>m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(longitud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3ancho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3altura).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cobre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amarillo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distancia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460,02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mm.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fondo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podrá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cinco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permitir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escapen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burbujas.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9789266"/>
            <a:ext cx="5305072" cy="19253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5.6.9</a:t>
            </a:r>
            <a:r>
              <a:rPr sz="1378" spc="10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Medición</a:t>
            </a:r>
            <a:r>
              <a:rPr sz="1378" spc="11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0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capacitancia</a:t>
            </a:r>
            <a:r>
              <a:rPr sz="1378" spc="11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y</a:t>
            </a:r>
            <a:r>
              <a:rPr sz="1378" spc="11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Tan</a:t>
            </a:r>
            <a:r>
              <a:rPr sz="1378" spc="105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δ</a:t>
            </a:r>
            <a:endParaRPr sz="1378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696"/>
              </a:spcBef>
            </a:pP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materiales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práctica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dieléctricas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ligeramente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materiales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aislantes.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proporcionalmente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 err="1">
                <a:latin typeface="Arial Unicode MS"/>
                <a:cs typeface="Arial Unicode MS"/>
              </a:rPr>
              <a:t>cuadrado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 smtClean="0">
                <a:latin typeface="Arial Unicode MS"/>
                <a:cs typeface="Arial Unicode MS"/>
              </a:rPr>
              <a:t>del</a:t>
            </a:r>
            <a:r>
              <a:rPr lang="es-ES" sz="919" spc="263" dirty="0" smtClean="0">
                <a:latin typeface="Arial Unicode MS"/>
                <a:cs typeface="Arial Unicode MS"/>
              </a:rPr>
              <a:t> </a:t>
            </a:r>
            <a:r>
              <a:rPr sz="919" dirty="0" err="1" smtClean="0">
                <a:latin typeface="Arial Unicode MS"/>
                <a:cs typeface="Arial Unicode MS"/>
              </a:rPr>
              <a:t>voltaje</a:t>
            </a:r>
            <a:r>
              <a:rPr sz="919" spc="138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aplicado.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términos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elementos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básicos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147488" indent="231649">
              <a:lnSpc>
                <a:spcPct val="117300"/>
              </a:lnSpc>
              <a:spcBef>
                <a:spcPts val="40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verse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5.19C</a:t>
            </a:r>
            <a:r>
              <a:rPr sz="111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δ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total"I"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corriente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capacitiva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"I</a:t>
            </a:r>
            <a:r>
              <a:rPr sz="721" spc="-12" dirty="0">
                <a:latin typeface="Arial Unicode MS"/>
                <a:cs typeface="Arial Unicode MS"/>
              </a:rPr>
              <a:t>C</a:t>
            </a:r>
            <a:r>
              <a:rPr sz="1115" spc="-12" dirty="0">
                <a:latin typeface="Arial Unicode MS"/>
                <a:cs typeface="Arial Unicode MS"/>
              </a:rPr>
              <a:t>”Es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básico.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depende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grosor,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superficie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propiedades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material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aislamiento.</a:t>
            </a:r>
            <a:endParaRPr sz="111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72404" y="10857795"/>
            <a:ext cx="2184196" cy="6667"/>
          </a:xfrm>
          <a:custGeom>
            <a:avLst/>
            <a:gdLst/>
            <a:ahLst/>
            <a:cxnLst/>
            <a:rect l="l" t="t" r="r" b="b"/>
            <a:pathLst>
              <a:path w="1664335" h="5079">
                <a:moveTo>
                  <a:pt x="1663915" y="0"/>
                </a:moveTo>
                <a:lnTo>
                  <a:pt x="0" y="0"/>
                </a:lnTo>
                <a:lnTo>
                  <a:pt x="0" y="5040"/>
                </a:lnTo>
                <a:lnTo>
                  <a:pt x="1663915" y="5040"/>
                </a:lnTo>
                <a:lnTo>
                  <a:pt x="1663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10188" y="2995331"/>
            <a:ext cx="5018335" cy="1663740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395853" y="5410467"/>
          <a:ext cx="5255061" cy="12733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2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75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6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66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66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2667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2750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2750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2667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2667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4000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60838">
                <a:tc gridSpan="11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4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5.3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diferencia</a:t>
                      </a:r>
                      <a:r>
                        <a:rPr sz="10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8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8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Temperatura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Diferencia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00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9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1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1.09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1.12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1,15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1,31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1,51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1,75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2,00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2,3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36">
                <a:tc gridSpan="1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8379194" y="4711310"/>
            <a:ext cx="5130903" cy="35346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8800"/>
              </a:lnSpc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5.19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(A)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objeto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(B)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equivalente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objeto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(C)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diagrama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vectorial.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40" y="6920973"/>
            <a:ext cx="5306738" cy="36442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47482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(los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poros,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impurezas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humedad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provocan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ionización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material aislante).</a:t>
            </a:r>
            <a:endParaRPr sz="1050">
              <a:latin typeface="Arial Unicode MS"/>
              <a:cs typeface="Arial Unicode MS"/>
            </a:endParaRPr>
          </a:p>
          <a:p>
            <a:pPr marL="16666" marR="179154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cierta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frecuencia </a:t>
            </a:r>
            <a:r>
              <a:rPr sz="1050" dirty="0">
                <a:latin typeface="Arial Unicode MS"/>
                <a:cs typeface="Arial Unicode MS"/>
              </a:rPr>
              <a:t>proporciona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información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básica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realizar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indicaciones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importantes,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indicando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antigüedad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contaminación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pérdidas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circuito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manera</a:t>
            </a:r>
            <a:endParaRPr sz="1050">
              <a:latin typeface="Arial Unicode MS"/>
              <a:cs typeface="Arial Unicode MS"/>
            </a:endParaRPr>
          </a:p>
          <a:p>
            <a:pPr marL="1624047">
              <a:spcBef>
                <a:spcPts val="1286"/>
              </a:spcBef>
            </a:pPr>
            <a:r>
              <a:rPr sz="854" dirty="0">
                <a:latin typeface="Arial Unicode MS"/>
                <a:cs typeface="Arial Unicode MS"/>
              </a:rPr>
              <a:t>PAG5VUIUporque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φ5VUCUωUtanδ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95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δ,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φ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métodos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instrumento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φ)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definidos.</a:t>
            </a:r>
            <a:endParaRPr sz="919">
              <a:latin typeface="Arial Unicode MS"/>
              <a:cs typeface="Arial Unicode MS"/>
            </a:endParaRPr>
          </a:p>
          <a:p>
            <a:pPr marL="16666" marR="158322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temperatura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prueba;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acuerdo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deseado,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correcciones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necesarias.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corrección.C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temperatura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fábrica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5.3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230817" indent="231649">
              <a:lnSpc>
                <a:spcPct val="104900"/>
              </a:lnSpc>
              <a:spcBef>
                <a:spcPts val="46"/>
              </a:spcBef>
            </a:pPr>
            <a:r>
              <a:rPr sz="1247" dirty="0">
                <a:latin typeface="Arial Unicode MS"/>
                <a:cs typeface="Arial Unicode MS"/>
              </a:rPr>
              <a:t>tan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δ1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medirse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fábrica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tan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δ2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sitio,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el </a:t>
            </a:r>
            <a:r>
              <a:rPr sz="1247" dirty="0">
                <a:latin typeface="Arial Unicode MS"/>
                <a:cs typeface="Arial Unicode MS"/>
              </a:rPr>
              <a:t>cálculo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es: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55745" y="10664760"/>
            <a:ext cx="204086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Diferencia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DDÞ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bronceado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δ12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δ2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543921" y="10933196"/>
            <a:ext cx="467506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bronceado</a:t>
            </a:r>
            <a:r>
              <a:rPr sz="525" spc="157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δ1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895100" y="10728137"/>
            <a:ext cx="43750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79153" y="11087471"/>
            <a:ext cx="5251737" cy="6179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243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(D)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30%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15%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mantenimiento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revisión.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5.20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equivalente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eléctrico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bobinado.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40424" y="2995334"/>
            <a:ext cx="4842581" cy="192002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5006563"/>
            <a:ext cx="451256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5.20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devanados.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5469338"/>
            <a:ext cx="4915066" cy="10782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6666">
              <a:lnSpc>
                <a:spcPct val="1534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guía,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típico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δ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dependerá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721">
              <a:latin typeface="Arial Unicode MS"/>
              <a:cs typeface="Arial Unicode MS"/>
            </a:endParaRPr>
          </a:p>
          <a:p>
            <a:pPr marL="252481" indent="-236649"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spc="-26" dirty="0">
                <a:latin typeface="Arial Unicode MS"/>
                <a:cs typeface="Arial Unicode MS"/>
              </a:rPr>
              <a:t>CHE50,13%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1,5%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antiguos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55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spc="-26" dirty="0">
                <a:latin typeface="Arial Unicode MS"/>
                <a:cs typeface="Arial Unicode MS"/>
              </a:rPr>
              <a:t>CLE50,15%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1,5%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antiguos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544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spc="-26" dirty="0">
                <a:latin typeface="Arial Unicode MS"/>
                <a:cs typeface="Arial Unicode MS"/>
              </a:rPr>
              <a:t>CHL50,2%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1,5%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antiguos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7058006"/>
            <a:ext cx="5297572" cy="290319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5.6.10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Análisis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respuesta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frecuencia</a:t>
            </a: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  <a:spcBef>
                <a:spcPts val="71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análisis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frecuencia-</a:t>
            </a:r>
            <a:r>
              <a:rPr sz="854" spc="-52" dirty="0">
                <a:latin typeface="Arial Unicode MS"/>
                <a:cs typeface="Arial Unicode MS"/>
              </a:rPr>
              <a:t>FRA-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llamamos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(prueba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86" dirty="0">
                <a:latin typeface="Arial Unicode MS"/>
                <a:cs typeface="Arial Unicode MS"/>
              </a:rPr>
              <a:t>SFR)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análisis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respuesta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barrido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movido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cambiado.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completarse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fábrica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repetirse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reciba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lugar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dañado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útil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producido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Generalmente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coloca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barrido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imagen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devanados.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Si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desplazado,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diferirán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notablemente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anteriores.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guardan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archivos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historial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poder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compararlos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posteriores.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 err="1" smtClean="0">
                <a:latin typeface="Arial Unicode MS"/>
                <a:cs typeface="Arial Unicode MS"/>
              </a:rPr>
              <a:t>mediciones</a:t>
            </a:r>
            <a:r>
              <a:rPr lang="es-ES" sz="854" spc="263" dirty="0" smtClean="0">
                <a:latin typeface="Arial Unicode MS"/>
                <a:cs typeface="Arial Unicode MS"/>
              </a:rPr>
              <a:t> </a:t>
            </a:r>
            <a:r>
              <a:rPr sz="854" dirty="0" err="1" smtClean="0">
                <a:latin typeface="Arial Unicode MS"/>
                <a:cs typeface="Arial Unicode MS"/>
              </a:rPr>
              <a:t>anteriores</a:t>
            </a:r>
            <a:r>
              <a:rPr sz="854" spc="144" dirty="0" smtClean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diseño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construcción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similares.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0594144"/>
            <a:ext cx="5200904" cy="11115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5.6.11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Medición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descargas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parciales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17100"/>
              </a:lnSpc>
              <a:spcBef>
                <a:spcPts val="748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propósito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descargas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parciales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objeto </a:t>
            </a:r>
            <a:r>
              <a:rPr sz="1115" dirty="0">
                <a:latin typeface="Arial Unicode MS"/>
                <a:cs typeface="Arial Unicode MS"/>
              </a:rPr>
              <a:t>probado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producidas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aplicación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Esta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proporciona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información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completa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sobre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calidad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materiales </a:t>
            </a:r>
            <a:r>
              <a:rPr sz="1115" dirty="0">
                <a:latin typeface="Arial Unicode MS"/>
                <a:cs typeface="Arial Unicode MS"/>
              </a:rPr>
              <a:t>aislantes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diseño.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parcial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a: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497265"/>
            <a:ext cx="5302571" cy="43445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47497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Determine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existencia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objeto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dirty="0">
                <a:latin typeface="Arial Unicode MS"/>
                <a:cs typeface="Arial Unicode MS"/>
              </a:rPr>
              <a:t> 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predeterminado.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aumentando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donde </a:t>
            </a:r>
            <a:r>
              <a:rPr sz="1050" dirty="0">
                <a:latin typeface="Arial Unicode MS"/>
                <a:cs typeface="Arial Unicode MS"/>
              </a:rPr>
              <a:t>comienza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(voltaje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parcial)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disminuyendo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(voltaje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parcial).</a:t>
            </a:r>
            <a:endParaRPr sz="1050" dirty="0">
              <a:latin typeface="Arial Unicode MS"/>
              <a:cs typeface="Arial Unicode MS"/>
            </a:endParaRPr>
          </a:p>
          <a:p>
            <a:pPr marL="248315" marR="917432">
              <a:lnSpc>
                <a:spcPct val="110800"/>
              </a:lnSpc>
              <a:spcBef>
                <a:spcPts val="26"/>
              </a:spcBef>
            </a:pPr>
            <a:r>
              <a:rPr sz="1181" dirty="0">
                <a:latin typeface="Arial Unicode MS"/>
                <a:cs typeface="Arial Unicode MS"/>
              </a:rPr>
              <a:t>Determinar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magnitud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descarga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parcial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 predeterminado.</a:t>
            </a:r>
            <a:endParaRPr sz="1181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04900"/>
              </a:lnSpc>
              <a:spcBef>
                <a:spcPts val="807"/>
              </a:spcBef>
            </a:pP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parciales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(que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provocan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disruptivas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electrodos)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son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determinada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zona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del </a:t>
            </a:r>
            <a:r>
              <a:rPr sz="1247" dirty="0">
                <a:latin typeface="Arial Unicode MS"/>
                <a:cs typeface="Arial Unicode MS"/>
              </a:rPr>
              <a:t>aislamiento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conductores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objeto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prueba.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Estas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ocurrir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huecos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ambiente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aislante,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los </a:t>
            </a:r>
            <a:r>
              <a:rPr sz="1247" dirty="0">
                <a:latin typeface="Arial Unicode MS"/>
                <a:cs typeface="Arial Unicode MS"/>
              </a:rPr>
              <a:t>huecos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materiales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sólidos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superficies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contacto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</a:t>
            </a:r>
            <a:r>
              <a:rPr sz="1247" spc="5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aislamientos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diferentes.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capturar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como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spc="40" dirty="0">
                <a:latin typeface="Arial Unicode MS"/>
                <a:cs typeface="Arial Unicode MS"/>
              </a:rPr>
              <a:t>un </a:t>
            </a:r>
            <a:r>
              <a:rPr sz="1247" dirty="0">
                <a:latin typeface="Arial Unicode MS"/>
                <a:cs typeface="Arial Unicode MS"/>
              </a:rPr>
              <a:t>solo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impulso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corriente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región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exterior.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Aunque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estas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provocan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un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deterioro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permanente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medios </a:t>
            </a:r>
            <a:r>
              <a:rPr sz="1247" dirty="0">
                <a:latin typeface="Arial Unicode MS"/>
                <a:cs typeface="Arial Unicode MS"/>
              </a:rPr>
              <a:t>aislantes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ya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su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energía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relativamente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pequeña,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energía </a:t>
            </a:r>
            <a:r>
              <a:rPr sz="1247" dirty="0">
                <a:latin typeface="Arial Unicode MS"/>
                <a:cs typeface="Arial Unicode MS"/>
              </a:rPr>
              <a:t>térmica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provocará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depreciación,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envejecimiento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 </a:t>
            </a:r>
            <a:r>
              <a:rPr sz="1247" dirty="0">
                <a:latin typeface="Arial Unicode MS"/>
                <a:cs typeface="Arial Unicode MS"/>
              </a:rPr>
              <a:t>deterioro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medios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aislantes.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magnitud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eléctrica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parcial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directa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deterioro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material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aislante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esta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región.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Además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valor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numérico,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3" y="7615687"/>
            <a:ext cx="5253405" cy="297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4982" lvl="1">
              <a:lnSpc>
                <a:spcPct val="143600"/>
              </a:lnSpc>
              <a:spcBef>
                <a:spcPts val="131"/>
              </a:spcBef>
              <a:buAutoNum type="arabicPeriod" startAt="7"/>
              <a:tabLst>
                <a:tab pos="225817" algn="l"/>
              </a:tabLst>
            </a:pPr>
            <a:r>
              <a:rPr sz="985" spc="-66" dirty="0">
                <a:latin typeface="Arial Unicode MS"/>
                <a:cs typeface="Arial Unicode MS"/>
              </a:rPr>
              <a:t>PRUEBAS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PUESTA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MARCHA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PARA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TRANSFORMADORES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POTENCIA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LUGAR</a:t>
            </a:r>
            <a:endParaRPr sz="98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906"/>
              </a:spcBef>
              <a:buAutoNum type="arabicPeriod"/>
              <a:tabLst>
                <a:tab pos="456633" algn="l"/>
              </a:tabLst>
            </a:pPr>
            <a:r>
              <a:rPr sz="1378" spc="-12" dirty="0">
                <a:latin typeface="Arial Unicode MS"/>
                <a:cs typeface="Arial Unicode MS"/>
              </a:rPr>
              <a:t>General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incluye:</a:t>
            </a:r>
            <a:endParaRPr sz="854">
              <a:latin typeface="Arial Unicode MS"/>
              <a:cs typeface="Arial Unicode MS"/>
            </a:endParaRPr>
          </a:p>
          <a:p>
            <a:pPr marL="248315" marR="64995">
              <a:lnSpc>
                <a:spcPct val="166100"/>
              </a:lnSpc>
              <a:spcBef>
                <a:spcPts val="774"/>
              </a:spcBef>
            </a:pP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grupo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vectores,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delta,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cobre,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aumento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temperatura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avería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  <a:p>
            <a:pPr marL="248315" marR="6666">
              <a:lnSpc>
                <a:spcPct val="1534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relés: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cajas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(paneles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local)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quioscos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(incluida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caja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ventiladores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caja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cambiador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tomas).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76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ventiladores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bombas.</a:t>
            </a:r>
            <a:endParaRPr sz="721">
              <a:latin typeface="Arial Unicode MS"/>
              <a:cs typeface="Arial Unicode MS"/>
            </a:endParaRPr>
          </a:p>
          <a:p>
            <a:pPr marL="248315" marR="65829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cambiador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tomas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regulador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4" y="11018835"/>
            <a:ext cx="5242571" cy="67996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5.7.2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primarias</a:t>
            </a:r>
            <a:endParaRPr sz="1115">
              <a:latin typeface="Arial Unicode MS"/>
              <a:cs typeface="Arial Unicode MS"/>
            </a:endParaRPr>
          </a:p>
          <a:p>
            <a:pPr marL="248315" marR="6666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380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(explicado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libro).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553996" y="2990156"/>
            <a:ext cx="4961734" cy="7377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bahía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comprobar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continuidad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circuito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secundarios.</a:t>
            </a:r>
            <a:endParaRPr sz="787">
              <a:latin typeface="Arial Unicode MS"/>
              <a:cs typeface="Arial Unicode MS"/>
            </a:endParaRPr>
          </a:p>
          <a:p>
            <a:pPr marL="16666" marR="311643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últimos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elementos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explicarán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libro.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5" y="4210869"/>
            <a:ext cx="4327558" cy="8814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5.7.3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secundarias</a:t>
            </a:r>
            <a:endParaRPr sz="1115">
              <a:latin typeface="Arial Unicode MS"/>
              <a:cs typeface="Arial Unicode MS"/>
            </a:endParaRPr>
          </a:p>
          <a:p>
            <a:pPr marL="248315" marR="6666" algn="just">
              <a:lnSpc>
                <a:spcPct val="166100"/>
              </a:lnSpc>
              <a:spcBef>
                <a:spcPts val="716"/>
              </a:spcBef>
            </a:pP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transformadores.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regulador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cambiador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tomas.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Verifique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alarma.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5572462"/>
            <a:ext cx="5302571" cy="18421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5.7.4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disparo</a:t>
            </a:r>
            <a:endParaRPr sz="1115">
              <a:latin typeface="Arial Unicode MS"/>
              <a:cs typeface="Arial Unicode MS"/>
            </a:endParaRPr>
          </a:p>
          <a:p>
            <a:pPr marL="248315" marR="604122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Toda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matriz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probará </a:t>
            </a:r>
            <a:r>
              <a:rPr sz="1050" dirty="0">
                <a:latin typeface="Arial Unicode MS"/>
                <a:cs typeface="Arial Unicode MS"/>
              </a:rPr>
              <a:t>accionando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emiten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fuente.</a:t>
            </a:r>
            <a:endParaRPr sz="1050">
              <a:latin typeface="Arial Unicode MS"/>
              <a:cs typeface="Arial Unicode MS"/>
            </a:endParaRPr>
          </a:p>
          <a:p>
            <a:pPr marL="248315" marR="35831">
              <a:lnSpc>
                <a:spcPct val="124400"/>
              </a:lnSpc>
            </a:pPr>
            <a:r>
              <a:rPr sz="1050" dirty="0">
                <a:latin typeface="Arial Unicode MS"/>
                <a:cs typeface="Arial Unicode MS"/>
              </a:rPr>
              <a:t>Toda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matriz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probará </a:t>
            </a:r>
            <a:r>
              <a:rPr sz="1050" dirty="0">
                <a:latin typeface="Arial Unicode MS"/>
                <a:cs typeface="Arial Unicode MS"/>
              </a:rPr>
              <a:t>accionando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emiten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fuente.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señales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interdisparo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Simulación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temperatura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bobinado,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Buchholz,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etc.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7946642"/>
            <a:ext cx="5280906" cy="207899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5.7.5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vacía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falla,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(esto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reducir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sobrecorriente)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debe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adelante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servicio.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953635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6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2" y="3911674"/>
            <a:ext cx="4137556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puesta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en</a:t>
            </a:r>
            <a:r>
              <a:rPr sz="2100" spc="15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servicio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la </a:t>
            </a:r>
            <a:r>
              <a:rPr sz="2100" spc="66" dirty="0">
                <a:latin typeface="Arial Unicode MS"/>
                <a:cs typeface="Arial Unicode MS"/>
              </a:rPr>
              <a:t>teoría</a:t>
            </a:r>
            <a:r>
              <a:rPr sz="2100" spc="52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59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líneas</a:t>
            </a:r>
            <a:r>
              <a:rPr sz="2100" spc="52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59" dirty="0">
                <a:latin typeface="Arial Unicode MS"/>
                <a:cs typeface="Arial Unicode MS"/>
              </a:rPr>
              <a:t> </a:t>
            </a:r>
            <a:r>
              <a:rPr sz="2100" spc="72" dirty="0">
                <a:latin typeface="Arial Unicode MS"/>
                <a:cs typeface="Arial Unicode MS"/>
              </a:rPr>
              <a:t>transmisión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0" y="5195188"/>
            <a:ext cx="5307572" cy="63945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09143" lvl="1" indent="-293312">
              <a:spcBef>
                <a:spcPts val="131"/>
              </a:spcBef>
              <a:buAutoNum type="arabicPeriod"/>
              <a:tabLst>
                <a:tab pos="309978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 dirty="0">
              <a:latin typeface="Arial Unicode MS"/>
              <a:cs typeface="Arial Unicode MS"/>
            </a:endParaRPr>
          </a:p>
          <a:p>
            <a:pPr marL="16666" marR="105825">
              <a:lnSpc>
                <a:spcPct val="110800"/>
              </a:lnSpc>
              <a:spcBef>
                <a:spcPts val="741"/>
              </a:spcBef>
            </a:pP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eléctrica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transfiere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energía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40" dirty="0">
                <a:latin typeface="Arial Unicode MS"/>
                <a:cs typeface="Arial Unicode MS"/>
              </a:rPr>
              <a:t>un </a:t>
            </a:r>
            <a:r>
              <a:rPr sz="1181" dirty="0">
                <a:latin typeface="Arial Unicode MS"/>
                <a:cs typeface="Arial Unicode MS"/>
              </a:rPr>
              <a:t>lugar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otro.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corta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larga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distancia.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Las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líneas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pueden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ser </a:t>
            </a:r>
            <a:r>
              <a:rPr sz="1181" dirty="0">
                <a:latin typeface="Arial Unicode MS"/>
                <a:cs typeface="Arial Unicode MS"/>
              </a:rPr>
              <a:t>líneas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aéreas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subterráneos,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CA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CC.</a:t>
            </a:r>
            <a:endParaRPr sz="1181" dirty="0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309143" lvl="1" indent="-293312">
              <a:buAutoNum type="arabicPeriod" startAt="2"/>
              <a:tabLst>
                <a:tab pos="309978" algn="l"/>
              </a:tabLst>
            </a:pPr>
            <a:r>
              <a:rPr sz="1378" spc="-46" dirty="0">
                <a:latin typeface="Arial Unicode MS"/>
                <a:cs typeface="Arial Unicode MS"/>
              </a:rPr>
              <a:t>LÍNEAS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31" dirty="0">
                <a:latin typeface="Arial Unicode MS"/>
                <a:cs typeface="Arial Unicode MS"/>
              </a:rPr>
              <a:t>AÉREAS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CA</a:t>
            </a:r>
            <a:endParaRPr sz="1378" dirty="0">
              <a:latin typeface="Arial Unicode MS"/>
              <a:cs typeface="Arial Unicode MS"/>
            </a:endParaRPr>
          </a:p>
          <a:p>
            <a:pPr marL="16666" marR="9999">
              <a:lnSpc>
                <a:spcPct val="132700"/>
              </a:lnSpc>
              <a:spcBef>
                <a:spcPts val="708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aislantes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torres.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tensiones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20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conductores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suelen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hechos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aluminio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acero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trenzado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(conductor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aluminio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reforzado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acero).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altos,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agrupa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formar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aérea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corona </a:t>
            </a:r>
            <a:r>
              <a:rPr sz="1050" dirty="0">
                <a:latin typeface="Arial Unicode MS"/>
                <a:cs typeface="Arial Unicode MS"/>
              </a:rPr>
              <a:t>(campo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interferencia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radio.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 err="1" smtClean="0">
                <a:latin typeface="Arial Unicode MS"/>
                <a:cs typeface="Arial Unicode MS"/>
              </a:rPr>
              <a:t>transporta</a:t>
            </a:r>
            <a:r>
              <a:rPr lang="es-ES" sz="1050" spc="525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corriente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hecho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aluminio.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aisladores </a:t>
            </a:r>
            <a:r>
              <a:rPr sz="1050" dirty="0">
                <a:latin typeface="Arial Unicode MS"/>
                <a:cs typeface="Arial Unicode MS"/>
              </a:rPr>
              <a:t>aíslan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vivas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cuerpo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torre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torres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son</a:t>
            </a:r>
            <a:r>
              <a:rPr sz="1050" dirty="0">
                <a:latin typeface="Arial Unicode MS"/>
                <a:cs typeface="Arial Unicode MS"/>
              </a:rPr>
              <a:t> conductores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apoyo.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372473" lvl="2" indent="-356640">
              <a:buAutoNum type="arabicPeriod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Características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eléctricas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CA</a:t>
            </a:r>
            <a:endParaRPr sz="1115" dirty="0">
              <a:latin typeface="Arial Unicode MS"/>
              <a:cs typeface="Arial Unicode MS"/>
            </a:endParaRPr>
          </a:p>
          <a:p>
            <a:pPr marL="16666" marR="249148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consisten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(R), </a:t>
            </a:r>
            <a:r>
              <a:rPr sz="1050" dirty="0">
                <a:latin typeface="Arial Unicode MS"/>
                <a:cs typeface="Arial Unicode MS"/>
              </a:rPr>
              <a:t>inductanciaL),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capacitanciaC)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distribuidos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uniformemente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largo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línea.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6.1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común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conexión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π.</a:t>
            </a:r>
            <a:endParaRPr sz="1050" dirty="0">
              <a:latin typeface="Arial Unicode MS"/>
              <a:cs typeface="Arial Unicode MS"/>
            </a:endParaRPr>
          </a:p>
          <a:p>
            <a:pPr marL="16666" marR="270813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nivel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6.2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 dirty="0">
              <a:latin typeface="Arial Unicode MS"/>
              <a:cs typeface="Arial Unicode MS"/>
            </a:endParaRPr>
          </a:p>
          <a:p>
            <a:pPr marL="16666" marR="1999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Cuanto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capacitancia,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mayor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reactiva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suministrada</a:t>
            </a:r>
            <a:r>
              <a:rPr sz="985" dirty="0">
                <a:latin typeface="Arial Unicode MS"/>
                <a:cs typeface="Arial Unicode MS"/>
              </a:rPr>
              <a:t> 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capacitancia.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mejorar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uso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tiempo.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52716" y="2995331"/>
            <a:ext cx="3614949" cy="25585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52251" y="6232544"/>
            <a:ext cx="3019741" cy="168190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2" y="5641700"/>
            <a:ext cx="348504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común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aérea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transmisión.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7" y="8013993"/>
            <a:ext cx="468506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6.2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aéreas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limita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longitud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8572286"/>
            <a:ext cx="5285903" cy="16239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3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líneas.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Ferranti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asocia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filas;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reactiva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carga;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receptor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receptor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línea.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compensarse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derivación.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Ferranti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existir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derivación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compensar.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6.3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4" y="10586754"/>
            <a:ext cx="5219236" cy="11250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6.3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11" dirty="0">
                <a:latin typeface="Arial Unicode MS"/>
                <a:cs typeface="Arial Unicode MS"/>
              </a:rPr>
              <a:t>CABLES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SUBTERRÁNEOS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aéreas;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r>
              <a:rPr sz="985" dirty="0">
                <a:latin typeface="Arial Unicode MS"/>
                <a:cs typeface="Arial Unicode MS"/>
              </a:rPr>
              <a:t> capacitancia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absorbe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adicional.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utilizan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pobladas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agua.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1236" y="2995333"/>
            <a:ext cx="2999607" cy="238774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89" y="5490953"/>
            <a:ext cx="446006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6.3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Ferranti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efecto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aumento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extremo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receptor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condición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abierto.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89" y="5794411"/>
            <a:ext cx="5221737" cy="58540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600"/>
              </a:lnSpc>
              <a:spcBef>
                <a:spcPts val="131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campo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petrolífero,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polietileno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reticulado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(XLPE)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SF6.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algunos</a:t>
            </a:r>
            <a:r>
              <a:rPr sz="985" dirty="0">
                <a:latin typeface="Arial Unicode MS"/>
                <a:cs typeface="Arial Unicode MS"/>
              </a:rPr>
              <a:t> factores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afectan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  <a:p>
            <a:pPr marL="173320" indent="-156655">
              <a:spcBef>
                <a:spcPts val="1044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cable.</a:t>
            </a:r>
            <a:endParaRPr sz="1115">
              <a:latin typeface="Arial Unicode MS"/>
              <a:cs typeface="Arial Unicode MS"/>
            </a:endParaRPr>
          </a:p>
          <a:p>
            <a:pPr marL="191652" indent="-174987">
              <a:spcBef>
                <a:spcPts val="99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Voltaje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nominal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cable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incluye:</a:t>
            </a:r>
            <a:endParaRPr sz="1247">
              <a:latin typeface="Arial Unicode MS"/>
              <a:cs typeface="Arial Unicode MS"/>
            </a:endParaRPr>
          </a:p>
          <a:p>
            <a:pPr marL="499963" marR="38329" indent="-232482">
              <a:lnSpc>
                <a:spcPts val="1562"/>
              </a:lnSpc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(línea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tierra)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normal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cable.</a:t>
            </a:r>
            <a:endParaRPr sz="985">
              <a:latin typeface="Arial Unicode MS"/>
              <a:cs typeface="Arial Unicode MS"/>
            </a:endParaRPr>
          </a:p>
          <a:p>
            <a:pPr marL="424968" lvl="1" indent="-167488">
              <a:spcBef>
                <a:spcPts val="144"/>
              </a:spcBef>
              <a:buAutoNum type="alphaUcPeriod" startAt="2"/>
              <a:tabLst>
                <a:tab pos="425802" algn="l"/>
              </a:tabLst>
            </a:pP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V</a:t>
            </a:r>
            <a:r>
              <a:rPr sz="721" spc="-40" dirty="0">
                <a:latin typeface="Arial Unicode MS"/>
                <a:cs typeface="Arial Unicode MS"/>
              </a:rPr>
              <a:t>0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(Línea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Línea)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cable.</a:t>
            </a:r>
            <a:endParaRPr sz="1115">
              <a:latin typeface="Arial Unicode MS"/>
              <a:cs typeface="Arial Unicode MS"/>
            </a:endParaRPr>
          </a:p>
          <a:p>
            <a:pPr marL="422469" lvl="1" indent="-155822">
              <a:spcBef>
                <a:spcPts val="295"/>
              </a:spcBef>
              <a:buAutoNum type="alphaUcPeriod" startAt="2"/>
              <a:tabLst>
                <a:tab pos="423303" algn="l"/>
              </a:tabLst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V5O33V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457466" lvl="1" indent="-199985">
              <a:spcBef>
                <a:spcPts val="111"/>
              </a:spcBef>
              <a:buAutoNum type="alphaUcPeriod" startAt="2"/>
              <a:tabLst>
                <a:tab pos="458299" algn="l"/>
              </a:tabLst>
            </a:pPr>
            <a:r>
              <a:rPr sz="1247" spc="-26" dirty="0">
                <a:latin typeface="Arial Unicode MS"/>
                <a:cs typeface="Arial Unicode MS"/>
              </a:rPr>
              <a:t>En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redes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tierra,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exceder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1,73O33V</a:t>
            </a:r>
            <a:r>
              <a:rPr sz="787" spc="-12" dirty="0">
                <a:latin typeface="Arial Unicode MS"/>
                <a:cs typeface="Arial Unicode MS"/>
              </a:rPr>
              <a:t>0</a:t>
            </a:r>
            <a:r>
              <a:rPr sz="1247" spc="-12" dirty="0">
                <a:latin typeface="Arial Unicode MS"/>
                <a:cs typeface="Arial Unicode MS"/>
              </a:rPr>
              <a:t>.</a:t>
            </a:r>
            <a:endParaRPr sz="1247">
              <a:latin typeface="Arial Unicode MS"/>
              <a:cs typeface="Arial Unicode MS"/>
            </a:endParaRPr>
          </a:p>
          <a:p>
            <a:pPr marL="136656" indent="-119991">
              <a:spcBef>
                <a:spcPts val="472"/>
              </a:spcBef>
              <a:buAutoNum type="arabicPeriod" startAt="3"/>
              <a:tabLst>
                <a:tab pos="137490" algn="l"/>
              </a:tabLst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área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transversal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elegirse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factores:</a:t>
            </a:r>
            <a:endParaRPr sz="854">
              <a:latin typeface="Arial Unicode MS"/>
              <a:cs typeface="Arial Unicode MS"/>
            </a:endParaRPr>
          </a:p>
          <a:p>
            <a:pPr marL="267480">
              <a:spcBef>
                <a:spcPts val="414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actual.</a:t>
            </a:r>
            <a:endParaRPr sz="985">
              <a:latin typeface="Arial Unicode MS"/>
              <a:cs typeface="Arial Unicode MS"/>
            </a:endParaRPr>
          </a:p>
          <a:p>
            <a:pPr marL="444968" lvl="1" indent="-187486">
              <a:spcBef>
                <a:spcPts val="125"/>
              </a:spcBef>
              <a:buAutoNum type="alphaUcPeriod" startAt="2"/>
              <a:tabLst>
                <a:tab pos="445800" algn="l"/>
              </a:tabLst>
            </a:pPr>
            <a:r>
              <a:rPr sz="1247" spc="-46" dirty="0">
                <a:latin typeface="Arial Unicode MS"/>
                <a:cs typeface="Arial Unicode MS"/>
              </a:rPr>
              <a:t>El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valor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duración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sobrecarga.</a:t>
            </a:r>
            <a:endParaRPr sz="1247">
              <a:latin typeface="Arial Unicode MS"/>
              <a:cs typeface="Arial Unicode MS"/>
            </a:endParaRPr>
          </a:p>
          <a:p>
            <a:pPr marL="431635" lvl="1" indent="-164988">
              <a:spcBef>
                <a:spcPts val="204"/>
              </a:spcBef>
              <a:buAutoNum type="alphaUcPeriod" startAt="2"/>
              <a:tabLst>
                <a:tab pos="432468" algn="l"/>
              </a:tabLst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caída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permitida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través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cable.</a:t>
            </a:r>
            <a:endParaRPr sz="1115">
              <a:latin typeface="Arial Unicode MS"/>
              <a:cs typeface="Arial Unicode MS"/>
            </a:endParaRPr>
          </a:p>
          <a:p>
            <a:pPr marL="394137" lvl="1" indent="-136656">
              <a:spcBef>
                <a:spcPts val="492"/>
              </a:spcBef>
              <a:buAutoNum type="alphaUcPeriod" startAt="2"/>
              <a:tabLst>
                <a:tab pos="394971" algn="l"/>
              </a:tabLst>
            </a:pP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cortocircuito.</a:t>
            </a:r>
            <a:endParaRPr sz="854">
              <a:latin typeface="Arial Unicode MS"/>
              <a:cs typeface="Arial Unicode MS"/>
            </a:endParaRPr>
          </a:p>
          <a:p>
            <a:pPr marL="267480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mi.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Requisitos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sellado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cable.</a:t>
            </a:r>
            <a:endParaRPr sz="854">
              <a:latin typeface="Arial Unicode MS"/>
              <a:cs typeface="Arial Unicode MS"/>
            </a:endParaRPr>
          </a:p>
          <a:p>
            <a:pPr marL="248315" marR="186653">
              <a:lnSpc>
                <a:spcPct val="152600"/>
              </a:lnSpc>
              <a:spcBef>
                <a:spcPts val="795"/>
              </a:spcBef>
            </a:pPr>
            <a:r>
              <a:rPr sz="854" dirty="0">
                <a:latin typeface="Arial Unicode MS"/>
                <a:cs typeface="Arial Unicode MS"/>
              </a:rPr>
              <a:t>Existe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basada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591">
              <a:latin typeface="Arial Unicode MS"/>
              <a:cs typeface="Arial Unicode MS"/>
            </a:endParaRPr>
          </a:p>
          <a:p>
            <a:pPr marL="164154" indent="-147488"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tensión: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  <a:p>
            <a:pPr marL="173320" indent="-156655">
              <a:spcBef>
                <a:spcPts val="243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tensión: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1-33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voltaje: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66-400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tensión: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400-750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  <a:p>
            <a:pPr marL="248315" marR="269145">
              <a:lnSpc>
                <a:spcPct val="166100"/>
              </a:lnSpc>
              <a:spcBef>
                <a:spcPts val="721"/>
              </a:spcBef>
            </a:pP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existe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según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656">
              <a:latin typeface="Arial Unicode MS"/>
              <a:cs typeface="Arial Unicode MS"/>
            </a:endParaRPr>
          </a:p>
          <a:p>
            <a:pPr marL="154988" indent="-138323"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papel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relleno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aceite.</a:t>
            </a:r>
            <a:endParaRPr sz="985">
              <a:latin typeface="Arial Unicode MS"/>
              <a:cs typeface="Arial Unicode MS"/>
            </a:endParaRPr>
          </a:p>
          <a:p>
            <a:pPr marL="164154" indent="-147488">
              <a:spcBef>
                <a:spcPts val="322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cloruro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polivinilo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(PVC).</a:t>
            </a:r>
            <a:endParaRPr sz="1050">
              <a:latin typeface="Arial Unicode MS"/>
              <a:cs typeface="Arial Unicode MS"/>
            </a:endParaRPr>
          </a:p>
          <a:p>
            <a:pPr marL="191652" indent="-174987">
              <a:spcBef>
                <a:spcPts val="111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Cables</a:t>
            </a:r>
            <a:r>
              <a:rPr sz="1247" spc="-6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XLPE.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21553" y="2965157"/>
            <a:ext cx="3952554" cy="16711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construcción: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971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dirty="0">
                <a:latin typeface="Arial Unicode MS"/>
                <a:cs typeface="Arial Unicode MS"/>
              </a:rPr>
              <a:t>Conductor:</a:t>
            </a:r>
            <a:r>
              <a:rPr sz="1181" spc="24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aluminio</a:t>
            </a:r>
            <a:r>
              <a:rPr sz="1181" spc="25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24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cobre.</a:t>
            </a:r>
            <a:endParaRPr sz="1181">
              <a:latin typeface="Arial Unicode MS"/>
              <a:cs typeface="Arial Unicode MS"/>
            </a:endParaRPr>
          </a:p>
          <a:p>
            <a:pPr marL="252481" indent="-236649">
              <a:spcBef>
                <a:spcPts val="480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Blindaje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conductor.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480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spc="-12" dirty="0">
                <a:latin typeface="Arial Unicode MS"/>
                <a:cs typeface="Arial Unicode MS"/>
              </a:rPr>
              <a:t>Aislamiento.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602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Escudo de </a:t>
            </a:r>
            <a:r>
              <a:rPr sz="787" spc="-12" dirty="0">
                <a:latin typeface="Arial Unicode MS"/>
                <a:cs typeface="Arial Unicode MS"/>
              </a:rPr>
              <a:t>aislamiento.</a:t>
            </a:r>
            <a:endParaRPr sz="787">
              <a:latin typeface="Arial Unicode MS"/>
              <a:cs typeface="Arial Unicode MS"/>
            </a:endParaRPr>
          </a:p>
          <a:p>
            <a:pPr marL="252481" indent="-236649">
              <a:spcBef>
                <a:spcPts val="426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relleno: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plástico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PVC.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584"/>
              </a:spcBef>
              <a:buSzPct val="109090"/>
              <a:buChar char="-"/>
              <a:tabLst>
                <a:tab pos="252481" algn="l"/>
                <a:tab pos="253315" algn="l"/>
              </a:tabLst>
            </a:pPr>
            <a:r>
              <a:rPr sz="721" spc="-12" dirty="0">
                <a:latin typeface="Arial Unicode MS"/>
                <a:cs typeface="Arial Unicode MS"/>
              </a:rPr>
              <a:t>Armadura.</a:t>
            </a:r>
            <a:endParaRPr sz="721">
              <a:latin typeface="Arial Unicode MS"/>
              <a:cs typeface="Arial Unicode MS"/>
            </a:endParaRPr>
          </a:p>
          <a:p>
            <a:pPr marL="252481" indent="-236649">
              <a:spcBef>
                <a:spcPts val="426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Chaqueta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funda.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4971073"/>
            <a:ext cx="5203404" cy="16183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6.3.1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Cables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46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alto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voltaje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371"/>
              </a:spcBef>
            </a:pP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mayoría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son:</a:t>
            </a:r>
            <a:endParaRPr sz="721">
              <a:latin typeface="Arial Unicode MS"/>
              <a:cs typeface="Arial Unicode MS"/>
            </a:endParaRPr>
          </a:p>
          <a:p>
            <a:pPr marL="252481" marR="48330" indent="-236649">
              <a:lnSpc>
                <a:spcPct val="142400"/>
              </a:lnSpc>
              <a:spcBef>
                <a:spcPts val="820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papel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AC.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ambiente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mantenimiento.</a:t>
            </a:r>
            <a:endParaRPr sz="919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32900"/>
              </a:lnSpc>
              <a:spcBef>
                <a:spcPts val="12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XLPE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525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AC.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20</a:t>
            </a:r>
            <a:r>
              <a:rPr sz="985" dirty="0">
                <a:latin typeface="Arial Unicode MS"/>
                <a:cs typeface="Arial Unicode MS"/>
              </a:rPr>
              <a:t> años,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confiable,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buenos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ambiente.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8" y="6936115"/>
            <a:ext cx="4698395" cy="11382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6.3.2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Cables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voltaje: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terminaciones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finales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3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formas: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sellado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libre.</a:t>
            </a:r>
            <a:endParaRPr sz="721">
              <a:latin typeface="Arial Unicode MS"/>
              <a:cs typeface="Arial Unicode MS"/>
            </a:endParaRPr>
          </a:p>
          <a:p>
            <a:pPr marL="248315" marR="2623140">
              <a:lnSpc>
                <a:spcPct val="1661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Extremo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sellado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SF6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sellado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cuadro.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7" y="8461690"/>
            <a:ext cx="5298403" cy="3064981"/>
          </a:xfrm>
          <a:prstGeom prst="rect">
            <a:avLst/>
          </a:prstGeom>
        </p:spPr>
        <p:txBody>
          <a:bodyPr vert="horz" wrap="square" lIns="0" tIns="10834" rIns="0" bIns="0" rtlCol="0">
            <a:spAutoFit/>
          </a:bodyPr>
          <a:lstStyle/>
          <a:p>
            <a:pPr marL="16666" marR="767444" lvl="1">
              <a:lnSpc>
                <a:spcPct val="102600"/>
              </a:lnSpc>
              <a:spcBef>
                <a:spcPts val="86"/>
              </a:spcBef>
              <a:buAutoNum type="arabicPeriod" startAt="4"/>
              <a:tabLst>
                <a:tab pos="309978" algn="l"/>
              </a:tabLst>
            </a:pPr>
            <a:r>
              <a:rPr sz="1378" spc="-86" dirty="0">
                <a:latin typeface="Arial Unicode MS"/>
                <a:cs typeface="Arial Unicode MS"/>
              </a:rPr>
              <a:t>PRUEBA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PUESTA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40" dirty="0">
                <a:latin typeface="Arial Unicode MS"/>
                <a:cs typeface="Arial Unicode MS"/>
              </a:rPr>
              <a:t>MARCHA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11" dirty="0">
                <a:latin typeface="Arial Unicode MS"/>
                <a:cs typeface="Arial Unicode MS"/>
              </a:rPr>
              <a:t>CABLES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ALTA </a:t>
            </a:r>
            <a:r>
              <a:rPr sz="1378" spc="-33" dirty="0">
                <a:latin typeface="Arial Unicode MS"/>
                <a:cs typeface="Arial Unicode MS"/>
              </a:rPr>
              <a:t>TENSIÓN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118" dirty="0">
                <a:latin typeface="Arial Unicode MS"/>
                <a:cs typeface="Arial Unicode MS"/>
              </a:rPr>
              <a:t>EXTRA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ALTA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TENSIÓN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111" dirty="0">
                <a:latin typeface="Arial Unicode MS"/>
                <a:cs typeface="Arial Unicode MS"/>
              </a:rPr>
              <a:t>EL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LUGAR</a:t>
            </a:r>
            <a:endParaRPr sz="1378">
              <a:latin typeface="Arial Unicode MS"/>
              <a:cs typeface="Arial Unicode MS"/>
            </a:endParaRPr>
          </a:p>
          <a:p>
            <a:pPr marL="393304" lvl="2" indent="-377472">
              <a:spcBef>
                <a:spcPts val="1031"/>
              </a:spcBef>
              <a:buAutoNum type="arabicPeriod"/>
              <a:tabLst>
                <a:tab pos="394137" algn="l"/>
              </a:tabLst>
            </a:pPr>
            <a:r>
              <a:rPr sz="1181" dirty="0">
                <a:latin typeface="Arial Unicode MS"/>
                <a:cs typeface="Arial Unicode MS"/>
              </a:rPr>
              <a:t>Verificaciones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continuidad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fases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 instalaciones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garantizar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ninguna</a:t>
            </a:r>
            <a:r>
              <a:rPr sz="985" dirty="0">
                <a:latin typeface="Arial Unicode MS"/>
                <a:cs typeface="Arial Unicode MS"/>
              </a:rPr>
              <a:t> fase.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Megger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2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6.4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500" indent="231649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instalaciones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garantizar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cable.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probador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identificamos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R,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6.5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998106" y="10832276"/>
            <a:ext cx="2284197" cy="6667"/>
          </a:xfrm>
          <a:custGeom>
            <a:avLst/>
            <a:gdLst/>
            <a:ahLst/>
            <a:cxnLst/>
            <a:rect l="l" t="t" r="r" b="b"/>
            <a:pathLst>
              <a:path w="1740535" h="5079">
                <a:moveTo>
                  <a:pt x="1740242" y="0"/>
                </a:moveTo>
                <a:lnTo>
                  <a:pt x="0" y="0"/>
                </a:lnTo>
                <a:lnTo>
                  <a:pt x="0" y="5039"/>
                </a:lnTo>
                <a:lnTo>
                  <a:pt x="1740242" y="5039"/>
                </a:lnTo>
                <a:lnTo>
                  <a:pt x="1740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10682" y="6101191"/>
            <a:ext cx="3219910" cy="201546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10682" y="2995333"/>
            <a:ext cx="3219910" cy="241419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2" y="5509076"/>
            <a:ext cx="194919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6.4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continuidad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1" y="8207867"/>
            <a:ext cx="173169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6.5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8828398"/>
            <a:ext cx="5285072" cy="16873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6.4.2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conductores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</a:t>
            </a:r>
            <a:endParaRPr sz="1050">
              <a:latin typeface="Arial Unicode MS"/>
              <a:cs typeface="Arial Unicode MS"/>
            </a:endParaRPr>
          </a:p>
          <a:p>
            <a:pPr marL="16666" marR="9166">
              <a:lnSpc>
                <a:spcPct val="142400"/>
              </a:lnSpc>
              <a:spcBef>
                <a:spcPts val="755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microohmímetro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6.6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3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otro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mismo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procedimiento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repite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</a:t>
            </a:r>
            <a:endParaRPr sz="1050">
              <a:latin typeface="Arial Unicode MS"/>
              <a:cs typeface="Arial Unicode MS"/>
            </a:endParaRPr>
          </a:p>
          <a:p>
            <a:pPr marL="16666" marR="533295" indent="231649">
              <a:lnSpc>
                <a:spcPct val="110800"/>
              </a:lnSpc>
              <a:spcBef>
                <a:spcPts val="26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valor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convertirse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181" dirty="0">
                <a:latin typeface="Arial Unicode MS"/>
                <a:cs typeface="Arial Unicode MS"/>
              </a:rPr>
              <a:t>Lectura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temperatura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C</a:t>
            </a:r>
            <a:r>
              <a:rPr sz="1181" dirty="0">
                <a:latin typeface="Arial Unicode MS"/>
                <a:cs typeface="Arial Unicode MS"/>
              </a:rPr>
              <a:t> usando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siguiente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ecuación: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981431" y="10647584"/>
            <a:ext cx="217669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Lectura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enDtÞla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licenciatura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445397" y="10832684"/>
            <a:ext cx="125168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D11 ~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Dt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220ÞÞ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3L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741110" y="10727624"/>
            <a:ext cx="2090862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</a:t>
            </a:r>
            <a:r>
              <a:rPr sz="721" dirty="0">
                <a:latin typeface="Arial Unicode MS"/>
                <a:cs typeface="Arial Unicode MS"/>
              </a:rPr>
              <a:t>-</a:t>
            </a:r>
            <a:r>
              <a:rPr sz="1050" spc="-33" dirty="0">
                <a:latin typeface="Arial Unicode MS"/>
                <a:cs typeface="Arial Unicode MS"/>
              </a:rPr>
              <a:t>C5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79205" y="11091952"/>
            <a:ext cx="4905067" cy="4200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km,</a:t>
            </a:r>
            <a:r>
              <a:rPr sz="985" spc="78" dirty="0">
                <a:latin typeface="Arial Unicode MS"/>
                <a:cs typeface="Arial Unicode MS"/>
              </a:rPr>
              <a:t> t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721" dirty="0">
                <a:latin typeface="Arial Unicode MS"/>
                <a:cs typeface="Arial Unicode MS"/>
              </a:rPr>
              <a:t>-</a:t>
            </a:r>
            <a:r>
              <a:rPr sz="985" spc="-66" dirty="0">
                <a:latin typeface="Arial Unicode MS"/>
                <a:cs typeface="Arial Unicode MS"/>
              </a:rPr>
              <a:t>C)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prueba,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α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coeficiente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cobre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50,0039.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62483" y="2995332"/>
            <a:ext cx="3198476" cy="323036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52716" y="6922321"/>
            <a:ext cx="3614949" cy="262164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6330190"/>
            <a:ext cx="276337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6.6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conductor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9669104"/>
            <a:ext cx="2093361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26" dirty="0">
                <a:latin typeface="Arial Unicode MS"/>
                <a:cs typeface="Arial Unicode MS"/>
              </a:rPr>
              <a:t>FIGURA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6.7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revestimiento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aislamiento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CC.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8" y="10288695"/>
            <a:ext cx="5223403" cy="8556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6.4.3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revestimiento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CC</a:t>
            </a:r>
            <a:endParaRPr sz="854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32600"/>
              </a:lnSpc>
              <a:spcBef>
                <a:spcPts val="814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enlaces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desconectarse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6.7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10365" y="2995333"/>
            <a:ext cx="3615748" cy="255310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10682" y="6154109"/>
            <a:ext cx="3219910" cy="165545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656307"/>
            <a:ext cx="2342532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6.8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cables.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7909109"/>
            <a:ext cx="319421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6.9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Instrumento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capacitancia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8529643"/>
            <a:ext cx="5293405" cy="10737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6.4.4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lleva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CC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como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6.8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procedimientos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repiten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10081329"/>
            <a:ext cx="5137569" cy="10383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6.4.5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capacitancia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cable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spc="-12" dirty="0">
                <a:latin typeface="Arial Unicode MS"/>
                <a:cs typeface="Arial Unicode MS"/>
              </a:rPr>
              <a:t>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usando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medidor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26" dirty="0">
                <a:solidFill>
                  <a:srgbClr val="007FAC"/>
                </a:solidFill>
                <a:latin typeface="Arial Unicode MS"/>
                <a:cs typeface="Arial Unicode MS"/>
              </a:rPr>
              <a:t>6.9</a:t>
            </a:r>
            <a:r>
              <a:rPr sz="787" spc="-26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000"/>
              </a:lnSpc>
              <a:spcBef>
                <a:spcPts val="66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condensador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conecta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conductor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otro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conecta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hoja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metálica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mide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μF.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52561" y="9070051"/>
            <a:ext cx="3819918" cy="236318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4890" y="2505600"/>
            <a:ext cx="5336739" cy="37616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3331" marR="320810" lvl="2">
              <a:lnSpc>
                <a:spcPct val="126699"/>
              </a:lnSpc>
              <a:spcBef>
                <a:spcPts val="7"/>
              </a:spcBef>
              <a:buAutoNum type="arabicPeriod" startAt="6"/>
              <a:tabLst>
                <a:tab pos="389972" algn="l"/>
              </a:tabLst>
            </a:pPr>
            <a:r>
              <a:rPr sz="1115" dirty="0" err="1">
                <a:latin typeface="Arial Unicode MS"/>
                <a:cs typeface="Arial Unicode MS"/>
              </a:rPr>
              <a:t>Verificación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cruzada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cubierta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metálica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del </a:t>
            </a:r>
            <a:r>
              <a:rPr sz="1115" spc="-12" dirty="0">
                <a:latin typeface="Arial Unicode MS"/>
                <a:cs typeface="Arial Unicode MS"/>
              </a:rPr>
              <a:t>cable</a:t>
            </a:r>
            <a:endParaRPr sz="1115" dirty="0">
              <a:latin typeface="Arial Unicode MS"/>
              <a:cs typeface="Arial Unicode MS"/>
            </a:endParaRPr>
          </a:p>
          <a:p>
            <a:pPr marL="33331" marR="23332">
              <a:lnSpc>
                <a:spcPct val="132800"/>
              </a:lnSpc>
              <a:spcBef>
                <a:spcPts val="76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cruzada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parásitas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vaina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metálica.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unión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cruzada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transposición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realiza</a:t>
            </a:r>
            <a:r>
              <a:rPr sz="985" dirty="0">
                <a:latin typeface="Arial Unicode MS"/>
                <a:cs typeface="Arial Unicode MS"/>
              </a:rPr>
              <a:t> inyectando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alterna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extremo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2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6.10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451633" lvl="2" indent="-419136">
              <a:buAutoNum type="arabicPeriod" startAt="7"/>
              <a:tabLst>
                <a:tab pos="452467" algn="l"/>
              </a:tabLst>
            </a:pPr>
            <a:r>
              <a:rPr sz="1312" dirty="0">
                <a:latin typeface="Arial Unicode MS"/>
                <a:cs typeface="Arial Unicode MS"/>
              </a:rPr>
              <a:t>Medidas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impedancia</a:t>
            </a:r>
            <a:r>
              <a:rPr sz="1312" spc="17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secuencia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positiva</a:t>
            </a:r>
            <a:r>
              <a:rPr sz="1312" spc="17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del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cable</a:t>
            </a:r>
            <a:endParaRPr sz="1312" dirty="0">
              <a:latin typeface="Arial Unicode MS"/>
              <a:cs typeface="Arial Unicode MS"/>
            </a:endParaRPr>
          </a:p>
          <a:p>
            <a:pPr marL="33331" marR="74161">
              <a:lnSpc>
                <a:spcPct val="132900"/>
              </a:lnSpc>
              <a:spcBef>
                <a:spcPts val="716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6.11</a:t>
            </a:r>
            <a:r>
              <a:rPr sz="985" dirty="0">
                <a:latin typeface="Arial Unicode MS"/>
                <a:cs typeface="Arial Unicode MS"/>
              </a:rPr>
              <a:t>.dónde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985" spc="-12" dirty="0">
                <a:latin typeface="Arial Unicode MS"/>
                <a:cs typeface="Arial Unicode MS"/>
              </a:rPr>
              <a:t>5Z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985" spc="-12" dirty="0">
                <a:latin typeface="Arial Unicode MS"/>
                <a:cs typeface="Arial Unicode MS"/>
              </a:rPr>
              <a:t>5V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secuencia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 dirty="0">
              <a:latin typeface="Arial Unicode MS"/>
              <a:cs typeface="Arial Unicode MS"/>
            </a:endParaRPr>
          </a:p>
          <a:p>
            <a:pPr marR="35831" algn="ctr">
              <a:lnSpc>
                <a:spcPts val="1239"/>
              </a:lnSpc>
            </a:pPr>
            <a:r>
              <a:rPr sz="1312" spc="-66" dirty="0">
                <a:latin typeface="Arial Unicode MS"/>
                <a:cs typeface="Arial Unicode MS"/>
              </a:rPr>
              <a:t>R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08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968" spc="403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cosΦ;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spc="-111" dirty="0">
                <a:latin typeface="Arial Unicode MS"/>
                <a:cs typeface="Arial Unicode MS"/>
              </a:rPr>
              <a:t>X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378" baseline="-11904" dirty="0">
                <a:latin typeface="Arial Unicode MS"/>
                <a:cs typeface="Arial Unicode MS"/>
              </a:rPr>
              <a:t>1</a:t>
            </a:r>
            <a:r>
              <a:rPr sz="1378" spc="-78" baseline="-1190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61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968" spc="414" baseline="36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pecado</a:t>
            </a:r>
            <a:endParaRPr sz="656" dirty="0">
              <a:latin typeface="Arial Unicode MS"/>
              <a:cs typeface="Arial Unicode MS"/>
            </a:endParaRPr>
          </a:p>
          <a:p>
            <a:pPr marR="10832" algn="ctr">
              <a:lnSpc>
                <a:spcPts val="1239"/>
              </a:lnSpc>
              <a:tabLst>
                <a:tab pos="1028258" algn="l"/>
              </a:tabLst>
            </a:pPr>
            <a:r>
              <a:rPr sz="1312" spc="12" dirty="0">
                <a:latin typeface="Arial Unicode MS"/>
                <a:cs typeface="Arial Unicode MS"/>
              </a:rPr>
              <a:t>I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12" dirty="0">
                <a:latin typeface="Arial Unicode MS"/>
                <a:cs typeface="Arial Unicode MS"/>
              </a:rPr>
              <a:t>I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5" y="7183076"/>
            <a:ext cx="4915066" cy="9111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6.4.8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Medidas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impedancia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secuencia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cero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del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cable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monofásica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6.12</a:t>
            </a:r>
            <a:r>
              <a:rPr sz="919" dirty="0">
                <a:latin typeface="Arial Unicode MS"/>
                <a:cs typeface="Arial Unicode MS"/>
              </a:rPr>
              <a:t>.dónde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0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53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0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403149" y="8388756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489783" y="8161988"/>
            <a:ext cx="13333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u="sng" spc="-9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871882" y="8274428"/>
            <a:ext cx="209502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854" spc="-66" dirty="0">
                <a:latin typeface="Arial Unicode MS"/>
                <a:cs typeface="Arial Unicode MS"/>
              </a:rPr>
              <a:t>0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</a:t>
            </a:r>
            <a:r>
              <a:rPr sz="1247" spc="433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968" spc="433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cosΦ;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11" dirty="0">
                <a:latin typeface="Arial Unicode MS"/>
                <a:cs typeface="Arial Unicode MS"/>
              </a:rPr>
              <a:t>X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378" baseline="-11904" dirty="0">
                <a:latin typeface="Arial Unicode MS"/>
                <a:cs typeface="Arial Unicode MS"/>
              </a:rPr>
              <a:t>0</a:t>
            </a:r>
            <a:r>
              <a:rPr sz="1378" spc="-68" baseline="-119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pe</a:t>
            </a:r>
            <a:r>
              <a:rPr sz="1968" spc="-20" baseline="-38888" dirty="0">
                <a:latin typeface="Arial Unicode MS"/>
                <a:cs typeface="Arial Unicode MS"/>
              </a:rPr>
              <a:t>I</a:t>
            </a:r>
            <a:r>
              <a:rPr sz="1115" spc="-12" dirty="0">
                <a:latin typeface="Arial Unicode MS"/>
                <a:cs typeface="Arial Unicode MS"/>
              </a:rPr>
              <a:t>cado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78230" y="12217767"/>
            <a:ext cx="419005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6.10</a:t>
            </a:r>
            <a:r>
              <a:rPr lang="es-ES" sz="985" spc="591" dirty="0" smtClean="0">
                <a:latin typeface="Arial Unicode MS"/>
                <a:cs typeface="Arial Unicode MS"/>
              </a:rPr>
              <a:t> </a:t>
            </a:r>
            <a:r>
              <a:rPr sz="721" dirty="0" err="1" smtClean="0">
                <a:latin typeface="Arial Unicode MS"/>
                <a:cs typeface="Arial Unicode MS"/>
              </a:rPr>
              <a:t>Verificación</a:t>
            </a:r>
            <a:r>
              <a:rPr sz="721" spc="52" dirty="0" smtClean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unión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cruzada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cubierta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metálica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0047" y="6157893"/>
            <a:ext cx="4019587" cy="229609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019495" y="2995331"/>
            <a:ext cx="4000669" cy="23300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1" y="5408312"/>
            <a:ext cx="351921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6.11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positiva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8536857"/>
            <a:ext cx="334754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1" y="9243037"/>
            <a:ext cx="5306738" cy="20167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6.4.9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vaina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cruzado,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aislamiento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(SVL).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SVL</a:t>
            </a:r>
            <a:r>
              <a:rPr sz="985" dirty="0">
                <a:latin typeface="Arial Unicode MS"/>
                <a:cs typeface="Arial Unicode MS"/>
              </a:rPr>
              <a:t> conectados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podrán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libre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SVL.</a:t>
            </a:r>
            <a:r>
              <a:rPr sz="985" dirty="0">
                <a:latin typeface="Arial Unicode MS"/>
                <a:cs typeface="Arial Unicode MS"/>
              </a:rPr>
              <a:t> Registre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Luego</a:t>
            </a:r>
            <a:r>
              <a:rPr sz="985" dirty="0">
                <a:latin typeface="Arial Unicode MS"/>
                <a:cs typeface="Arial Unicode MS"/>
              </a:rPr>
              <a:t> descargue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medición.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Restaure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985">
              <a:latin typeface="Arial Unicode MS"/>
              <a:cs typeface="Arial Unicode MS"/>
            </a:endParaRPr>
          </a:p>
          <a:p>
            <a:pPr marL="248315"/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valor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aislamiento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99" dirty="0">
                <a:latin typeface="Arial Unicode MS"/>
                <a:cs typeface="Arial Unicode MS"/>
              </a:rPr>
              <a:t>SVL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superior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GΩ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52396" y="2995332"/>
            <a:ext cx="4019587" cy="219781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38218" y="5792221"/>
            <a:ext cx="5249620" cy="137481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5301973"/>
            <a:ext cx="2778372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6.13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límite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cubierta.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7259192"/>
            <a:ext cx="5252571" cy="25808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6.14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resonante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15788">
              <a:lnSpc>
                <a:spcPct val="126699"/>
              </a:lnSpc>
            </a:pPr>
            <a:r>
              <a:rPr sz="1115" dirty="0">
                <a:latin typeface="Arial Unicode MS"/>
                <a:cs typeface="Arial Unicode MS"/>
              </a:rPr>
              <a:t>6.4.10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resonante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132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superiores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pasos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garantizar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lleve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segura:</a:t>
            </a:r>
            <a:endParaRPr sz="854">
              <a:latin typeface="Arial Unicode MS"/>
              <a:cs typeface="Arial Unicode MS"/>
            </a:endParaRPr>
          </a:p>
          <a:p>
            <a:pPr marL="135823" marR="6666" indent="-135823">
              <a:lnSpc>
                <a:spcPct val="152600"/>
              </a:lnSpc>
              <a:spcBef>
                <a:spcPts val="79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Conecte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SVL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restaure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carcasa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prueba.</a:t>
            </a:r>
            <a:endParaRPr sz="854">
              <a:latin typeface="Arial Unicode MS"/>
              <a:cs typeface="Arial Unicode MS"/>
            </a:endParaRPr>
          </a:p>
          <a:p>
            <a:pPr marL="163322" marR="270813" indent="-163322">
              <a:lnSpc>
                <a:spcPct val="124600"/>
              </a:lnSpc>
              <a:spcBef>
                <a:spcPts val="40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registre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aislamiento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</a:t>
            </a:r>
            <a:endParaRPr sz="1050">
              <a:latin typeface="Arial Unicode MS"/>
              <a:cs typeface="Arial Unicode MS"/>
            </a:endParaRPr>
          </a:p>
          <a:p>
            <a:pPr marL="154155" marR="13332" indent="-154155">
              <a:lnSpc>
                <a:spcPts val="1575"/>
              </a:lnSpc>
              <a:spcBef>
                <a:spcPts val="105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260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20-300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6.14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aplicará</a:t>
            </a:r>
            <a:r>
              <a:rPr sz="985" dirty="0">
                <a:latin typeface="Arial Unicode MS"/>
                <a:cs typeface="Arial Unicode MS"/>
              </a:rPr>
              <a:t> 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resonante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sintonizado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metálica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XLPE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individual.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65" y="10137938"/>
            <a:ext cx="4154223" cy="372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4.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Todos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conductores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blindajes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que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estén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deberán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6.14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5" y="10811743"/>
            <a:ext cx="5056734" cy="1099144"/>
          </a:xfrm>
          <a:prstGeom prst="rect">
            <a:avLst/>
          </a:prstGeom>
        </p:spPr>
        <p:txBody>
          <a:bodyPr vert="horz" wrap="square" lIns="0" tIns="107502" rIns="0" bIns="0" rtlCol="0">
            <a:spAutoFit/>
          </a:bodyPr>
          <a:lstStyle/>
          <a:p>
            <a:pPr marL="253315" lvl="1" indent="-237482">
              <a:spcBef>
                <a:spcPts val="846"/>
              </a:spcBef>
              <a:buAutoNum type="arabicPeriod" startAt="5"/>
              <a:tabLst>
                <a:tab pos="254148" algn="l"/>
              </a:tabLst>
            </a:pPr>
            <a:r>
              <a:rPr sz="1115" spc="-26" dirty="0">
                <a:latin typeface="Arial Unicode MS"/>
                <a:cs typeface="Arial Unicode MS"/>
              </a:rPr>
              <a:t>TRANSMISIÓN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SISTEMAS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ALIMENTACIÓN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CC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ALTA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TENSIÓN</a:t>
            </a:r>
            <a:endParaRPr sz="111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879"/>
              </a:spcBef>
              <a:buAutoNum type="arabicPeriod"/>
              <a:tabLst>
                <a:tab pos="456633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96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convertidores,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inversores,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económica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largas.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0355" y="9105968"/>
            <a:ext cx="4818948" cy="232726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84" y="2488932"/>
            <a:ext cx="5280072" cy="57569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convierten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transmitidas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bipolar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conductores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CA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inversores.</a:t>
            </a:r>
            <a:endParaRPr sz="985" dirty="0">
              <a:latin typeface="Arial Unicode MS"/>
              <a:cs typeface="Arial Unicode MS"/>
            </a:endParaRPr>
          </a:p>
          <a:p>
            <a:pPr marL="16666" marR="24165" indent="231649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frecuencia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cables</a:t>
            </a:r>
            <a:r>
              <a:rPr sz="985" dirty="0">
                <a:latin typeface="Arial Unicode MS"/>
                <a:cs typeface="Arial Unicode MS"/>
              </a:rPr>
              <a:t> submarinos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submarinos,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utiliza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640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km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32</a:t>
            </a:r>
            <a:r>
              <a:rPr sz="985" spc="66" dirty="0">
                <a:latin typeface="Arial Unicode MS"/>
                <a:cs typeface="Arial Unicode MS"/>
              </a:rPr>
              <a:t> km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subterráneos.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256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ambos</a:t>
            </a:r>
            <a:endParaRPr sz="985" dirty="0">
              <a:latin typeface="Arial Unicode MS"/>
              <a:cs typeface="Arial Unicode MS"/>
            </a:endParaRPr>
          </a:p>
          <a:p>
            <a:pPr marL="16666" marR="11666">
              <a:lnSpc>
                <a:spcPct val="132700"/>
              </a:lnSpc>
            </a:pP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nuevamente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final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filtros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r>
              <a:rPr sz="985" dirty="0">
                <a:latin typeface="Arial Unicode MS"/>
                <a:cs typeface="Arial Unicode MS"/>
              </a:rPr>
              <a:t> (ver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6.15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 dirty="0">
              <a:latin typeface="Arial Unicode MS"/>
              <a:cs typeface="Arial Unicode MS"/>
            </a:endParaRPr>
          </a:p>
          <a:p>
            <a:pPr marL="16666" marR="429134" indent="231649">
              <a:lnSpc>
                <a:spcPct val="117300"/>
              </a:lnSpc>
              <a:spcBef>
                <a:spcPts val="26"/>
              </a:spcBef>
            </a:pPr>
            <a:r>
              <a:rPr sz="1115" spc="-12" dirty="0">
                <a:latin typeface="Arial Unicode MS"/>
                <a:cs typeface="Arial Unicode MS"/>
              </a:rPr>
              <a:t>Este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transferir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energía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largas </a:t>
            </a:r>
            <a:r>
              <a:rPr sz="1115" dirty="0">
                <a:latin typeface="Arial Unicode MS"/>
                <a:cs typeface="Arial Unicode MS"/>
              </a:rPr>
              <a:t>distancias.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ventajas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AC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como:</a:t>
            </a:r>
            <a:endParaRPr sz="1115" dirty="0">
              <a:latin typeface="Arial Unicode MS"/>
              <a:cs typeface="Arial Unicode MS"/>
            </a:endParaRPr>
          </a:p>
          <a:p>
            <a:pPr marL="246649" indent="-138323">
              <a:spcBef>
                <a:spcPts val="1148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sistema.</a:t>
            </a:r>
            <a:endParaRPr sz="985" dirty="0">
              <a:latin typeface="Arial Unicode MS"/>
              <a:cs typeface="Arial Unicode MS"/>
            </a:endParaRPr>
          </a:p>
          <a:p>
            <a:pPr marL="237482" indent="-129157">
              <a:spcBef>
                <a:spcPts val="446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conductores.</a:t>
            </a:r>
            <a:endParaRPr sz="919" dirty="0">
              <a:latin typeface="Arial Unicode MS"/>
              <a:cs typeface="Arial Unicode MS"/>
            </a:endParaRPr>
          </a:p>
          <a:p>
            <a:pPr marL="255815" indent="-147488">
              <a:spcBef>
                <a:spcPts val="334"/>
              </a:spcBef>
              <a:buAutoNum type="arabicPeriod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compensación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reactiva.</a:t>
            </a:r>
            <a:endParaRPr sz="1050" dirty="0">
              <a:latin typeface="Arial Unicode MS"/>
              <a:cs typeface="Arial Unicode MS"/>
            </a:endParaRPr>
          </a:p>
          <a:p>
            <a:pPr marL="255815" indent="-147488">
              <a:spcBef>
                <a:spcPts val="315"/>
              </a:spcBef>
              <a:buAutoNum type="arabicPeriod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enlazar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sistemas.</a:t>
            </a:r>
            <a:endParaRPr sz="1050" dirty="0">
              <a:latin typeface="Arial Unicode MS"/>
              <a:cs typeface="Arial Unicode MS"/>
            </a:endParaRPr>
          </a:p>
          <a:p>
            <a:pPr marL="238316" marR="278313" indent="-238316">
              <a:lnSpc>
                <a:spcPts val="1575"/>
              </a:lnSpc>
              <a:spcBef>
                <a:spcPts val="99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Incluso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diferentes.</a:t>
            </a:r>
            <a:endParaRPr sz="919" dirty="0">
              <a:latin typeface="Arial Unicode MS"/>
              <a:cs typeface="Arial Unicode MS"/>
            </a:endParaRPr>
          </a:p>
          <a:p>
            <a:pPr marL="219150" indent="-110825">
              <a:spcBef>
                <a:spcPts val="459"/>
              </a:spcBef>
              <a:buAutoNum type="arabicPeriod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menor.</a:t>
            </a:r>
            <a:endParaRPr sz="787" dirty="0">
              <a:latin typeface="Arial Unicode MS"/>
              <a:cs typeface="Arial Unicode MS"/>
            </a:endParaRPr>
          </a:p>
          <a:p>
            <a:pPr marL="109160" marR="171654">
              <a:lnSpc>
                <a:spcPct val="132900"/>
              </a:lnSpc>
              <a:spcBef>
                <a:spcPts val="40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transferirá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CC.</a:t>
            </a:r>
            <a:endParaRPr sz="985" dirty="0">
              <a:latin typeface="Arial Unicode MS"/>
              <a:cs typeface="Arial Unicode MS"/>
            </a:endParaRPr>
          </a:p>
          <a:p>
            <a:pPr marL="229150" marR="305811" indent="-229150">
              <a:lnSpc>
                <a:spcPts val="1575"/>
              </a:lnSpc>
              <a:spcBef>
                <a:spcPts val="105"/>
              </a:spcBef>
              <a:buAutoNum type="arabicPeriod"/>
              <a:tabLst>
                <a:tab pos="229150" algn="l"/>
              </a:tabLst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interfaces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ondas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radio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televisión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menores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CA.</a:t>
            </a:r>
            <a:endParaRPr sz="854" dirty="0">
              <a:latin typeface="Arial Unicode MS"/>
              <a:cs typeface="Arial Unicode MS"/>
            </a:endParaRPr>
          </a:p>
          <a:p>
            <a:pPr marL="228316" indent="-119991">
              <a:spcBef>
                <a:spcPts val="401"/>
              </a:spcBef>
              <a:buAutoNum type="arabicPeriod"/>
              <a:tabLst>
                <a:tab pos="229150" algn="l"/>
              </a:tabLst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endParaRPr sz="854" dirty="0">
              <a:latin typeface="Arial Unicode MS"/>
              <a:cs typeface="Arial Unicode MS"/>
            </a:endParaRPr>
          </a:p>
          <a:p>
            <a:pPr marL="349974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reduce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costos.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8612" y="12294551"/>
            <a:ext cx="279670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6.15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simple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CC.</a:t>
            </a:r>
            <a:endParaRPr sz="78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61838" y="8964214"/>
            <a:ext cx="5203905" cy="24610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4" y="2505599"/>
            <a:ext cx="5289239" cy="27902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98319" marR="6666" indent="-198319">
              <a:lnSpc>
                <a:spcPct val="153400"/>
              </a:lnSpc>
              <a:buAutoNum type="arabicPeriod" startAt="10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problemas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CC,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restricciones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longitud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 dirty="0">
              <a:latin typeface="Arial Unicode MS"/>
              <a:cs typeface="Arial Unicode MS"/>
            </a:endParaRPr>
          </a:p>
          <a:p>
            <a:pPr marL="224983" indent="-209151">
              <a:spcBef>
                <a:spcPts val="414"/>
              </a:spcBef>
              <a:buAutoNum type="arabicPeriod" startAt="10"/>
              <a:tabLst>
                <a:tab pos="225817" algn="l"/>
              </a:tabLst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económico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largas.</a:t>
            </a:r>
            <a:endParaRPr sz="985" dirty="0">
              <a:latin typeface="Arial Unicode MS"/>
              <a:cs typeface="Arial Unicode MS"/>
            </a:endParaRPr>
          </a:p>
          <a:p>
            <a:pPr marL="16666" marR="650784" indent="231649">
              <a:lnSpc>
                <a:spcPct val="132900"/>
              </a:lnSpc>
              <a:spcBef>
                <a:spcPts val="780"/>
              </a:spcBef>
            </a:pP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todavía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transmisión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CC: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 dirty="0">
              <a:latin typeface="Arial Unicode MS"/>
              <a:cs typeface="Arial Unicode MS"/>
            </a:endParaRPr>
          </a:p>
          <a:p>
            <a:pPr marL="126657" indent="-109992"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Altos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costos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inversores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convertidores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línea.</a:t>
            </a:r>
            <a:endParaRPr sz="787" dirty="0">
              <a:latin typeface="Arial Unicode MS"/>
              <a:cs typeface="Arial Unicode MS"/>
            </a:endParaRPr>
          </a:p>
          <a:p>
            <a:pPr marL="163322" marR="142489" indent="-163322">
              <a:lnSpc>
                <a:spcPct val="124600"/>
              </a:lnSpc>
              <a:spcBef>
                <a:spcPts val="52"/>
              </a:spcBef>
              <a:buAutoNum type="arabicPeriod"/>
              <a:tabLst>
                <a:tab pos="163322" algn="l"/>
              </a:tabLst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armónicos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armónicos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interferir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telecomunicaciones,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lleva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filtros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aumentan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sistema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CC.</a:t>
            </a:r>
            <a:endParaRPr sz="1050" dirty="0">
              <a:latin typeface="Arial Unicode MS"/>
              <a:cs typeface="Arial Unicode MS"/>
            </a:endParaRPr>
          </a:p>
          <a:p>
            <a:pPr marL="163322" marR="102492" indent="-163322">
              <a:lnSpc>
                <a:spcPct val="124400"/>
              </a:lnSpc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cruce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CC,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requiere </a:t>
            </a:r>
            <a:r>
              <a:rPr sz="1050" dirty="0">
                <a:latin typeface="Arial Unicode MS"/>
                <a:cs typeface="Arial Unicode MS"/>
              </a:rPr>
              <a:t>tecnología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avanzada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producir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CC.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que,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algunos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casos,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transmisiones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disyuntores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CC.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6" y="6098939"/>
            <a:ext cx="5265905" cy="24081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93304" lvl="2" indent="-377472">
              <a:spcBef>
                <a:spcPts val="131"/>
              </a:spcBef>
              <a:buAutoNum type="arabicPeriod" startAt="2"/>
              <a:tabLst>
                <a:tab pos="394137" algn="l"/>
              </a:tabLst>
            </a:pPr>
            <a:r>
              <a:rPr sz="1181" dirty="0">
                <a:latin typeface="Arial Unicode MS"/>
                <a:cs typeface="Arial Unicode MS"/>
              </a:rPr>
              <a:t>Construcción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CC</a:t>
            </a:r>
            <a:endParaRPr sz="1181">
              <a:latin typeface="Arial Unicode MS"/>
              <a:cs typeface="Arial Unicode MS"/>
            </a:endParaRPr>
          </a:p>
          <a:p>
            <a:pPr marL="16666" marR="114157">
              <a:lnSpc>
                <a:spcPct val="142400"/>
              </a:lnSpc>
              <a:spcBef>
                <a:spcPts val="735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monopolares,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bipolares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homopolares.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 se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analizan 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continuación.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509">
              <a:latin typeface="Arial Unicode MS"/>
              <a:cs typeface="Arial Unicode MS"/>
            </a:endParaRPr>
          </a:p>
          <a:p>
            <a:pPr marL="490797" lvl="3" indent="-474965">
              <a:spcBef>
                <a:spcPts val="7"/>
              </a:spcBef>
              <a:buAutoNum type="arabicPeriod"/>
              <a:tabLst>
                <a:tab pos="491630" algn="l"/>
              </a:tabLst>
            </a:pPr>
            <a:r>
              <a:rPr sz="1115" spc="-12" dirty="0">
                <a:latin typeface="Arial Unicode MS"/>
                <a:cs typeface="Arial Unicode MS"/>
              </a:rPr>
              <a:t>Enlaces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monopolares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355"/>
              </a:spcBef>
            </a:pP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ruta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retorno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6.16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509">
              <a:latin typeface="Arial Unicode MS"/>
              <a:cs typeface="Arial Unicode MS"/>
            </a:endParaRPr>
          </a:p>
          <a:p>
            <a:pPr marL="463299" lvl="3" indent="-447467">
              <a:spcBef>
                <a:spcPts val="7"/>
              </a:spcBef>
              <a:buAutoNum type="arabicPeriod" startAt="2"/>
              <a:tabLst>
                <a:tab pos="464133" algn="l"/>
              </a:tabLst>
            </a:pPr>
            <a:r>
              <a:rPr sz="1050" spc="-12" dirty="0">
                <a:latin typeface="Arial Unicode MS"/>
                <a:cs typeface="Arial Unicode MS"/>
              </a:rPr>
              <a:t>Enlaces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bipolares</a:t>
            </a:r>
            <a:endParaRPr sz="1050">
              <a:latin typeface="Arial Unicode MS"/>
              <a:cs typeface="Arial Unicode MS"/>
            </a:endParaRPr>
          </a:p>
          <a:p>
            <a:pPr marL="16666" marR="9999">
              <a:lnSpc>
                <a:spcPct val="132900"/>
              </a:lnSpc>
              <a:spcBef>
                <a:spcPts val="373"/>
              </a:spcBef>
            </a:pP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lado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070745" y="11882389"/>
            <a:ext cx="1767524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6.16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-12" dirty="0">
                <a:latin typeface="Arial Unicode MS"/>
                <a:cs typeface="Arial Unicode MS"/>
              </a:rPr>
              <a:t> monopolar.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036" y="2995333"/>
            <a:ext cx="5215586" cy="223373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2873" y="5776155"/>
            <a:ext cx="5215237" cy="223918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312877"/>
            <a:ext cx="160418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6.17 </a:t>
            </a:r>
            <a:r>
              <a:rPr sz="854" spc="-12" dirty="0">
                <a:latin typeface="Arial Unicode MS"/>
                <a:cs typeface="Arial Unicode MS"/>
              </a:rPr>
              <a:t>Enlaces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bipolares.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8102209"/>
            <a:ext cx="5205071" cy="7244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6.18 </a:t>
            </a:r>
            <a:r>
              <a:rPr sz="854" spc="-12" dirty="0">
                <a:latin typeface="Arial Unicode MS"/>
                <a:cs typeface="Arial Unicode MS"/>
              </a:rPr>
              <a:t>Enlaces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homopolares.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ventaja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defectuoso,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(ver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6.17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9259443"/>
            <a:ext cx="5045069" cy="64289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6.5.2.3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Enlaces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homopolares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6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homopolares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camino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regreso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suelo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(ver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6.18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1" y="10313167"/>
            <a:ext cx="5304238" cy="14027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6.5.3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Componentes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CC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16"/>
              </a:spcBef>
            </a:pP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convertidores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extremos,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filtro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6.19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detalladamente,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de:</a:t>
            </a:r>
            <a:endParaRPr sz="919">
              <a:latin typeface="Arial Unicode MS"/>
              <a:cs typeface="Arial Unicode MS"/>
            </a:endParaRPr>
          </a:p>
          <a:p>
            <a:pPr marL="258314" marR="125824" indent="-241649">
              <a:lnSpc>
                <a:spcPct val="124600"/>
              </a:lnSpc>
              <a:spcBef>
                <a:spcPts val="807"/>
              </a:spcBef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convertidor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convierte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válvulas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conectadas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disposición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pulsos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pulsos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transformadores.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2385" y="2995333"/>
            <a:ext cx="5215604" cy="200317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52555" y="5560721"/>
            <a:ext cx="5018335" cy="409138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5082325"/>
            <a:ext cx="240086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6.19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Componentes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DC.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9743317"/>
            <a:ext cx="5273404" cy="19108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6.20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>
              <a:latin typeface="Arial Unicode MS"/>
              <a:cs typeface="Arial Unicode MS"/>
            </a:endParaRPr>
          </a:p>
          <a:p>
            <a:pPr marL="135823" marR="374972" indent="-135823">
              <a:lnSpc>
                <a:spcPct val="153400"/>
              </a:lnSpc>
              <a:spcBef>
                <a:spcPts val="7"/>
              </a:spcBef>
              <a:buAutoNum type="arabicPeriod" startAt="2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Reactores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suavizado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serie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disminuir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armónicos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CC.</a:t>
            </a:r>
            <a:endParaRPr sz="854">
              <a:latin typeface="Arial Unicode MS"/>
              <a:cs typeface="Arial Unicode MS"/>
            </a:endParaRPr>
          </a:p>
          <a:p>
            <a:pPr marL="144988" marR="51662" indent="-144988">
              <a:lnSpc>
                <a:spcPct val="142400"/>
              </a:lnSpc>
              <a:spcBef>
                <a:spcPts val="12"/>
              </a:spcBef>
              <a:buAutoNum type="arabicPeriod" startAt="2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Filtro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armónicos,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reducir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convertidores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calentamiento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interfieren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telecomunicaciones.</a:t>
            </a:r>
            <a:endParaRPr sz="919">
              <a:latin typeface="Arial Unicode MS"/>
              <a:cs typeface="Arial Unicode MS"/>
            </a:endParaRPr>
          </a:p>
          <a:p>
            <a:pPr marL="163322" marR="6666" indent="-163322">
              <a:lnSpc>
                <a:spcPct val="124000"/>
              </a:lnSpc>
              <a:spcBef>
                <a:spcPts val="33"/>
              </a:spcBef>
              <a:buAutoNum type="arabicPeriod" startAt="2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CC,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control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CC.</a:t>
            </a:r>
            <a:endParaRPr sz="1050">
              <a:latin typeface="Arial Unicode MS"/>
              <a:cs typeface="Arial Unicode MS"/>
            </a:endParaRPr>
          </a:p>
          <a:p>
            <a:pPr marL="144988" indent="-128324">
              <a:spcBef>
                <a:spcPts val="440"/>
              </a:spcBef>
              <a:buAutoNum type="arabicPeriod" startAt="2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Aparamenta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6.20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2" y="2488932"/>
            <a:ext cx="5280906" cy="29300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/>
            <a:r>
              <a:rPr sz="1115" dirty="0">
                <a:latin typeface="Arial Unicode MS"/>
                <a:cs typeface="Arial Unicode MS"/>
              </a:rPr>
              <a:t>6.5.4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CC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 dirty="0">
              <a:latin typeface="Arial Unicode MS"/>
              <a:cs typeface="Arial Unicode MS"/>
            </a:endParaRPr>
          </a:p>
          <a:p>
            <a:pPr marL="16666" marR="210817">
              <a:lnSpc>
                <a:spcPct val="132900"/>
              </a:lnSpc>
              <a:spcBef>
                <a:spcPts val="755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divide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partes;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otro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CA:</a:t>
            </a:r>
            <a:endParaRPr sz="985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1169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DC:</a:t>
            </a:r>
            <a:endParaRPr sz="985" dirty="0">
              <a:latin typeface="Arial Unicode MS"/>
              <a:cs typeface="Arial Unicode MS"/>
            </a:endParaRPr>
          </a:p>
          <a:p>
            <a:pPr marL="267480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convertidor.</a:t>
            </a:r>
            <a:endParaRPr sz="854" dirty="0">
              <a:latin typeface="Arial Unicode MS"/>
              <a:cs typeface="Arial Unicode MS"/>
            </a:endParaRPr>
          </a:p>
          <a:p>
            <a:pPr marL="395804" lvl="1" indent="-138323">
              <a:spcBef>
                <a:spcPts val="485"/>
              </a:spcBef>
              <a:buAutoNum type="alphaUcPeriod" startAt="2"/>
              <a:tabLst>
                <a:tab pos="396637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poste.</a:t>
            </a:r>
            <a:endParaRPr sz="919" dirty="0">
              <a:latin typeface="Arial Unicode MS"/>
              <a:cs typeface="Arial Unicode MS"/>
            </a:endParaRPr>
          </a:p>
          <a:p>
            <a:pPr marL="383305" lvl="1" indent="-116657">
              <a:spcBef>
                <a:spcPts val="597"/>
              </a:spcBef>
              <a:buAutoNum type="alphaUcPeriod" startAt="2"/>
              <a:tabLst>
                <a:tab pos="384139" algn="l"/>
              </a:tabLst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patio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maniobras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CC.</a:t>
            </a:r>
            <a:endParaRPr sz="787" dirty="0">
              <a:latin typeface="Arial Unicode MS"/>
              <a:cs typeface="Arial Unicode MS"/>
            </a:endParaRPr>
          </a:p>
          <a:p>
            <a:pPr marL="490797">
              <a:spcBef>
                <a:spcPts val="492"/>
              </a:spcBef>
            </a:pPr>
            <a:r>
              <a:rPr sz="919" spc="-12" dirty="0">
                <a:latin typeface="Arial Unicode MS"/>
                <a:cs typeface="Arial Unicode MS"/>
              </a:rPr>
              <a:t>Estas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intermedio.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115" dirty="0">
              <a:latin typeface="Arial Unicode MS"/>
              <a:cs typeface="Arial Unicode MS"/>
            </a:endParaRPr>
          </a:p>
          <a:p>
            <a:pPr marL="154988" indent="-138323">
              <a:buAutoNum type="arabicPeriod" startAt="2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AC:</a:t>
            </a:r>
            <a:endParaRPr sz="985" dirty="0">
              <a:latin typeface="Arial Unicode MS"/>
              <a:cs typeface="Arial Unicode MS"/>
            </a:endParaRPr>
          </a:p>
          <a:p>
            <a:pPr marL="267480">
              <a:spcBef>
                <a:spcPts val="512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Protecciones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CA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convertidor.</a:t>
            </a:r>
            <a:endParaRPr sz="854" dirty="0">
              <a:latin typeface="Arial Unicode MS"/>
              <a:cs typeface="Arial Unicode MS"/>
            </a:endParaRPr>
          </a:p>
          <a:p>
            <a:pPr marL="404971" lvl="1" indent="-147488">
              <a:spcBef>
                <a:spcPts val="414"/>
              </a:spcBef>
              <a:buAutoNum type="alphaUcPeriod" startAt="2"/>
              <a:tabLst>
                <a:tab pos="405803" algn="l"/>
              </a:tabLst>
            </a:pPr>
            <a:r>
              <a:rPr sz="985" dirty="0">
                <a:latin typeface="Arial Unicode MS"/>
                <a:cs typeface="Arial Unicode MS"/>
              </a:rPr>
              <a:t>Protecciones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AC.</a:t>
            </a:r>
            <a:endParaRPr sz="985" dirty="0">
              <a:latin typeface="Arial Unicode MS"/>
              <a:cs typeface="Arial Unicode MS"/>
            </a:endParaRPr>
          </a:p>
          <a:p>
            <a:pPr marL="499963" marR="249148" lvl="1" indent="-232482">
              <a:lnSpc>
                <a:spcPct val="124600"/>
              </a:lnSpc>
              <a:spcBef>
                <a:spcPts val="12"/>
              </a:spcBef>
              <a:buAutoNum type="alphaUcPeriod" startAt="2"/>
              <a:tabLst>
                <a:tab pos="423303" algn="l"/>
              </a:tabLst>
            </a:pPr>
            <a:r>
              <a:rPr sz="1050" dirty="0">
                <a:latin typeface="Arial Unicode MS"/>
                <a:cs typeface="Arial Unicode MS"/>
              </a:rPr>
              <a:t>Protecciones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filtro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mecánicas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reactor.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953635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7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3905010"/>
            <a:ext cx="4665062" cy="819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la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teoría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spc="86" dirty="0">
                <a:latin typeface="Arial Unicode MS"/>
                <a:cs typeface="Arial Unicode MS"/>
              </a:rPr>
              <a:t>interruptores</a:t>
            </a:r>
            <a:r>
              <a:rPr sz="1837" spc="-12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automáticos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4" y="5195186"/>
            <a:ext cx="5270905" cy="61009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7.1</a:t>
            </a:r>
            <a:r>
              <a:rPr sz="1378" spc="-12" dirty="0">
                <a:latin typeface="Arial Unicode MS"/>
                <a:cs typeface="Arial Unicode MS"/>
              </a:rPr>
              <a:t> 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varían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caja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moldeada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iluminación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complejas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750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kV.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diseño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extinción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mecanismo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operativo,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aislamiento.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son: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591">
              <a:latin typeface="Arial Unicode MS"/>
              <a:cs typeface="Arial Unicode MS"/>
            </a:endParaRPr>
          </a:p>
          <a:p>
            <a:pPr marL="253315" indent="-237482">
              <a:spcBef>
                <a:spcPts val="7"/>
              </a:spcBef>
              <a:buSzPct val="70588"/>
              <a:buChar char="-"/>
              <a:tabLst>
                <a:tab pos="253315" algn="l"/>
                <a:tab pos="254148" algn="l"/>
              </a:tabLst>
            </a:pPr>
            <a:r>
              <a:rPr sz="1115" dirty="0">
                <a:latin typeface="Arial Unicode MS"/>
                <a:cs typeface="Arial Unicode MS"/>
              </a:rPr>
              <a:t>abrir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cerrar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eléctrico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forma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manual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automática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endParaRPr sz="1115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defectuosa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calificaciones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incluyen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87">
              <a:latin typeface="Arial Unicode MS"/>
              <a:cs typeface="Arial Unicode MS"/>
            </a:endParaRPr>
          </a:p>
          <a:p>
            <a:pPr marL="118325" indent="-101660">
              <a:buAutoNum type="arabicPeriod"/>
              <a:tabLst>
                <a:tab pos="119157" algn="l"/>
              </a:tabLst>
            </a:pPr>
            <a:r>
              <a:rPr sz="721" dirty="0">
                <a:latin typeface="Arial Unicode MS"/>
                <a:cs typeface="Arial Unicode MS"/>
              </a:rPr>
              <a:t>Clasificaciones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</a:t>
            </a:r>
            <a:endParaRPr sz="721">
              <a:latin typeface="Arial Unicode MS"/>
              <a:cs typeface="Arial Unicode MS"/>
            </a:endParaRPr>
          </a:p>
          <a:p>
            <a:pPr marL="267480">
              <a:spcBef>
                <a:spcPts val="570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</a:t>
            </a:r>
            <a:endParaRPr sz="854">
              <a:latin typeface="Arial Unicode MS"/>
              <a:cs typeface="Arial Unicode MS"/>
            </a:endParaRPr>
          </a:p>
          <a:p>
            <a:pPr marL="258314">
              <a:spcBef>
                <a:spcPts val="216"/>
              </a:spcBef>
            </a:pPr>
            <a:r>
              <a:rPr sz="1181" dirty="0">
                <a:latin typeface="Arial Unicode MS"/>
                <a:cs typeface="Arial Unicode MS"/>
              </a:rPr>
              <a:t>B.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máximo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operar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interruptor;</a:t>
            </a:r>
            <a:endParaRPr sz="1181">
              <a:latin typeface="Arial Unicode MS"/>
              <a:cs typeface="Arial Unicode MS"/>
            </a:endParaRPr>
          </a:p>
          <a:p>
            <a:pPr marL="164988" marR="56662" indent="-164988">
              <a:lnSpc>
                <a:spcPts val="1575"/>
              </a:lnSpc>
              <a:spcBef>
                <a:spcPts val="72"/>
              </a:spcBef>
              <a:buAutoNum type="arabicPeriod" startAt="2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soportada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cuadrático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(RMS)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50</a:t>
            </a:r>
            <a:r>
              <a:rPr sz="1050" dirty="0">
                <a:latin typeface="Arial Unicode MS"/>
                <a:cs typeface="Arial Unicode MS"/>
              </a:rPr>
              <a:t> 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Hz;</a:t>
            </a:r>
            <a:endParaRPr sz="1050">
              <a:latin typeface="Arial Unicode MS"/>
              <a:cs typeface="Arial Unicode MS"/>
            </a:endParaRPr>
          </a:p>
          <a:p>
            <a:pPr marL="127491" indent="-110825">
              <a:spcBef>
                <a:spcPts val="465"/>
              </a:spcBef>
              <a:buAutoNum type="arabicPeriod" startAt="2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Calificaciones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actuales</a:t>
            </a:r>
            <a:endParaRPr sz="787">
              <a:latin typeface="Arial Unicode MS"/>
              <a:cs typeface="Arial Unicode MS"/>
            </a:endParaRPr>
          </a:p>
          <a:p>
            <a:pPr marL="499963" marR="191652" indent="-232482">
              <a:lnSpc>
                <a:spcPct val="1329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amperios: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calefacción.</a:t>
            </a:r>
            <a:endParaRPr sz="985">
              <a:latin typeface="Arial Unicode MS"/>
              <a:cs typeface="Arial Unicode MS"/>
            </a:endParaRPr>
          </a:p>
          <a:p>
            <a:pPr marL="508296" marR="374140" indent="-250815">
              <a:lnSpc>
                <a:spcPts val="1575"/>
              </a:lnSpc>
              <a:spcBef>
                <a:spcPts val="105"/>
              </a:spcBef>
            </a:pPr>
            <a:r>
              <a:rPr sz="787" dirty="0">
                <a:latin typeface="Arial Unicode MS"/>
                <a:cs typeface="Arial Unicode MS"/>
              </a:rPr>
              <a:t>B.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aproximadamente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1,6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nominal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momentánea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</a:t>
            </a:r>
            <a:endParaRPr sz="787">
              <a:latin typeface="Arial Unicode MS"/>
              <a:cs typeface="Arial Unicode MS"/>
            </a:endParaRPr>
          </a:p>
          <a:p>
            <a:pPr marL="499963">
              <a:spcBef>
                <a:spcPts val="531"/>
              </a:spcBef>
            </a:pPr>
            <a:r>
              <a:rPr sz="721" dirty="0">
                <a:latin typeface="Arial Unicode MS"/>
                <a:cs typeface="Arial Unicode MS"/>
              </a:rPr>
              <a:t>B.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Calificación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cuatro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segundos;</a:t>
            </a:r>
            <a:endParaRPr sz="721">
              <a:latin typeface="Arial Unicode MS"/>
              <a:cs typeface="Arial Unicode MS"/>
            </a:endParaRPr>
          </a:p>
          <a:p>
            <a:pPr marL="146656" marR="59995" indent="-146656">
              <a:lnSpc>
                <a:spcPct val="142400"/>
              </a:lnSpc>
              <a:spcBef>
                <a:spcPts val="40"/>
              </a:spcBef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interrumpir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disyuntor</a:t>
            </a:r>
            <a:endParaRPr sz="919">
              <a:latin typeface="Arial Unicode MS"/>
              <a:cs typeface="Arial Unicode MS"/>
            </a:endParaRPr>
          </a:p>
          <a:p>
            <a:pPr marL="267480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interrupción</a:t>
            </a:r>
            <a:endParaRPr sz="985">
              <a:latin typeface="Arial Unicode MS"/>
              <a:cs typeface="Arial Unicode MS"/>
            </a:endParaRPr>
          </a:p>
          <a:p>
            <a:pPr marL="258314">
              <a:spcBef>
                <a:spcPts val="322"/>
              </a:spcBef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Amperios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nominal</a:t>
            </a:r>
            <a:endParaRPr sz="1050">
              <a:latin typeface="Arial Unicode MS"/>
              <a:cs typeface="Arial Unicode MS"/>
            </a:endParaRPr>
          </a:p>
          <a:p>
            <a:pPr marL="267480">
              <a:spcBef>
                <a:spcPts val="236"/>
              </a:spcBef>
            </a:pPr>
            <a:r>
              <a:rPr sz="1115" spc="-66" dirty="0">
                <a:latin typeface="Arial Unicode MS"/>
                <a:cs typeface="Arial Unicode MS"/>
              </a:rPr>
              <a:t>C.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Amperios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máximos;</a:t>
            </a:r>
            <a:endParaRPr sz="1115">
              <a:latin typeface="Arial Unicode MS"/>
              <a:cs typeface="Arial Unicode MS"/>
            </a:endParaRPr>
          </a:p>
          <a:p>
            <a:pPr marL="127491" indent="-110825">
              <a:spcBef>
                <a:spcPts val="558"/>
              </a:spcBef>
              <a:buAutoNum type="arabicPeriod" startAt="5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ciclos</a:t>
            </a:r>
            <a:endParaRPr sz="787">
              <a:latin typeface="Arial Unicode MS"/>
              <a:cs typeface="Arial Unicode MS"/>
            </a:endParaRPr>
          </a:p>
          <a:p>
            <a:pPr marL="499963" marR="232482" indent="-232482">
              <a:lnSpc>
                <a:spcPct val="117300"/>
              </a:lnSpc>
              <a:spcBef>
                <a:spcPts val="66"/>
              </a:spcBef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cierre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intervalo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activación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cierre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apertura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contactos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interruptor.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51925" y="9134303"/>
            <a:ext cx="4619596" cy="213357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3" y="2505599"/>
            <a:ext cx="5271738" cy="46219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63" marR="153320" indent="-242482">
              <a:lnSpc>
                <a:spcPct val="142400"/>
              </a:lnSpc>
              <a:buAutoNum type="alphaUcPeriod" startAt="2"/>
              <a:tabLst>
                <a:tab pos="396637" algn="l"/>
              </a:tabLst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interruptor.</a:t>
            </a:r>
            <a:endParaRPr sz="919" dirty="0">
              <a:latin typeface="Arial Unicode MS"/>
              <a:cs typeface="Arial Unicode MS"/>
            </a:endParaRPr>
          </a:p>
          <a:p>
            <a:pPr marL="499963" marR="59995" indent="-234149">
              <a:lnSpc>
                <a:spcPct val="124300"/>
              </a:lnSpc>
              <a:spcBef>
                <a:spcPts val="33"/>
              </a:spcBef>
              <a:buAutoNum type="alphaUcPeriod" startAt="2"/>
              <a:tabLst>
                <a:tab pos="422469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intervalo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arco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interruptor.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  <a:buAutoNum type="alphaUcPeriod" startAt="2"/>
            </a:pPr>
            <a:endParaRPr sz="854" dirty="0">
              <a:latin typeface="Arial Unicode MS"/>
              <a:cs typeface="Arial Unicode MS"/>
            </a:endParaRPr>
          </a:p>
          <a:p>
            <a:pPr marL="499963" marR="193319" indent="-242482">
              <a:lnSpc>
                <a:spcPct val="124600"/>
              </a:lnSpc>
              <a:buAutoNum type="alphaUcPeriod" startAt="2"/>
              <a:tabLst>
                <a:tab pos="426635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intervalo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activación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contactos </a:t>
            </a:r>
            <a:r>
              <a:rPr sz="1050" dirty="0">
                <a:latin typeface="Arial Unicode MS"/>
                <a:cs typeface="Arial Unicode MS"/>
              </a:rPr>
              <a:t>primarios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interruptor.</a:t>
            </a:r>
            <a:endParaRPr sz="1050" dirty="0">
              <a:latin typeface="Arial Unicode MS"/>
              <a:cs typeface="Arial Unicode MS"/>
            </a:endParaRPr>
          </a:p>
          <a:p>
            <a:pPr marL="499963" marR="27498" indent="-2341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mi.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creación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arco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carrera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reenganche.</a:t>
            </a:r>
            <a:endParaRPr sz="919" dirty="0">
              <a:latin typeface="Arial Unicode MS"/>
              <a:cs typeface="Arial Unicode MS"/>
            </a:endParaRPr>
          </a:p>
          <a:p>
            <a:pPr marL="297478">
              <a:spcBef>
                <a:spcPts val="263"/>
              </a:spcBef>
            </a:pPr>
            <a:r>
              <a:rPr sz="985" spc="-52" dirty="0">
                <a:latin typeface="Arial Unicode MS"/>
                <a:cs typeface="Arial Unicode MS"/>
              </a:rPr>
              <a:t>F.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intervalo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contactos</a:t>
            </a:r>
            <a:endParaRPr sz="985" dirty="0">
              <a:latin typeface="Arial Unicode MS"/>
              <a:cs typeface="Arial Unicode MS"/>
            </a:endParaRPr>
          </a:p>
          <a:p>
            <a:pPr marL="499963" marR="86661">
              <a:lnSpc>
                <a:spcPct val="132600"/>
              </a:lnSpc>
            </a:pP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ha</a:t>
            </a:r>
            <a:r>
              <a:rPr sz="985" dirty="0">
                <a:latin typeface="Arial Unicode MS"/>
                <a:cs typeface="Arial Unicode MS"/>
              </a:rPr>
              <a:t> intentado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desconocida.</a:t>
            </a:r>
            <a:endParaRPr sz="985" dirty="0">
              <a:latin typeface="Arial Unicode MS"/>
              <a:cs typeface="Arial Unicode MS"/>
            </a:endParaRPr>
          </a:p>
          <a:p>
            <a:pPr marL="499963" marR="6666" indent="-2341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gramo.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Ciclo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trabajo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interruptor: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ciclos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dependiendo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interruptor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apertura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cierre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apertura.</a:t>
            </a:r>
            <a:endParaRPr sz="1050" dirty="0">
              <a:latin typeface="Arial Unicode MS"/>
              <a:cs typeface="Arial Unicode MS"/>
            </a:endParaRPr>
          </a:p>
          <a:p>
            <a:pPr marL="258314">
              <a:spcBef>
                <a:spcPts val="111"/>
              </a:spcBef>
            </a:pPr>
            <a:r>
              <a:rPr sz="1247" dirty="0">
                <a:latin typeface="Arial Unicode MS"/>
                <a:cs typeface="Arial Unicode MS"/>
              </a:rPr>
              <a:t>h.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Cierre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(C)</a:t>
            </a:r>
            <a:endParaRPr sz="1247" dirty="0">
              <a:latin typeface="Arial Unicode MS"/>
              <a:cs typeface="Arial Unicode MS"/>
            </a:endParaRPr>
          </a:p>
          <a:p>
            <a:pPr marL="303311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I.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Apertura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(O)</a:t>
            </a:r>
            <a:endParaRPr sz="1181" dirty="0">
              <a:latin typeface="Arial Unicode MS"/>
              <a:cs typeface="Arial Unicode MS"/>
            </a:endParaRPr>
          </a:p>
          <a:p>
            <a:pPr marL="732445" marR="2117344" indent="-429134">
              <a:lnSpc>
                <a:spcPts val="1575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j.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CB.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0,3 s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CO</a:t>
            </a:r>
            <a:r>
              <a:rPr sz="919" dirty="0">
                <a:latin typeface="Arial Unicode MS"/>
                <a:cs typeface="Arial Unicode MS"/>
              </a:rPr>
              <a:t>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 min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6" y="7713937"/>
            <a:ext cx="5299238" cy="11000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7.2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PRINCIPIO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INTERRUPCIÓN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ARCO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748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suficiente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evitar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corriente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continúe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fluyendo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interrupción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corriente.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circuito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dibujando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no</a:t>
            </a:r>
            <a:r>
              <a:rPr sz="1050" dirty="0">
                <a:latin typeface="Arial Unicode MS"/>
                <a:cs typeface="Arial Unicode MS"/>
              </a:rPr>
              <a:t> 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sostenerse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7.1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73227" y="11924506"/>
            <a:ext cx="4720064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7.1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onda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(SC);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78" dirty="0">
                <a:latin typeface="Arial Unicode MS"/>
                <a:cs typeface="Arial Unicode MS"/>
              </a:rPr>
              <a:t>SC;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SC.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2240" y="7751931"/>
            <a:ext cx="4815832" cy="348004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88" y="2505597"/>
            <a:ext cx="5306738" cy="44793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0832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dieléctrico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rápido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acumularse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recuperación.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independientemente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dieléctrico utilizado.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onda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vuelve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recuperación.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7.1A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funcionando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normales.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principio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7.1B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ocurrido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vaya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teóricamente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prearco.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contactos</a:t>
            </a:r>
            <a:r>
              <a:rPr sz="985" dirty="0">
                <a:latin typeface="Arial Unicode MS"/>
                <a:cs typeface="Arial Unicode MS"/>
              </a:rPr>
              <a:t> comienzan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separarse,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seguía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justo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separación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continúa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arco</a:t>
            </a:r>
            <a:r>
              <a:rPr sz="985" dirty="0">
                <a:latin typeface="Arial Unicode MS"/>
                <a:cs typeface="Arial Unicode MS"/>
              </a:rPr>
              <a:t> dependerá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(aire,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SF</a:t>
            </a:r>
            <a:r>
              <a:rPr sz="656" spc="-52" dirty="0">
                <a:latin typeface="Arial Unicode MS"/>
                <a:cs typeface="Arial Unicode MS"/>
              </a:rPr>
              <a:t>6</a:t>
            </a:r>
            <a:r>
              <a:rPr sz="985" spc="-52" dirty="0">
                <a:latin typeface="Arial Unicode MS"/>
                <a:cs typeface="Arial Unicode MS"/>
              </a:rPr>
              <a:t>).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7.1B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extingue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ionización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comenzar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vuelve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produzcan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reencendido.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7.1C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separado,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cortocircuito</a:t>
            </a:r>
            <a:r>
              <a:rPr lang="es-ES" sz="985" spc="263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debe</a:t>
            </a:r>
            <a:r>
              <a:rPr sz="985" spc="118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extinguirse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aparece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recuperación.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7.2</a:t>
            </a:r>
            <a:r>
              <a:rPr sz="1050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averías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actual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spc="-12" dirty="0">
                <a:latin typeface="Arial Unicode MS"/>
                <a:cs typeface="Arial Unicode MS"/>
              </a:rPr>
              <a:t>reencendido.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67"/>
              </a:spcBef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7.3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recuperación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actual.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612240" y="11840637"/>
            <a:ext cx="4247558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7.2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Averías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ventana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actual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reencendido.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68773" y="2995333"/>
            <a:ext cx="4784948" cy="29253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6003596"/>
            <a:ext cx="5305906" cy="5410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1862363" algn="r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7.3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recuperación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ventana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actual.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873269" lvl="1">
              <a:lnSpc>
                <a:spcPct val="127299"/>
              </a:lnSpc>
              <a:buAutoNum type="arabicPeriod" startAt="3"/>
              <a:tabLst>
                <a:tab pos="254148" algn="l"/>
              </a:tabLst>
            </a:pPr>
            <a:r>
              <a:rPr sz="1115" spc="-40" dirty="0">
                <a:latin typeface="Arial Unicode MS"/>
                <a:cs typeface="Arial Unicode MS"/>
              </a:rPr>
              <a:t>TIPOS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INTERRUPTORES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CIRCUITO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BASADOS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MEDIOS AISLANTES</a:t>
            </a:r>
            <a:endParaRPr sz="111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873"/>
              </a:spcBef>
              <a:buAutoNum type="arabicPeriod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Disyuntor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aire</a:t>
            </a:r>
            <a:endParaRPr sz="1378">
              <a:latin typeface="Arial Unicode MS"/>
              <a:cs typeface="Arial Unicode MS"/>
            </a:endParaRPr>
          </a:p>
          <a:p>
            <a:pPr marL="16666" marR="33331">
              <a:lnSpc>
                <a:spcPct val="153200"/>
              </a:lnSpc>
              <a:spcBef>
                <a:spcPts val="689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emplea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abren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dibuja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ellos.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bocanada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aire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soplador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ayudar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soplar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profundamente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garganta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arco.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459133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ráfaga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dirigida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depósito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comprimido </a:t>
            </a:r>
            <a:r>
              <a:rPr sz="1050" dirty="0">
                <a:latin typeface="Arial Unicode MS"/>
                <a:cs typeface="Arial Unicode MS"/>
              </a:rPr>
              <a:t>permite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extinguir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pesado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ráfaga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R="1864863" algn="r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7.4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aire.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509">
              <a:latin typeface="Arial Unicode MS"/>
              <a:cs typeface="Arial Unicode MS"/>
            </a:endParaRPr>
          </a:p>
          <a:p>
            <a:pPr marL="455799" lvl="2" indent="-439968">
              <a:buAutoNum type="arabicPeriod" startAt="2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Disyuntor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aceite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sumergidos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enfría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reacción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química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crean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rápidamente,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expulsando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tipos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CB: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original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actual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CB.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Referirse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7.5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granel.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7.6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509">
              <a:latin typeface="Arial Unicode MS"/>
              <a:cs typeface="Arial Unicode MS"/>
            </a:endParaRPr>
          </a:p>
          <a:p>
            <a:pPr marL="455799" lvl="2" indent="-439968">
              <a:buAutoNum type="arabicPeriod" startAt="3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Disyuntor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vacío</a:t>
            </a:r>
            <a:endParaRPr sz="1378">
              <a:latin typeface="Arial Unicode MS"/>
              <a:cs typeface="Arial Unicode MS"/>
            </a:endParaRPr>
          </a:p>
          <a:p>
            <a:pPr marL="16666" marR="345808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rompedor,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vacío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cámara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ha</a:t>
            </a:r>
            <a:r>
              <a:rPr sz="1050" dirty="0">
                <a:latin typeface="Arial Unicode MS"/>
                <a:cs typeface="Arial Unicode MS"/>
              </a:rPr>
              <a:t> evacuado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7.7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10188" y="2627777"/>
            <a:ext cx="4991934" cy="260790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45798" y="5701504"/>
            <a:ext cx="4147939" cy="318902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541372" y="9459356"/>
            <a:ext cx="4955966" cy="230081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3" y="5301882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00306" y="5335216"/>
            <a:ext cx="189335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Conjunto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contacto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disyuntor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aire.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8956734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7.5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00307" y="8981734"/>
            <a:ext cx="212002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granel.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10297" y="12611586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7.6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294468" y="12611586"/>
            <a:ext cx="2268365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mínimo.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99975" y="2018506"/>
            <a:ext cx="4974867" cy="178962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501688" y="4456906"/>
            <a:ext cx="5147569" cy="68315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7.7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vacío.</a:t>
            </a:r>
            <a:endParaRPr sz="985" dirty="0">
              <a:latin typeface="Arial Unicode MS"/>
              <a:cs typeface="Arial Unicode MS"/>
            </a:endParaRPr>
          </a:p>
          <a:p>
            <a:pPr marL="16666" marR="334975" indent="231649">
              <a:lnSpc>
                <a:spcPct val="153000"/>
              </a:lnSpc>
              <a:spcBef>
                <a:spcPts val="1115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conductor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compuesto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partículas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aire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ionizadas,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extremadamente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difícil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formar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vacío.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martillo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tiene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clasificaciones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limitadas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aceite.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455799" lvl="2" indent="-439968">
              <a:buAutoNum type="arabicPeriod" startAt="4"/>
              <a:tabLst>
                <a:tab pos="456633" algn="l"/>
              </a:tabLst>
            </a:pPr>
            <a:r>
              <a:rPr sz="1378" spc="-105" dirty="0">
                <a:latin typeface="Arial Unicode MS"/>
                <a:cs typeface="Arial Unicode MS"/>
              </a:rPr>
              <a:t>SF</a:t>
            </a:r>
            <a:r>
              <a:rPr sz="919" spc="-105" dirty="0">
                <a:latin typeface="Arial Unicode MS"/>
                <a:cs typeface="Arial Unicode MS"/>
              </a:rPr>
              <a:t>6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Cortacircuitos</a:t>
            </a:r>
            <a:endParaRPr sz="1378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spc="-66" dirty="0">
                <a:latin typeface="Arial Unicode MS"/>
                <a:cs typeface="Arial Unicode MS"/>
              </a:rPr>
              <a:t>SF</a:t>
            </a:r>
            <a:r>
              <a:rPr sz="591" spc="-66" dirty="0">
                <a:latin typeface="Arial Unicode MS"/>
                <a:cs typeface="Arial Unicode MS"/>
              </a:rPr>
              <a:t>6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(hexafluoruro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azufre)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excelente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excelentes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propiedades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dieléctricas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extinción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(GIS),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desconexión,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transformadores,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etc.</a:t>
            </a:r>
            <a:endParaRPr sz="919" dirty="0">
              <a:latin typeface="Arial Unicode MS"/>
              <a:cs typeface="Arial Unicode MS"/>
            </a:endParaRPr>
          </a:p>
          <a:p>
            <a:pPr marL="16666" marR="392471" indent="231649">
              <a:lnSpc>
                <a:spcPct val="117300"/>
              </a:lnSpc>
              <a:spcBef>
                <a:spcPts val="40"/>
              </a:spcBef>
            </a:pP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producto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industrial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desarrollado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mediante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combinación </a:t>
            </a:r>
            <a:r>
              <a:rPr sz="1115" dirty="0">
                <a:latin typeface="Arial Unicode MS"/>
                <a:cs typeface="Arial Unicode MS"/>
              </a:rPr>
              <a:t>química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flúor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azufre.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resultante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purifica,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licúa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por </a:t>
            </a:r>
            <a:r>
              <a:rPr sz="1115" dirty="0">
                <a:latin typeface="Arial Unicode MS"/>
                <a:cs typeface="Arial Unicode MS"/>
              </a:rPr>
              <a:t>compresión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almacena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cilindros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acero.</a:t>
            </a:r>
            <a:endParaRPr sz="1115" dirty="0">
              <a:latin typeface="Arial Unicode MS"/>
              <a:cs typeface="Arial Unicode MS"/>
            </a:endParaRPr>
          </a:p>
          <a:p>
            <a:pPr marL="16666" marR="2354826" lvl="3">
              <a:lnSpc>
                <a:spcPct val="143200"/>
              </a:lnSpc>
              <a:spcBef>
                <a:spcPts val="879"/>
              </a:spcBef>
              <a:buAutoNum type="arabicPeriod"/>
              <a:tabLst>
                <a:tab pos="519962" algn="l"/>
              </a:tabLst>
            </a:pPr>
            <a:r>
              <a:rPr sz="1181" dirty="0">
                <a:latin typeface="Arial Unicode MS"/>
                <a:cs typeface="Arial Unicode MS"/>
              </a:rPr>
              <a:t>Propiedades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SF</a:t>
            </a:r>
            <a:r>
              <a:rPr sz="787" spc="-91" dirty="0">
                <a:latin typeface="Arial Unicode MS"/>
                <a:cs typeface="Arial Unicode MS"/>
              </a:rPr>
              <a:t>6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Gas</a:t>
            </a:r>
            <a:r>
              <a:rPr sz="1115" spc="-59" dirty="0">
                <a:latin typeface="Arial Unicode MS"/>
                <a:cs typeface="Arial Unicode MS"/>
              </a:rPr>
              <a:t>SF</a:t>
            </a:r>
            <a:r>
              <a:rPr sz="721" spc="-59" dirty="0">
                <a:latin typeface="Arial Unicode MS"/>
                <a:cs typeface="Arial Unicode MS"/>
              </a:rPr>
              <a:t>6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gas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característica:</a:t>
            </a:r>
            <a:endParaRPr sz="111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1011"/>
              </a:spcBef>
              <a:buSzPct val="70588"/>
              <a:buChar char="-"/>
              <a:tabLst>
                <a:tab pos="252481" algn="l"/>
                <a:tab pos="253315" algn="l"/>
              </a:tabLst>
            </a:pPr>
            <a:r>
              <a:rPr sz="1115" spc="-12" dirty="0">
                <a:latin typeface="Arial Unicode MS"/>
                <a:cs typeface="Arial Unicode MS"/>
              </a:rPr>
              <a:t>inodoro,</a:t>
            </a:r>
            <a:endParaRPr sz="111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165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spc="-12" dirty="0">
                <a:latin typeface="Arial Unicode MS"/>
                <a:cs typeface="Arial Unicode MS"/>
              </a:rPr>
              <a:t>incoloro,</a:t>
            </a:r>
            <a:endParaRPr sz="1181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282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tóxico,</a:t>
            </a:r>
            <a:endParaRPr sz="1050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46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inflamable,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53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pesado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endParaRPr sz="854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80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extinción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eléctrico.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Normalmente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cilindros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presurizados.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985" dirty="0">
              <a:latin typeface="Arial Unicode MS"/>
              <a:cs typeface="Arial Unicode MS"/>
            </a:endParaRPr>
          </a:p>
          <a:p>
            <a:pPr marL="546625" lvl="3" indent="-530794">
              <a:buAutoNum type="arabicPeriod" startAt="2"/>
              <a:tabLst>
                <a:tab pos="54745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Contaminantes</a:t>
            </a:r>
            <a:endParaRPr sz="1247" dirty="0">
              <a:latin typeface="Arial Unicode MS"/>
              <a:cs typeface="Arial Unicode MS"/>
            </a:endParaRPr>
          </a:p>
          <a:p>
            <a:pPr marL="16666" marR="342475">
              <a:lnSpc>
                <a:spcPct val="142400"/>
              </a:lnSpc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contaminantes,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agua,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deficiente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vacío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dieléctrico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eléctrico.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463299" lvl="3" indent="-447467">
              <a:buAutoNum type="arabicPeriod" startAt="3"/>
              <a:tabLst>
                <a:tab pos="464133" algn="l"/>
              </a:tabLst>
            </a:pPr>
            <a:r>
              <a:rPr sz="1050" dirty="0">
                <a:latin typeface="Arial Unicode MS"/>
                <a:cs typeface="Arial Unicode MS"/>
              </a:rPr>
              <a:t>Estándares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relacionados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642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norma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IEC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376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recomienda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límites:</a:t>
            </a:r>
            <a:endParaRPr sz="1115" dirty="0">
              <a:latin typeface="Arial Unicode MS"/>
              <a:cs typeface="Arial Unicode MS"/>
            </a:endParaRPr>
          </a:p>
          <a:p>
            <a:pPr marL="248315" marR="2516481">
              <a:lnSpc>
                <a:spcPct val="117300"/>
              </a:lnSpc>
              <a:spcBef>
                <a:spcPts val="780"/>
              </a:spcBef>
            </a:pPr>
            <a:r>
              <a:rPr sz="1115" spc="-72" dirty="0">
                <a:latin typeface="Arial Unicode MS"/>
                <a:cs typeface="Arial Unicode MS"/>
              </a:rPr>
              <a:t>CF4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ppm,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oxígeno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nitrógeno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(aire)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ppm,</a:t>
            </a:r>
            <a:endParaRPr sz="111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2" y="2505598"/>
            <a:ext cx="5217571" cy="74091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2007352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agua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</a:t>
            </a:r>
            <a:r>
              <a:rPr sz="985" spc="66" dirty="0">
                <a:latin typeface="Arial Unicode MS"/>
                <a:cs typeface="Arial Unicode MS"/>
              </a:rPr>
              <a:t> ppm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máximo,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acidez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0.3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ppm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máximo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fluoruros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hidrolizables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máximo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1.0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ppm.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7.3.4.4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Precauciones</a:t>
            </a:r>
            <a:endParaRPr sz="1247" dirty="0">
              <a:latin typeface="Arial Unicode MS"/>
              <a:cs typeface="Arial Unicode MS"/>
            </a:endParaRPr>
          </a:p>
          <a:p>
            <a:pPr marL="182486" indent="-165820">
              <a:spcBef>
                <a:spcPts val="531"/>
              </a:spcBef>
              <a:buAutoNum type="arabicPeriod"/>
              <a:tabLst>
                <a:tab pos="183320" algn="l"/>
              </a:tabLst>
            </a:pPr>
            <a:r>
              <a:rPr sz="1181" spc="-12" dirty="0">
                <a:latin typeface="Arial Unicode MS"/>
                <a:cs typeface="Arial Unicode MS"/>
              </a:rPr>
              <a:t>Ventilación</a:t>
            </a:r>
            <a:endParaRPr sz="1181" dirty="0">
              <a:latin typeface="Arial Unicode MS"/>
              <a:cs typeface="Arial Unicode MS"/>
            </a:endParaRPr>
          </a:p>
          <a:p>
            <a:pPr marL="258314" marR="70829" indent="231649">
              <a:lnSpc>
                <a:spcPts val="1575"/>
              </a:lnSpc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pesado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reemplaza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habitación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causar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asfixia.</a:t>
            </a:r>
            <a:endParaRPr sz="985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327"/>
              </a:spcBef>
              <a:buAutoNum type="arabicPeriod" startAt="2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Subproductos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tóxico</a:t>
            </a:r>
            <a:endParaRPr sz="919" dirty="0">
              <a:latin typeface="Arial Unicode MS"/>
              <a:cs typeface="Arial Unicode MS"/>
            </a:endParaRPr>
          </a:p>
          <a:p>
            <a:pPr marL="258314" marR="148323" indent="231649">
              <a:lnSpc>
                <a:spcPct val="117300"/>
              </a:lnSpc>
              <a:spcBef>
                <a:spcPts val="40"/>
              </a:spcBef>
            </a:pP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cualquier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CB,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tener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cuidado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los </a:t>
            </a:r>
            <a:r>
              <a:rPr sz="1115" dirty="0">
                <a:latin typeface="Arial Unicode MS"/>
                <a:cs typeface="Arial Unicode MS"/>
              </a:rPr>
              <a:t>productos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cámara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CB,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personas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usar </a:t>
            </a:r>
            <a:r>
              <a:rPr sz="1115" dirty="0">
                <a:latin typeface="Arial Unicode MS"/>
                <a:cs typeface="Arial Unicode MS"/>
              </a:rPr>
              <a:t>ropa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protección.</a:t>
            </a:r>
            <a:endParaRPr sz="1115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20"/>
              </a:spcBef>
              <a:buAutoNum type="arabicPeriod" startAt="3"/>
              <a:tabLst>
                <a:tab pos="146656" algn="l"/>
              </a:tabLst>
            </a:pPr>
            <a:r>
              <a:rPr sz="919" spc="-66" dirty="0">
                <a:latin typeface="Arial Unicode MS"/>
                <a:cs typeface="Arial Unicode MS"/>
              </a:rPr>
              <a:t>SF</a:t>
            </a:r>
            <a:r>
              <a:rPr sz="591" spc="-66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Contaminación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compresor.</a:t>
            </a:r>
            <a:endParaRPr sz="919" dirty="0">
              <a:latin typeface="Arial Unicode MS"/>
              <a:cs typeface="Arial Unicode MS"/>
            </a:endParaRPr>
          </a:p>
          <a:p>
            <a:pPr marL="258314" marR="133324" indent="231649">
              <a:lnSpc>
                <a:spcPts val="1575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compresores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fuente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contaminación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aceite;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Se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probar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contaminación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aceite.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7.3.4.5</a:t>
            </a:r>
            <a:r>
              <a:rPr sz="1312" spc="66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Prueba</a:t>
            </a:r>
            <a:r>
              <a:rPr sz="1312" spc="66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7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contaminación</a:t>
            </a:r>
            <a:endParaRPr sz="1312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846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Contenido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humedad</a:t>
            </a:r>
            <a:endParaRPr sz="854" dirty="0">
              <a:latin typeface="Arial Unicode MS"/>
              <a:cs typeface="Arial Unicode MS"/>
            </a:endParaRPr>
          </a:p>
          <a:p>
            <a:pPr marL="258314" marR="168320" indent="231649">
              <a:lnSpc>
                <a:spcPct val="1526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humedad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utilizando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instrumento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rocío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lecturas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directamente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ppm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humedad.</a:t>
            </a:r>
            <a:endParaRPr sz="854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51"/>
              </a:spcBef>
              <a:buAutoNum type="arabicPeriod" startAt="2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Contenido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oxígeno</a:t>
            </a:r>
            <a:endParaRPr sz="854" dirty="0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17300"/>
              </a:lnSpc>
              <a:spcBef>
                <a:spcPts val="52"/>
              </a:spcBef>
            </a:pPr>
            <a:r>
              <a:rPr sz="1115" spc="-72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utilizará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analizador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analítico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trazas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oxígeno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portátil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medición,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1000</a:t>
            </a:r>
            <a:r>
              <a:rPr sz="1115" spc="78" dirty="0">
                <a:latin typeface="Arial Unicode MS"/>
                <a:cs typeface="Arial Unicode MS"/>
              </a:rPr>
              <a:t> ppm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peso.</a:t>
            </a:r>
            <a:endParaRPr sz="1115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361"/>
              </a:spcBef>
              <a:buAutoNum type="arabicPeriod" startAt="3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Subproductos</a:t>
            </a:r>
            <a:r>
              <a:rPr sz="985" spc="34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gaseosos</a:t>
            </a:r>
            <a:endParaRPr sz="985" dirty="0">
              <a:latin typeface="Arial Unicode MS"/>
              <a:cs typeface="Arial Unicode MS"/>
            </a:endParaRPr>
          </a:p>
          <a:p>
            <a:pPr marL="490797">
              <a:spcBef>
                <a:spcPts val="453"/>
              </a:spcBef>
            </a:pP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gas.</a:t>
            </a:r>
            <a:endParaRPr sz="919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597"/>
              </a:spcBef>
              <a:buAutoNum type="arabicPeriod" startAt="4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Calibración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manómetros</a:t>
            </a:r>
            <a:endParaRPr sz="787" dirty="0">
              <a:latin typeface="Arial Unicode MS"/>
              <a:cs typeface="Arial Unicode MS"/>
            </a:endParaRPr>
          </a:p>
          <a:p>
            <a:pPr marL="419968" lvl="1" indent="-162488">
              <a:spcBef>
                <a:spcPts val="761"/>
              </a:spcBef>
              <a:buAutoNum type="arabicPeriod"/>
              <a:tabLst>
                <a:tab pos="420802" algn="l"/>
              </a:tabLst>
            </a:pPr>
            <a:r>
              <a:rPr sz="656" dirty="0">
                <a:latin typeface="Arial Unicode MS"/>
                <a:cs typeface="Arial Unicode MS"/>
              </a:rPr>
              <a:t>Comprobaciones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monitor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densidad</a:t>
            </a:r>
            <a:endParaRPr sz="656" dirty="0">
              <a:latin typeface="Arial Unicode MS"/>
              <a:cs typeface="Arial Unicode MS"/>
            </a:endParaRPr>
          </a:p>
          <a:p>
            <a:pPr marL="871602" marR="177486">
              <a:lnSpc>
                <a:spcPct val="117300"/>
              </a:lnSpc>
              <a:spcBef>
                <a:spcPts val="78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monitor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densidad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recalibrarse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comprimido variable.</a:t>
            </a:r>
            <a:endParaRPr sz="1115" dirty="0">
              <a:latin typeface="Arial Unicode MS"/>
              <a:cs typeface="Arial Unicode MS"/>
            </a:endParaRPr>
          </a:p>
          <a:p>
            <a:pPr marL="435802" lvl="1" indent="-178320">
              <a:spcBef>
                <a:spcPts val="630"/>
              </a:spcBef>
              <a:buAutoNum type="arabicPeriod" startAt="2"/>
              <a:tabLst>
                <a:tab pos="436634" algn="l"/>
              </a:tabLst>
            </a:pPr>
            <a:r>
              <a:rPr sz="721" dirty="0">
                <a:latin typeface="Arial Unicode MS"/>
                <a:cs typeface="Arial Unicode MS"/>
              </a:rPr>
              <a:t>Comprobaciones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presión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manómetros</a:t>
            </a:r>
            <a:endParaRPr sz="721" dirty="0">
              <a:latin typeface="Arial Unicode MS"/>
              <a:cs typeface="Arial Unicode MS"/>
            </a:endParaRPr>
          </a:p>
          <a:p>
            <a:pPr marL="871602">
              <a:spcBef>
                <a:spcPts val="505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recalibración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medidor.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7.8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880768" marR="67494" indent="-2341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una.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figura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monografía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rocío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ppm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función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bares.</a:t>
            </a:r>
            <a:endParaRPr sz="1050" dirty="0">
              <a:latin typeface="Arial Unicode MS"/>
              <a:cs typeface="Arial Unicode MS"/>
            </a:endParaRPr>
          </a:p>
          <a:p>
            <a:pPr marL="639120" marR="19831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721" dirty="0">
                <a:latin typeface="Arial Unicode MS"/>
                <a:cs typeface="Arial Unicode MS"/>
              </a:rPr>
              <a:t>-</a:t>
            </a:r>
            <a:r>
              <a:rPr sz="1050" spc="-111" dirty="0">
                <a:latin typeface="Arial Unicode MS"/>
                <a:cs typeface="Arial Unicode MS"/>
              </a:rPr>
              <a:t>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dará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contenido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humedad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350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ppmv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spc="-12" dirty="0">
                <a:latin typeface="Arial Unicode MS"/>
                <a:cs typeface="Arial Unicode MS"/>
              </a:rPr>
              <a:t> monografía.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0" y="10645089"/>
            <a:ext cx="4777564" cy="10101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7.4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MECANISMO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FUNCIONAMIENTO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INTERRUPTOR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36656" indent="-119991">
              <a:spcBef>
                <a:spcPts val="7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mecanismo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almacenada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grandes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resortes.</a:t>
            </a:r>
            <a:endParaRPr sz="854">
              <a:latin typeface="Arial Unicode MS"/>
              <a:cs typeface="Arial Unicode MS"/>
            </a:endParaRPr>
          </a:p>
          <a:p>
            <a:pPr marL="164988" marR="6666" indent="-164988">
              <a:lnSpc>
                <a:spcPct val="124600"/>
              </a:lnSpc>
              <a:spcBef>
                <a:spcPts val="40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operado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penumáticamente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emplea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comprimido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funcionamiento</a:t>
            </a:r>
            <a:r>
              <a:rPr sz="1050" spc="34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34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L="145823" indent="-129157">
              <a:spcBef>
                <a:spcPts val="440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hidráulicamente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emplea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comprimido.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54607" y="2995332"/>
            <a:ext cx="4815832" cy="390030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6982507"/>
            <a:ext cx="383505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7.8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Monografía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rocío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ppm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presión.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7548486"/>
            <a:ext cx="5260903" cy="4026276"/>
          </a:xfrm>
          <a:prstGeom prst="rect">
            <a:avLst/>
          </a:prstGeom>
        </p:spPr>
        <p:txBody>
          <a:bodyPr vert="horz" wrap="square" lIns="0" tIns="99168" rIns="0" bIns="0" rtlCol="0">
            <a:spAutoFit/>
          </a:bodyPr>
          <a:lstStyle/>
          <a:p>
            <a:pPr marL="224983" lvl="1" indent="-209151">
              <a:spcBef>
                <a:spcPts val="780"/>
              </a:spcBef>
              <a:buAutoNum type="arabicPeriod" startAt="5"/>
              <a:tabLst>
                <a:tab pos="225817" algn="l"/>
              </a:tabLst>
            </a:pPr>
            <a:r>
              <a:rPr sz="985" spc="-59" dirty="0">
                <a:latin typeface="Arial Unicode MS"/>
                <a:cs typeface="Arial Unicode MS"/>
              </a:rPr>
              <a:t>CONTROLES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INTERRUPTOR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endParaRPr sz="98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906"/>
              </a:spcBef>
              <a:buAutoNum type="arabicPeriod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Control</a:t>
            </a:r>
            <a:r>
              <a:rPr sz="1378" spc="32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eléctrico</a:t>
            </a:r>
            <a:endParaRPr sz="1378">
              <a:latin typeface="Arial Unicode MS"/>
              <a:cs typeface="Arial Unicode MS"/>
            </a:endParaRPr>
          </a:p>
          <a:p>
            <a:pPr marL="16666" marR="89160">
              <a:lnSpc>
                <a:spcPct val="124600"/>
              </a:lnSpc>
              <a:spcBef>
                <a:spcPts val="721"/>
              </a:spcBef>
            </a:pP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introducción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describen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algunos circuitos.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1089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corte</a:t>
            </a:r>
            <a:endParaRPr sz="1050">
              <a:latin typeface="Arial Unicode MS"/>
              <a:cs typeface="Arial Unicode MS"/>
            </a:endParaRPr>
          </a:p>
          <a:p>
            <a:pPr marL="258314" marR="194985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llama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corte.</a:t>
            </a:r>
            <a:endParaRPr sz="919">
              <a:latin typeface="Arial Unicode MS"/>
              <a:cs typeface="Arial Unicode MS"/>
            </a:endParaRPr>
          </a:p>
          <a:p>
            <a:pPr marL="154155" indent="-137490">
              <a:spcBef>
                <a:spcPts val="263"/>
              </a:spcBef>
              <a:buAutoNum type="arabicPeriod" startAt="2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Sellar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"autosuficiente"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autocontención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presiona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botón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pulsador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autosuficiencia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asegurar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energía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continúe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hacia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cierre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carrera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cortada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por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auxiliar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L="172488" indent="-155822">
              <a:spcBef>
                <a:spcPts val="243"/>
              </a:spcBef>
              <a:buAutoNum type="arabicPeriod" startAt="3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37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anti-</a:t>
            </a:r>
            <a:r>
              <a:rPr sz="1115" spc="-12" dirty="0">
                <a:latin typeface="Arial Unicode MS"/>
                <a:cs typeface="Arial Unicode MS"/>
              </a:rPr>
              <a:t>bombeo</a:t>
            </a:r>
            <a:endParaRPr sz="1115">
              <a:latin typeface="Arial Unicode MS"/>
              <a:cs typeface="Arial Unicode MS"/>
            </a:endParaRPr>
          </a:p>
          <a:p>
            <a:pPr marL="258314" marR="86661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ocurre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emitirán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momento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operador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505600"/>
            <a:ext cx="5302571" cy="87454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8314" marR="35831">
              <a:lnSpc>
                <a:spcPct val="132800"/>
              </a:lnSpc>
            </a:pPr>
            <a:r>
              <a:rPr sz="985" dirty="0" err="1">
                <a:latin typeface="Arial Unicode MS"/>
                <a:cs typeface="Arial Unicode MS"/>
              </a:rPr>
              <a:t>iniciando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orden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manual)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entonces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ocurrirá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 err="1">
                <a:latin typeface="Arial Unicode MS"/>
                <a:cs typeface="Arial Unicode MS"/>
              </a:rPr>
              <a:t>operación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repetida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ciclo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dañar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tanto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abrir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señal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disparo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llamado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anti-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bombeo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también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suceder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si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contactos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botón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pulsador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 err="1">
                <a:latin typeface="Arial Unicode MS"/>
                <a:cs typeface="Arial Unicode MS"/>
              </a:rPr>
              <a:t>atascan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posición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 err="1">
                <a:latin typeface="Arial Unicode MS"/>
                <a:cs typeface="Arial Unicode MS"/>
              </a:rPr>
              <a:t>cerrada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27"/>
              </a:spcBef>
              <a:buAutoNum type="arabicPeriod" startAt="4"/>
              <a:tabLst>
                <a:tab pos="164988" algn="l"/>
              </a:tabLst>
            </a:pPr>
            <a:r>
              <a:rPr sz="1050" dirty="0" err="1">
                <a:latin typeface="Arial Unicode MS"/>
                <a:cs typeface="Arial Unicode MS"/>
              </a:rPr>
              <a:t>Función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</a:t>
            </a:r>
            <a:endParaRPr sz="1050" dirty="0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99"/>
              </a:spcBef>
            </a:pPr>
            <a:r>
              <a:rPr sz="854" spc="-40" dirty="0">
                <a:latin typeface="Arial Unicode MS"/>
                <a:cs typeface="Arial Unicode MS"/>
              </a:rPr>
              <a:t>Si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recibir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entonces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denomina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libre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disparo.</a:t>
            </a:r>
            <a:endParaRPr sz="854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131"/>
              </a:spcBef>
              <a:buAutoNum type="arabicPeriod" startAt="5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antislamming</a:t>
            </a:r>
            <a:endParaRPr sz="1115" dirty="0">
              <a:latin typeface="Arial Unicode MS"/>
              <a:cs typeface="Arial Unicode MS"/>
            </a:endParaRPr>
          </a:p>
          <a:p>
            <a:pPr marL="258314" marR="170820" indent="231649">
              <a:lnSpc>
                <a:spcPts val="1575"/>
              </a:lnSpc>
              <a:spcBef>
                <a:spcPts val="91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cerrada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orden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cierre,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causar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golpe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antibloqueo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cd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cerrada.</a:t>
            </a:r>
            <a:endParaRPr sz="1050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381"/>
              </a:spcBef>
              <a:buAutoNum type="arabicPeriod" startAt="6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discrepancia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</a:t>
            </a:r>
            <a:endParaRPr sz="854" dirty="0">
              <a:latin typeface="Arial Unicode MS"/>
              <a:cs typeface="Arial Unicode MS"/>
            </a:endParaRPr>
          </a:p>
          <a:p>
            <a:pPr marL="258314" marR="16666" indent="231649">
              <a:lnSpc>
                <a:spcPct val="142400"/>
              </a:lnSpc>
              <a:spcBef>
                <a:spcPts val="12"/>
              </a:spcBef>
            </a:pP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razón,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completamente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momento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dado,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CB.</a:t>
            </a:r>
            <a:endParaRPr sz="919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65"/>
              </a:spcBef>
              <a:buAutoNum type="arabicPeriod" startAt="7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hidráulico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</a:t>
            </a:r>
            <a:endParaRPr sz="919" dirty="0">
              <a:latin typeface="Arial Unicode MS"/>
              <a:cs typeface="Arial Unicode MS"/>
            </a:endParaRPr>
          </a:p>
          <a:p>
            <a:pPr marL="258314" marR="174987" indent="231649">
              <a:lnSpc>
                <a:spcPct val="132800"/>
              </a:lnSpc>
              <a:spcBef>
                <a:spcPts val="20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propósito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baja</a:t>
            </a:r>
            <a:r>
              <a:rPr sz="985" dirty="0">
                <a:latin typeface="Arial Unicode MS"/>
                <a:cs typeface="Arial Unicode MS"/>
              </a:rPr>
              <a:t> presión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hidráulico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bomba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elevar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continúa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dirty="0">
                <a:latin typeface="Arial Unicode MS"/>
                <a:cs typeface="Arial Unicode MS"/>
              </a:rPr>
              <a:t> debajo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evitar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funcione.</a:t>
            </a:r>
            <a:endParaRPr sz="985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18"/>
              </a:spcBef>
              <a:buAutoNum type="arabicPeriod" startAt="8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bomba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hidráulica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</a:t>
            </a:r>
            <a:endParaRPr sz="854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414"/>
              </a:spcBef>
              <a:buAutoNum type="arabicPeriod" startAt="8"/>
              <a:tabLst>
                <a:tab pos="155822" algn="l"/>
              </a:tabLst>
            </a:pP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bloqueo</a:t>
            </a:r>
            <a:endParaRPr sz="985" dirty="0">
              <a:latin typeface="Arial Unicode MS"/>
              <a:cs typeface="Arial Unicode MS"/>
            </a:endParaRPr>
          </a:p>
          <a:p>
            <a:pPr marL="258314" marR="40831" indent="231649">
              <a:lnSpc>
                <a:spcPct val="132800"/>
              </a:lnSpc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(SF</a:t>
            </a:r>
            <a:r>
              <a:rPr sz="656" spc="-59" dirty="0">
                <a:latin typeface="Arial Unicode MS"/>
                <a:cs typeface="Arial Unicode MS"/>
              </a:rPr>
              <a:t>6</a:t>
            </a:r>
            <a:r>
              <a:rPr sz="985" spc="-59" dirty="0">
                <a:latin typeface="Arial Unicode MS"/>
                <a:cs typeface="Arial Unicode MS"/>
              </a:rPr>
              <a:t>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emite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continúa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debajo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entonces</a:t>
            </a:r>
            <a:r>
              <a:rPr sz="985" dirty="0">
                <a:latin typeface="Arial Unicode MS"/>
                <a:cs typeface="Arial Unicode MS"/>
              </a:rPr>
              <a:t> 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operación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transmisión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remoto.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115" dirty="0">
              <a:latin typeface="Arial Unicode MS"/>
              <a:cs typeface="Arial Unicode MS"/>
            </a:endParaRPr>
          </a:p>
          <a:p>
            <a:pPr marL="490797"/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7.9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CB.</a:t>
            </a:r>
            <a:endParaRPr sz="919" dirty="0">
              <a:latin typeface="Arial Unicode MS"/>
              <a:cs typeface="Arial Unicode MS"/>
            </a:endParaRPr>
          </a:p>
          <a:p>
            <a:pPr marL="16666" marR="524961" indent="231649">
              <a:lnSpc>
                <a:spcPct val="141700"/>
              </a:lnSpc>
              <a:spcBef>
                <a:spcPts val="795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7.9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tres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diferentes:</a:t>
            </a:r>
            <a:endParaRPr sz="919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1063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Local,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aparamenta;</a:t>
            </a:r>
            <a:endParaRPr sz="1115" dirty="0">
              <a:latin typeface="Arial Unicode MS"/>
              <a:cs typeface="Arial Unicode MS"/>
            </a:endParaRPr>
          </a:p>
          <a:p>
            <a:pPr marL="146656" marR="158322" indent="-146656">
              <a:lnSpc>
                <a:spcPts val="1562"/>
              </a:lnSpc>
              <a:spcBef>
                <a:spcPts val="91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Remoto,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computadora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escritorio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control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subestaciones;</a:t>
            </a:r>
            <a:endParaRPr sz="919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210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Centro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Nacional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(NCC)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(Centro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Despacho)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estación</a:t>
            </a:r>
            <a:endParaRPr sz="1050" dirty="0">
              <a:latin typeface="Arial Unicode MS"/>
              <a:cs typeface="Arial Unicode MS"/>
            </a:endParaRPr>
          </a:p>
          <a:p>
            <a:pPr marL="17499">
              <a:spcBef>
                <a:spcPts val="308"/>
              </a:spcBef>
            </a:pPr>
            <a:r>
              <a:rPr sz="1050" spc="-12" dirty="0">
                <a:latin typeface="Arial Unicode MS"/>
                <a:cs typeface="Arial Unicode MS"/>
              </a:rPr>
              <a:t>maestra.</a:t>
            </a:r>
            <a:endParaRPr sz="1050" dirty="0">
              <a:latin typeface="Arial Unicode MS"/>
              <a:cs typeface="Arial Unicode MS"/>
            </a:endParaRPr>
          </a:p>
          <a:p>
            <a:pPr marL="16666" marR="319977" indent="231649">
              <a:lnSpc>
                <a:spcPct val="132300"/>
              </a:lnSpc>
              <a:spcBef>
                <a:spcPts val="787"/>
              </a:spcBef>
            </a:pP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emitir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orden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vez;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orden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mediante</a:t>
            </a:r>
            <a:r>
              <a:rPr sz="985" dirty="0">
                <a:latin typeface="Arial Unicode MS"/>
                <a:cs typeface="Arial Unicode MS"/>
              </a:rPr>
              <a:t> sincronización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automática.</a:t>
            </a:r>
            <a:endParaRPr sz="985" dirty="0">
              <a:latin typeface="Arial Unicode MS"/>
              <a:cs typeface="Arial Unicode MS"/>
            </a:endParaRPr>
          </a:p>
          <a:p>
            <a:pPr marL="16666" marR="130823" indent="231649">
              <a:lnSpc>
                <a:spcPts val="1575"/>
              </a:lnSpc>
              <a:spcBef>
                <a:spcPts val="91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través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automática.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9237" y="2995332"/>
            <a:ext cx="5144952" cy="386083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2" y="6923322"/>
            <a:ext cx="5145904" cy="29787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7.9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disyuntor.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condiciones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correctas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completar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orden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cierre:</a:t>
            </a:r>
            <a:endParaRPr sz="1115">
              <a:latin typeface="Arial Unicode MS"/>
              <a:cs typeface="Arial Unicode MS"/>
            </a:endParaRPr>
          </a:p>
          <a:p>
            <a:pPr marL="163322" indent="-146656">
              <a:spcBef>
                <a:spcPts val="1075"/>
              </a:spcBef>
              <a:buAutoNum type="arabicPeriod"/>
              <a:tabLst>
                <a:tab pos="163322" algn="l"/>
              </a:tabLst>
            </a:pP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correcta.</a:t>
            </a:r>
            <a:endParaRPr sz="1050">
              <a:latin typeface="Arial Unicode MS"/>
              <a:cs typeface="Arial Unicode MS"/>
            </a:endParaRPr>
          </a:p>
          <a:p>
            <a:pPr marL="135823" indent="-119991">
              <a:spcBef>
                <a:spcPts val="505"/>
              </a:spcBef>
              <a:buAutoNum type="arabicPeriod"/>
              <a:tabLst>
                <a:tab pos="136656" algn="l"/>
              </a:tabLst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presión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mecanismo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correcta.</a:t>
            </a:r>
            <a:endParaRPr sz="854">
              <a:latin typeface="Arial Unicode MS"/>
              <a:cs typeface="Arial Unicode MS"/>
            </a:endParaRPr>
          </a:p>
          <a:p>
            <a:pPr marL="163322" indent="-146656">
              <a:spcBef>
                <a:spcPts val="355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ninguna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antivuelco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cierre.</a:t>
            </a:r>
            <a:endParaRPr sz="1050">
              <a:latin typeface="Arial Unicode MS"/>
              <a:cs typeface="Arial Unicode MS"/>
            </a:endParaRPr>
          </a:p>
          <a:p>
            <a:pPr marL="154155" indent="-138323">
              <a:spcBef>
                <a:spcPts val="374"/>
              </a:spcBef>
              <a:buAutoNum type="arabicPeriod"/>
              <a:tabLst>
                <a:tab pos="154988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funciona.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Referir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7.10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CB.</a:t>
            </a:r>
            <a:endParaRPr sz="854">
              <a:latin typeface="Arial Unicode MS"/>
              <a:cs typeface="Arial Unicode MS"/>
            </a:endParaRPr>
          </a:p>
          <a:p>
            <a:pPr marL="16666" marR="20832" indent="23164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7.10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contacto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NCC,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discrepancia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polos,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manual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operador.</a:t>
            </a:r>
            <a:endParaRPr sz="854">
              <a:latin typeface="Arial Unicode MS"/>
              <a:cs typeface="Arial Unicode MS"/>
            </a:endParaRPr>
          </a:p>
          <a:p>
            <a:pPr marL="16666" marR="70829" indent="231649">
              <a:lnSpc>
                <a:spcPct val="124600"/>
              </a:lnSpc>
              <a:spcBef>
                <a:spcPts val="40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viaje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hidráulico </a:t>
            </a:r>
            <a:r>
              <a:rPr sz="1050" dirty="0">
                <a:latin typeface="Arial Unicode MS"/>
                <a:cs typeface="Arial Unicode MS"/>
              </a:rPr>
              <a:t>sea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correcta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721" spc="-86" dirty="0">
                <a:latin typeface="Arial Unicode MS"/>
                <a:cs typeface="Arial Unicode MS"/>
              </a:rPr>
              <a:t>6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10519589"/>
            <a:ext cx="5159236" cy="11921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24983" lvl="1" indent="-209151">
              <a:spcBef>
                <a:spcPts val="131"/>
              </a:spcBef>
              <a:buAutoNum type="arabicPeriod" startAt="6"/>
              <a:tabLst>
                <a:tab pos="225817" algn="l"/>
              </a:tabLst>
            </a:pPr>
            <a:r>
              <a:rPr sz="985" spc="-66" dirty="0">
                <a:latin typeface="Arial Unicode MS"/>
                <a:cs typeface="Arial Unicode MS"/>
              </a:rPr>
              <a:t>PRUEBA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INTERRUPTOR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endParaRPr sz="985">
              <a:latin typeface="Arial Unicode MS"/>
              <a:cs typeface="Arial Unicode MS"/>
            </a:endParaRPr>
          </a:p>
          <a:p>
            <a:pPr marL="372473" lvl="2" indent="-356640">
              <a:spcBef>
                <a:spcPts val="1169"/>
              </a:spcBef>
              <a:buAutoNum type="arabicPeriod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contacto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86"/>
              </a:spcBef>
            </a:pP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confirmar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principales.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300"/>
              </a:lnSpc>
              <a:spcBef>
                <a:spcPts val="33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manteniendo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0673" y="2995333"/>
            <a:ext cx="5138336" cy="280065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816561" y="6265611"/>
            <a:ext cx="4409592" cy="277420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0" y="5878870"/>
            <a:ext cx="238003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7.10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disyuntor.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9147694"/>
            <a:ext cx="5300906" cy="19625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7.11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microohmímetro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CB.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985">
              <a:latin typeface="Arial Unicode MS"/>
              <a:cs typeface="Arial Unicode MS"/>
            </a:endParaRPr>
          </a:p>
          <a:p>
            <a:pPr marL="16666" marR="27831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calculada.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instrumentos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indicará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directamente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micro-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ohmios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7.11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388304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obtenidos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compararse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declarados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fabricante.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7.6.2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aislamiento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10500"/>
              </a:lnSpc>
              <a:spcBef>
                <a:spcPts val="807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través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polos, </a:t>
            </a:r>
            <a:r>
              <a:rPr sz="1181" dirty="0">
                <a:latin typeface="Arial Unicode MS"/>
                <a:cs typeface="Arial Unicode MS"/>
              </a:rPr>
              <a:t>midiendo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(o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cuerpo)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través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polo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fase.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52565" y="2995332"/>
            <a:ext cx="3806323" cy="589613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0" y="8983626"/>
            <a:ext cx="5239238" cy="25776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7.12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abierta.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81660" indent="231649">
              <a:lnSpc>
                <a:spcPct val="166100"/>
              </a:lnSpc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límites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aplicados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rango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1000-2500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V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interruptores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(CA)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5000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V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(CA).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7.12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7.13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</a:t>
            </a:r>
            <a:r>
              <a:rPr sz="985" dirty="0">
                <a:latin typeface="Arial Unicode MS"/>
                <a:cs typeface="Arial Unicode MS"/>
              </a:rPr>
              <a:t> exterior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seis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casquillos.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7.12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7.13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STOCB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tanque;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G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guardia,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L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 y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7.6.3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</a:t>
            </a:r>
            <a:endParaRPr sz="1181">
              <a:latin typeface="Arial Unicode MS"/>
              <a:cs typeface="Arial Unicode MS"/>
            </a:endParaRPr>
          </a:p>
          <a:p>
            <a:pPr marL="16666" marR="180820">
              <a:lnSpc>
                <a:spcPct val="142400"/>
              </a:lnSpc>
              <a:spcBef>
                <a:spcPts val="729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aparamenta.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alto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tensionará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similar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10198" y="2995333"/>
            <a:ext cx="3806323" cy="60983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9184885"/>
            <a:ext cx="5261738" cy="2375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7.13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cerrada.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</a:pP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anormales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hayan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reparaciones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satisfactoria.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75%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13,8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36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7.6.4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disyuntor</a:t>
            </a:r>
            <a:endParaRPr sz="985">
              <a:latin typeface="Arial Unicode MS"/>
              <a:cs typeface="Arial Unicode MS"/>
            </a:endParaRPr>
          </a:p>
          <a:p>
            <a:pPr marL="16666" marR="221651">
              <a:lnSpc>
                <a:spcPct val="142400"/>
              </a:lnSpc>
              <a:spcBef>
                <a:spcPts val="767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temporización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45945" y="2995331"/>
            <a:ext cx="3835684" cy="307046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6182615"/>
            <a:ext cx="485006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7.14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6534973"/>
            <a:ext cx="5300906" cy="165317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8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tiempo: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realiza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100%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60%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haber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ninguna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discrepancia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-fase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  <a:p>
            <a:pPr marL="16666" marR="394971" indent="231649">
              <a:lnSpc>
                <a:spcPts val="1575"/>
              </a:lnSpc>
              <a:spcBef>
                <a:spcPts val="8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apertura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obtenido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compararse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referencia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fabricante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fábrica.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7.14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temporización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8626361"/>
            <a:ext cx="5289239" cy="12989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7.6.5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reducido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automático.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(cerrado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abierto).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953635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8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3911675"/>
            <a:ext cx="4691730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Pruebas</a:t>
            </a:r>
            <a:r>
              <a:rPr sz="2100" spc="144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teoría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subestaciones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-46" dirty="0">
                <a:latin typeface="Arial Unicode MS"/>
                <a:cs typeface="Arial Unicode MS"/>
              </a:rPr>
              <a:t>de </a:t>
            </a:r>
            <a:r>
              <a:rPr sz="2100" dirty="0">
                <a:latin typeface="Arial Unicode MS"/>
                <a:cs typeface="Arial Unicode MS"/>
              </a:rPr>
              <a:t>sistemas</a:t>
            </a:r>
            <a:r>
              <a:rPr sz="2100" spc="17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aislados</a:t>
            </a:r>
            <a:r>
              <a:rPr sz="2100" spc="177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en</a:t>
            </a:r>
            <a:r>
              <a:rPr sz="2100" spc="177" dirty="0">
                <a:latin typeface="Arial Unicode MS"/>
                <a:cs typeface="Arial Unicode MS"/>
              </a:rPr>
              <a:t> </a:t>
            </a:r>
            <a:r>
              <a:rPr sz="2100" spc="-26" dirty="0">
                <a:latin typeface="Arial Unicode MS"/>
                <a:cs typeface="Arial Unicode MS"/>
              </a:rPr>
              <a:t>aire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89" y="5195190"/>
            <a:ext cx="5310904" cy="37554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8.1</a:t>
            </a:r>
            <a:r>
              <a:rPr sz="1378" spc="-12" dirty="0">
                <a:latin typeface="Arial Unicode MS"/>
                <a:cs typeface="Arial Unicode MS"/>
              </a:rPr>
              <a:t> INTRODUCCIÓN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(AIS)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elementos: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1102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Planta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primaria</a:t>
            </a:r>
            <a:endParaRPr sz="1050" dirty="0">
              <a:latin typeface="Arial Unicode MS"/>
              <a:cs typeface="Arial Unicode MS"/>
            </a:endParaRPr>
          </a:p>
          <a:p>
            <a:pPr marL="267480">
              <a:spcBef>
                <a:spcPts val="708"/>
              </a:spcBef>
            </a:pPr>
            <a:r>
              <a:rPr sz="656" dirty="0">
                <a:latin typeface="Arial Unicode MS"/>
                <a:cs typeface="Arial Unicode MS"/>
              </a:rPr>
              <a:t>una.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pesada</a:t>
            </a:r>
            <a:endParaRPr sz="656" dirty="0">
              <a:latin typeface="Arial Unicode MS"/>
              <a:cs typeface="Arial Unicode MS"/>
            </a:endParaRPr>
          </a:p>
          <a:p>
            <a:pPr marL="258314">
              <a:spcBef>
                <a:spcPts val="453"/>
              </a:spcBef>
            </a:pPr>
            <a:r>
              <a:rPr sz="985" dirty="0">
                <a:latin typeface="Arial Unicode MS"/>
                <a:cs typeface="Arial Unicode MS"/>
              </a:rPr>
              <a:t>B.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Aparamenta,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transformadores,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etc.</a:t>
            </a:r>
            <a:endParaRPr sz="985" dirty="0">
              <a:latin typeface="Arial Unicode MS"/>
              <a:cs typeface="Arial Unicode MS"/>
            </a:endParaRPr>
          </a:p>
          <a:p>
            <a:pPr marL="191652" indent="-174987">
              <a:spcBef>
                <a:spcPts val="125"/>
              </a:spcBef>
              <a:buAutoNum type="arabicPeriod" startAt="2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Equipo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secundario</a:t>
            </a:r>
            <a:endParaRPr sz="1247" dirty="0">
              <a:latin typeface="Arial Unicode MS"/>
              <a:cs typeface="Arial Unicode MS"/>
            </a:endParaRPr>
          </a:p>
          <a:p>
            <a:pPr marL="267480">
              <a:spcBef>
                <a:spcPts val="597"/>
              </a:spcBef>
            </a:pPr>
            <a:r>
              <a:rPr sz="721" dirty="0">
                <a:latin typeface="Arial Unicode MS"/>
                <a:cs typeface="Arial Unicode MS"/>
              </a:rPr>
              <a:t>una.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instrumentos</a:t>
            </a:r>
            <a:endParaRPr sz="721" dirty="0">
              <a:latin typeface="Arial Unicode MS"/>
              <a:cs typeface="Arial Unicode MS"/>
            </a:endParaRPr>
          </a:p>
          <a:p>
            <a:pPr marL="258314">
              <a:spcBef>
                <a:spcPts val="381"/>
              </a:spcBef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información</a:t>
            </a:r>
            <a:endParaRPr sz="1050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08"/>
              </a:spcBef>
              <a:buAutoNum type="arabicPeriod" startAt="3"/>
              <a:tabLst>
                <a:tab pos="16498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Infraestructura</a:t>
            </a:r>
            <a:endParaRPr sz="1050" dirty="0">
              <a:latin typeface="Arial Unicode MS"/>
              <a:cs typeface="Arial Unicode MS"/>
            </a:endParaRPr>
          </a:p>
          <a:p>
            <a:pPr marL="258314">
              <a:spcBef>
                <a:spcPts val="374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estructuras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civiles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auxiliares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8.1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utiliza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26" dirty="0" err="1" smtClean="0">
                <a:latin typeface="Arial Unicode MS"/>
                <a:cs typeface="Arial Unicode MS"/>
              </a:rPr>
              <a:t>aire</a:t>
            </a:r>
            <a:r>
              <a:rPr lang="es-ES" sz="1050" spc="263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como</a:t>
            </a:r>
            <a:r>
              <a:rPr sz="1050" spc="177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aislante.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restricciones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requerida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estar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seguro.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libre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178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cm</a:t>
            </a:r>
            <a:r>
              <a:rPr sz="1050" dirty="0">
                <a:latin typeface="Arial Unicode MS"/>
                <a:cs typeface="Arial Unicode MS"/>
              </a:rPr>
              <a:t> para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225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cm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fases.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66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 </a:t>
            </a:r>
            <a:r>
              <a:rPr sz="1050" dirty="0">
                <a:latin typeface="Arial Unicode MS"/>
                <a:cs typeface="Arial Unicode MS"/>
              </a:rPr>
              <a:t>libre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63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cm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77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cm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fases.</a:t>
            </a:r>
            <a:endParaRPr sz="1050" dirty="0">
              <a:latin typeface="Arial Unicode MS"/>
              <a:cs typeface="Arial Unicode MS"/>
            </a:endParaRPr>
          </a:p>
          <a:p>
            <a:pPr marL="16666" marR="774943" indent="231649">
              <a:lnSpc>
                <a:spcPct val="124600"/>
              </a:lnSpc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1050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8.2-8.6</a:t>
            </a:r>
            <a:r>
              <a:rPr sz="1050" dirty="0">
                <a:latin typeface="Arial Unicode MS"/>
                <a:cs typeface="Arial Unicode MS"/>
              </a:rPr>
              <a:t>mostrar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AIS.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estos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discutirán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capítulos.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52716" y="8049570"/>
            <a:ext cx="3614949" cy="23362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1922" y="2995333"/>
            <a:ext cx="5099602" cy="364402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45" y="6691847"/>
            <a:ext cx="5228405" cy="6867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9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Construcción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1: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línea;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2: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descargador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sobretensiones;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3: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4: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lado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aislador;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disyuntor;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6: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(seccionador);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</a:t>
            </a:r>
            <a:r>
              <a:rPr sz="525" dirty="0">
                <a:latin typeface="Arial Unicode MS"/>
                <a:cs typeface="Arial Unicode MS"/>
              </a:rPr>
              <a:t>0</a:t>
            </a:r>
            <a:r>
              <a:rPr sz="721" dirty="0">
                <a:latin typeface="Arial Unicode MS"/>
                <a:cs typeface="Arial Unicode MS"/>
              </a:rPr>
              <a:t>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tubular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rígida;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soporte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postinsulador;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pórtico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(viga);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11: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estructura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soporte;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12: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conductor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blindaje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(ACSR).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10486007"/>
            <a:ext cx="329087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8.2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desconexión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montado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posición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vertical.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9496" y="6654902"/>
            <a:ext cx="4003888" cy="294902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09887" y="2995332"/>
            <a:ext cx="3010943" cy="262448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3" y="5694012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00306" y="5735679"/>
            <a:ext cx="207419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22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montado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verticalmente.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9670129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00305" y="9720129"/>
            <a:ext cx="1650022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Interruptor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desconexión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rotura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vertical.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52716" y="2995334"/>
            <a:ext cx="3614949" cy="230320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52714" y="6101192"/>
            <a:ext cx="3615748" cy="167435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5397750"/>
            <a:ext cx="269003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8.5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granel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tanques.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7867704"/>
            <a:ext cx="24750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8.6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tanque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muerto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SF6.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8412554"/>
            <a:ext cx="5128403" cy="7226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8.2 </a:t>
            </a:r>
            <a:r>
              <a:rPr sz="1378" spc="-86" dirty="0">
                <a:latin typeface="Arial Unicode MS"/>
                <a:cs typeface="Arial Unicode MS"/>
              </a:rPr>
              <a:t>PRUEBA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LOS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52" dirty="0">
                <a:latin typeface="Arial Unicode MS"/>
                <a:cs typeface="Arial Unicode MS"/>
              </a:rPr>
              <a:t>COMPONENTES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AIS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21"/>
              </a:spcBef>
            </a:pPr>
            <a:r>
              <a:rPr sz="1050" dirty="0">
                <a:latin typeface="Arial Unicode MS"/>
                <a:cs typeface="Arial Unicode MS"/>
              </a:rPr>
              <a:t>Explicado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detalle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Capítulo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Introducción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puesta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energía.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9495" y="9145636"/>
            <a:ext cx="3999888" cy="158553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1" y="2953635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9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3903341"/>
            <a:ext cx="4860898" cy="8367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700"/>
              </a:lnSpc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teoría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 </a:t>
            </a:r>
            <a:r>
              <a:rPr dirty="0">
                <a:latin typeface="Arial Unicode MS"/>
                <a:cs typeface="Arial Unicode MS"/>
              </a:rPr>
              <a:t>pararrayos</a:t>
            </a:r>
            <a:r>
              <a:rPr spc="30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1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sobretensión</a:t>
            </a:r>
            <a:endParaRPr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5593932"/>
            <a:ext cx="5287571" cy="29773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9.1</a:t>
            </a:r>
            <a:r>
              <a:rPr sz="1378" spc="-12" dirty="0">
                <a:latin typeface="Arial Unicode MS"/>
                <a:cs typeface="Arial Unicode MS"/>
              </a:rPr>
              <a:t> INTRODUCCIÓN</a:t>
            </a:r>
            <a:endParaRPr sz="1378">
              <a:latin typeface="Arial Unicode MS"/>
              <a:cs typeface="Arial Unicode MS"/>
            </a:endParaRPr>
          </a:p>
          <a:p>
            <a:pPr marL="16666" marR="39163">
              <a:lnSpc>
                <a:spcPct val="1328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líneas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excesivo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rayos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sobrecargas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conmutación.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antiguo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encerrado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porcelana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tensión;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espacio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enciende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9.1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277479" indent="231649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óxido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zinc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pararrayos,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9.2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62"/>
              </a:lnSpc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producen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sobretensiones,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proteger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pararrayos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(los)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(s)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(es)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(los)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(s)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posición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apertura.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10848333"/>
            <a:ext cx="1953360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26" dirty="0">
                <a:latin typeface="Arial Unicode MS"/>
                <a:cs typeface="Arial Unicode MS"/>
              </a:rPr>
              <a:t>FIGURA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9.1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simple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descargador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sobretensiones.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53023" y="2995332"/>
            <a:ext cx="4414328" cy="386083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61846" y="9451791"/>
            <a:ext cx="4000687" cy="198239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6973321"/>
            <a:ext cx="2176696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26" dirty="0">
                <a:latin typeface="Arial Unicode MS"/>
                <a:cs typeface="Arial Unicode MS"/>
              </a:rPr>
              <a:t>FIGURA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9.2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Descargador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sobretensiones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óxido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zinc.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8014502"/>
            <a:ext cx="5213405" cy="7596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9.2 </a:t>
            </a:r>
            <a:r>
              <a:rPr sz="919" spc="-52" dirty="0">
                <a:latin typeface="Arial Unicode MS"/>
                <a:cs typeface="Arial Unicode MS"/>
              </a:rPr>
              <a:t>PRUEBA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LOS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86" dirty="0">
                <a:latin typeface="Arial Unicode MS"/>
                <a:cs typeface="Arial Unicode MS"/>
              </a:rPr>
              <a:t>SUPRESORES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SOBRETENSIONES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/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9.3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t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(Amp)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mediante: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919">
              <a:latin typeface="Arial Unicode MS"/>
              <a:cs typeface="Arial Unicode MS"/>
            </a:endParaRPr>
          </a:p>
          <a:p>
            <a:pPr marL="248315"/>
            <a:r>
              <a:rPr sz="1247" spc="66" dirty="0">
                <a:latin typeface="Arial Unicode MS"/>
                <a:cs typeface="Arial Unicode MS"/>
              </a:rPr>
              <a:t>I</a:t>
            </a:r>
            <a:r>
              <a:rPr sz="787" spc="66" dirty="0">
                <a:latin typeface="Arial Unicode MS"/>
                <a:cs typeface="Arial Unicode MS"/>
              </a:rPr>
              <a:t>t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33" dirty="0">
                <a:latin typeface="Arial Unicode MS"/>
                <a:cs typeface="Arial Unicode MS"/>
              </a:rPr>
              <a:t>I</a:t>
            </a:r>
            <a:r>
              <a:rPr sz="787" spc="33" dirty="0">
                <a:latin typeface="Arial Unicode MS"/>
                <a:cs typeface="Arial Unicode MS"/>
              </a:rPr>
              <a:t>r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753024" y="12111809"/>
            <a:ext cx="248253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9.3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fuga.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10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3" y="3911674"/>
            <a:ext cx="4642563" cy="12287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puesta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en</a:t>
            </a:r>
            <a:r>
              <a:rPr sz="2100" spc="15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servicio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la </a:t>
            </a:r>
            <a:r>
              <a:rPr sz="2100" spc="66" dirty="0">
                <a:latin typeface="Arial Unicode MS"/>
                <a:cs typeface="Arial Unicode MS"/>
              </a:rPr>
              <a:t>teoría</a:t>
            </a:r>
            <a:r>
              <a:rPr sz="2100" spc="4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46" dirty="0">
                <a:latin typeface="Arial Unicode MS"/>
                <a:cs typeface="Arial Unicode MS"/>
              </a:rPr>
              <a:t> </a:t>
            </a:r>
            <a:r>
              <a:rPr sz="2100" spc="86" dirty="0">
                <a:latin typeface="Arial Unicode MS"/>
                <a:cs typeface="Arial Unicode MS"/>
              </a:rPr>
              <a:t>transformadores</a:t>
            </a:r>
            <a:r>
              <a:rPr sz="2100" spc="40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de </a:t>
            </a:r>
            <a:r>
              <a:rPr sz="2100" spc="78" dirty="0">
                <a:latin typeface="Arial Unicode MS"/>
                <a:cs typeface="Arial Unicode MS"/>
              </a:rPr>
              <a:t>corriente</a:t>
            </a:r>
            <a:r>
              <a:rPr sz="2100" spc="-7" dirty="0">
                <a:latin typeface="Arial Unicode MS"/>
                <a:cs typeface="Arial Unicode MS"/>
              </a:rPr>
              <a:t> </a:t>
            </a:r>
            <a:r>
              <a:rPr sz="2100" spc="59" dirty="0">
                <a:latin typeface="Arial Unicode MS"/>
                <a:cs typeface="Arial Unicode MS"/>
              </a:rPr>
              <a:t>tradicionales</a:t>
            </a:r>
            <a:r>
              <a:rPr sz="2100" spc="-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 </a:t>
            </a:r>
            <a:r>
              <a:rPr sz="2100" spc="-12" dirty="0">
                <a:latin typeface="Arial Unicode MS"/>
                <a:cs typeface="Arial Unicode MS"/>
              </a:rPr>
              <a:t>electrónicos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5593934"/>
            <a:ext cx="5159236" cy="13466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10.1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41663">
              <a:lnSpc>
                <a:spcPct val="132900"/>
              </a:lnSpc>
              <a:spcBef>
                <a:spcPts val="701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(CT)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transferir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primaria.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adecuada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10.1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construcción,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utilizados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mundo.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7265715"/>
            <a:ext cx="5310904" cy="40776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34142" lvl="1" indent="-318310">
              <a:spcBef>
                <a:spcPts val="131"/>
              </a:spcBef>
              <a:buAutoNum type="arabicPeriod" startAt="2"/>
              <a:tabLst>
                <a:tab pos="334975" algn="l"/>
              </a:tabLst>
            </a:pPr>
            <a:r>
              <a:rPr sz="1115" spc="-40" dirty="0">
                <a:latin typeface="Arial Unicode MS"/>
                <a:cs typeface="Arial Unicode MS"/>
              </a:rPr>
              <a:t>CIRCUITO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EQUIVALENTE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CORRIENTE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hierro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devanados.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mide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secundaria </a:t>
            </a:r>
            <a:r>
              <a:rPr sz="1050" dirty="0">
                <a:latin typeface="Arial Unicode MS"/>
                <a:cs typeface="Arial Unicode MS"/>
              </a:rPr>
              <a:t>(también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llamada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carga).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produce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 err="1" smtClean="0">
                <a:latin typeface="Arial Unicode MS"/>
                <a:cs typeface="Arial Unicode MS"/>
              </a:rPr>
              <a:t>flujo</a:t>
            </a:r>
            <a:r>
              <a:rPr lang="es-ES" sz="1050" spc="525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alterno</a:t>
            </a:r>
            <a:r>
              <a:rPr sz="1050" spc="138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flujo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produce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fem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produce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10.2</a:t>
            </a:r>
            <a:r>
              <a:rPr sz="1050" dirty="0">
                <a:latin typeface="Arial Unicode MS"/>
                <a:cs typeface="Arial Unicode MS"/>
              </a:rPr>
              <a:t>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10.3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diagrama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fasorial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TC.</a:t>
            </a:r>
            <a:endParaRPr sz="1050" dirty="0">
              <a:latin typeface="Arial Unicode MS"/>
              <a:cs typeface="Arial Unicode MS"/>
            </a:endParaRPr>
          </a:p>
          <a:p>
            <a:pPr marL="16666" marR="99992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10.3,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s</a:t>
            </a:r>
            <a:r>
              <a:rPr sz="985" dirty="0">
                <a:latin typeface="Arial Unicode MS"/>
                <a:cs typeface="Arial Unicode MS"/>
              </a:rPr>
              <a:t>),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corresponde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mi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tiene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componentes: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magnetizar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hierro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histéresis.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575" dirty="0">
              <a:latin typeface="Arial Unicode MS"/>
              <a:cs typeface="Arial Unicode MS"/>
            </a:endParaRPr>
          </a:p>
          <a:p>
            <a:pPr marL="334142" lvl="1" indent="-318310">
              <a:buAutoNum type="arabicPeriod" startAt="3"/>
              <a:tabLst>
                <a:tab pos="334975" algn="l"/>
              </a:tabLst>
            </a:pPr>
            <a:r>
              <a:rPr sz="1115" spc="-72" dirty="0">
                <a:latin typeface="Arial Unicode MS"/>
                <a:cs typeface="Arial Unicode MS"/>
              </a:rPr>
              <a:t>CURVA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MAGNETIZACIÓN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CORRIENTE</a:t>
            </a:r>
            <a:endParaRPr sz="1115" dirty="0">
              <a:latin typeface="Arial Unicode MS"/>
              <a:cs typeface="Arial Unicode MS"/>
            </a:endParaRPr>
          </a:p>
          <a:p>
            <a:pPr marL="16666" marR="45831">
              <a:lnSpc>
                <a:spcPct val="1245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Referirse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10.4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magnetización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tobillo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rodilla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allá,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medición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tobillo.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punto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inflexión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10%</a:t>
            </a:r>
            <a:r>
              <a:rPr sz="1050" dirty="0">
                <a:latin typeface="Arial Unicode MS"/>
                <a:cs typeface="Arial Unicode MS"/>
              </a:rPr>
              <a:t> aumentará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magnetización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mi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50%.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este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saturado.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224" y="3130706"/>
            <a:ext cx="5087235" cy="763852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10678985"/>
            <a:ext cx="5175904" cy="345520"/>
          </a:xfrm>
          <a:prstGeom prst="rect">
            <a:avLst/>
          </a:prstGeom>
        </p:spPr>
        <p:txBody>
          <a:bodyPr vert="horz" wrap="square" lIns="0" tIns="71668" rIns="0" bIns="0" rtlCol="0">
            <a:spAutoFit/>
          </a:bodyPr>
          <a:lstStyle/>
          <a:p>
            <a:pPr marL="16666">
              <a:spcBef>
                <a:spcPts val="564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(A)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(CT)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núcleo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superior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instalado.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(B)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horquilla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sumergida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aceite.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8"/>
              </a:spcBef>
            </a:pPr>
            <a:r>
              <a:rPr sz="721" spc="-52" dirty="0">
                <a:latin typeface="Arial Unicode MS"/>
                <a:cs typeface="Arial Unicode MS"/>
              </a:rPr>
              <a:t>(C)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CT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buje.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10196" y="6332695"/>
            <a:ext cx="3818319" cy="253610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10188" y="2995333"/>
            <a:ext cx="5018335" cy="213356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76" y="5174044"/>
            <a:ext cx="5216738" cy="8526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4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10.2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corriente.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pag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5calificación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CT;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norte5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CT;Z</a:t>
            </a:r>
            <a:r>
              <a:rPr sz="525" spc="-40" dirty="0">
                <a:latin typeface="Arial Unicode MS"/>
                <a:cs typeface="Arial Unicode MS"/>
              </a:rPr>
              <a:t>B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ohmios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1Jx);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Z</a:t>
            </a:r>
            <a:r>
              <a:rPr sz="525" spc="-26" dirty="0">
                <a:latin typeface="Arial Unicode MS"/>
                <a:cs typeface="Arial Unicode MS"/>
              </a:rPr>
              <a:t>s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5Impedancia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ohmios(r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Jx);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</a:t>
            </a:r>
            <a:r>
              <a:rPr sz="525" dirty="0">
                <a:latin typeface="Arial Unicode MS"/>
                <a:cs typeface="Arial Unicode MS"/>
              </a:rPr>
              <a:t>mi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ohmios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(r1Jx);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mi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s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secundaria;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</a:t>
            </a:r>
            <a:r>
              <a:rPr sz="525" dirty="0">
                <a:latin typeface="Arial Unicode MS"/>
                <a:cs typeface="Arial Unicode MS"/>
              </a:rPr>
              <a:t>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secundario;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</a:t>
            </a:r>
            <a:r>
              <a:rPr sz="525" dirty="0">
                <a:latin typeface="Arial Unicode MS"/>
                <a:cs typeface="Arial Unicode MS"/>
              </a:rPr>
              <a:t>t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terminal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través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terminales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TC.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71" y="8916784"/>
            <a:ext cx="5277570" cy="22947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5831">
              <a:lnSpc>
                <a:spcPct val="127600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10.3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corriente.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</a:t>
            </a:r>
            <a:r>
              <a:rPr sz="591" dirty="0">
                <a:latin typeface="Arial Unicode MS"/>
                <a:cs typeface="Arial Unicode MS"/>
              </a:rPr>
              <a:t>pag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5voltaje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primario;mi</a:t>
            </a:r>
            <a:r>
              <a:rPr sz="591" spc="-12" dirty="0">
                <a:latin typeface="Arial Unicode MS"/>
                <a:cs typeface="Arial Unicode MS"/>
              </a:rPr>
              <a:t>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5voltaje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secundario;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Φ5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flujo;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hierro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(histéresis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parásitas);I</a:t>
            </a:r>
            <a:r>
              <a:rPr sz="591" spc="-12" dirty="0">
                <a:latin typeface="Arial Unicode MS"/>
                <a:cs typeface="Arial Unicode MS"/>
              </a:rPr>
              <a:t>metro</a:t>
            </a:r>
            <a:r>
              <a:rPr sz="854" spc="-12" dirty="0">
                <a:latin typeface="Arial Unicode MS"/>
                <a:cs typeface="Arial Unicode MS"/>
              </a:rPr>
              <a:t>5corriente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magnetizante;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mi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5corriente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excitación;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pag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5corriente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primaria;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432468" indent="231649">
              <a:lnSpc>
                <a:spcPct val="181200"/>
              </a:lnSpc>
            </a:pP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inflexión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medición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inflexión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bajo,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10.4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200"/>
              </a:lnSpc>
              <a:spcBef>
                <a:spcPts val="78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muchas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aplicaciones,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núcleo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casi </a:t>
            </a:r>
            <a:r>
              <a:rPr sz="1115" dirty="0">
                <a:latin typeface="Arial Unicode MS"/>
                <a:cs typeface="Arial Unicode MS"/>
              </a:rPr>
              <a:t>inevitable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producirá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transitoria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fuerte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cortocircuito.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vez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saturado,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equivalente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en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10.5A.</a:t>
            </a:r>
            <a:r>
              <a:rPr sz="111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Toda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pasa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través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ruta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en </a:t>
            </a:r>
            <a:r>
              <a:rPr sz="1115" dirty="0">
                <a:latin typeface="Arial Unicode MS"/>
                <a:cs typeface="Arial Unicode MS"/>
              </a:rPr>
              <a:t>cortocircuito.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altera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debido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distorsión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(ver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10.5B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50975" y="5889539"/>
            <a:ext cx="4622429" cy="40285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59331" y="2995332"/>
            <a:ext cx="3604781" cy="23489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5436490"/>
            <a:ext cx="512340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inflexión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(TC)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medida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0" y="9971039"/>
            <a:ext cx="5179236" cy="16928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24977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10.5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(A)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(CT)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saturación.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(B)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distorsión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saturación.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300"/>
              </a:lnSpc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onda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sinusoidal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10.5B.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colapsan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altera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saturación.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894761" y="9395086"/>
          <a:ext cx="4250890" cy="23858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591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838">
                <a:tc gridSpan="2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10.1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Límites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clases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0,1-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1.0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8379191" y="2497266"/>
            <a:ext cx="5170070" cy="12403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>
              <a:tabLst>
                <a:tab pos="551626" algn="l"/>
              </a:tabLst>
            </a:pPr>
            <a:r>
              <a:rPr sz="1444" spc="-26" dirty="0">
                <a:latin typeface="Arial Unicode MS"/>
                <a:cs typeface="Arial Unicode MS"/>
              </a:rPr>
              <a:t>10,4</a:t>
            </a:r>
            <a:r>
              <a:rPr sz="1444" dirty="0">
                <a:latin typeface="Arial Unicode MS"/>
                <a:cs typeface="Arial Unicode MS"/>
              </a:rPr>
              <a:t>	</a:t>
            </a:r>
            <a:r>
              <a:rPr sz="1115" spc="-99" dirty="0">
                <a:latin typeface="Arial Unicode MS"/>
                <a:cs typeface="Arial Unicode MS"/>
              </a:rPr>
              <a:t>CLASES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ACTUALES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PRECISIÓN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TRANSFORMADORES</a:t>
            </a:r>
            <a:endParaRPr sz="1115" dirty="0">
              <a:latin typeface="Arial Unicode MS"/>
              <a:cs typeface="Arial Unicode MS"/>
            </a:endParaRPr>
          </a:p>
          <a:p>
            <a:pPr marL="16666">
              <a:spcBef>
                <a:spcPts val="886"/>
              </a:spcBef>
              <a:tabLst>
                <a:tab pos="704115" algn="l"/>
              </a:tabLst>
            </a:pPr>
            <a:r>
              <a:rPr sz="1312" spc="-12" dirty="0">
                <a:latin typeface="Arial Unicode MS"/>
                <a:cs typeface="Arial Unicode MS"/>
              </a:rPr>
              <a:t>10.4.1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919" spc="-12" dirty="0">
                <a:latin typeface="Arial Unicode MS"/>
                <a:cs typeface="Arial Unicode MS"/>
              </a:rPr>
              <a:t>Clases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endParaRPr sz="919" dirty="0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689"/>
              </a:spcBef>
            </a:pPr>
            <a:r>
              <a:rPr sz="854" dirty="0">
                <a:latin typeface="Arial Unicode MS"/>
                <a:cs typeface="Arial Unicode MS"/>
              </a:rPr>
              <a:t>Consulte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tablas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conocer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26" dirty="0">
                <a:solidFill>
                  <a:srgbClr val="007FAC"/>
                </a:solidFill>
                <a:latin typeface="Arial Unicode MS"/>
                <a:cs typeface="Arial Unicode MS"/>
              </a:rPr>
              <a:t>10.1</a:t>
            </a:r>
            <a:r>
              <a:rPr sz="854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límites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precisión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0.1-</a:t>
            </a:r>
            <a:r>
              <a:rPr sz="854" spc="-33" dirty="0">
                <a:latin typeface="Arial Unicode MS"/>
                <a:cs typeface="Arial Unicode MS"/>
              </a:rPr>
              <a:t>5.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81" y="4363772"/>
            <a:ext cx="5280072" cy="471728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10.4.2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Clases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caracterizan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por: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vueltas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nominal</a:t>
            </a:r>
            <a:endParaRPr sz="985">
              <a:latin typeface="Arial Unicode MS"/>
              <a:cs typeface="Arial Unicode MS"/>
            </a:endParaRPr>
          </a:p>
          <a:p>
            <a:pPr marL="248315" marR="6666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expresada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términos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reactancia.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práctica,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expresa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voltios-amperios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(VA).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77"/>
              </a:spcBef>
            </a:pPr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5P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-26" dirty="0">
                <a:latin typeface="Arial Unicode MS"/>
                <a:cs typeface="Arial Unicode MS"/>
              </a:rPr>
              <a:t> 10P: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(ALF),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saturación.</a:t>
            </a:r>
            <a:endParaRPr sz="985">
              <a:latin typeface="Arial Unicode MS"/>
              <a:cs typeface="Arial Unicode MS"/>
            </a:endParaRPr>
          </a:p>
          <a:p>
            <a:pPr marL="248315" marR="61663">
              <a:lnSpc>
                <a:spcPct val="132900"/>
              </a:lnSpc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mantener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especificados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hasta</a:t>
            </a:r>
            <a:r>
              <a:rPr sz="985" dirty="0">
                <a:latin typeface="Arial Unicode MS"/>
                <a:cs typeface="Arial Unicode MS"/>
              </a:rPr>
              <a:t> cierto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expresado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múltiplo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</a:t>
            </a:r>
            <a:r>
              <a:rPr sz="985" dirty="0">
                <a:latin typeface="Arial Unicode MS"/>
                <a:cs typeface="Arial Unicode MS"/>
              </a:rPr>
              <a:t> nominal.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múltiplo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denomina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ejemplo,</a:t>
            </a:r>
            <a:r>
              <a:rPr sz="985" dirty="0">
                <a:latin typeface="Arial Unicode MS"/>
                <a:cs typeface="Arial Unicode MS"/>
              </a:rPr>
              <a:t> 15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10P20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convertir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ALF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voltiosV</a:t>
            </a:r>
            <a:r>
              <a:rPr sz="656" dirty="0">
                <a:latin typeface="Arial Unicode MS"/>
                <a:cs typeface="Arial Unicode MS"/>
              </a:rPr>
              <a:t>K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-VANO3ALF</a:t>
            </a:r>
            <a:endParaRPr sz="985">
              <a:latin typeface="Arial Unicode MS"/>
              <a:cs typeface="Arial Unicode MS"/>
            </a:endParaRPr>
          </a:p>
          <a:p>
            <a:pPr marL="16666" marR="38329" indent="231649">
              <a:lnSpc>
                <a:spcPct val="132900"/>
              </a:lnSpc>
              <a:spcBef>
                <a:spcPts val="780"/>
              </a:spcBef>
            </a:pP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5P20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error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compuesto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99" dirty="0">
                <a:latin typeface="Arial Unicode MS"/>
                <a:cs typeface="Arial Unicode MS"/>
              </a:rPr>
              <a:t>X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típica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10.6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caracterizan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por: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86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nominal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814"/>
              </a:spcBef>
            </a:pPr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vueltas</a:t>
            </a:r>
            <a:endParaRPr sz="59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393">
              <a:latin typeface="Arial Unicode MS"/>
              <a:cs typeface="Arial Unicode MS"/>
            </a:endParaRPr>
          </a:p>
          <a:p>
            <a:pPr marL="248315"/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punto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rodilla</a:t>
            </a:r>
            <a:endParaRPr sz="721">
              <a:latin typeface="Arial Unicode MS"/>
              <a:cs typeface="Arial Unicode MS"/>
            </a:endParaRPr>
          </a:p>
          <a:p>
            <a:pPr marL="248315" marR="2378992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inflexión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845020" y="9677629"/>
            <a:ext cx="239170" cy="6667"/>
          </a:xfrm>
          <a:custGeom>
            <a:avLst/>
            <a:gdLst/>
            <a:ahLst/>
            <a:cxnLst/>
            <a:rect l="l" t="t" r="r" b="b"/>
            <a:pathLst>
              <a:path w="182244" h="5079">
                <a:moveTo>
                  <a:pt x="182156" y="0"/>
                </a:moveTo>
                <a:lnTo>
                  <a:pt x="0" y="0"/>
                </a:lnTo>
                <a:lnTo>
                  <a:pt x="0" y="5039"/>
                </a:lnTo>
                <a:lnTo>
                  <a:pt x="182156" y="5039"/>
                </a:lnTo>
                <a:lnTo>
                  <a:pt x="182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553998" y="10848343"/>
            <a:ext cx="239170" cy="6667"/>
          </a:xfrm>
          <a:custGeom>
            <a:avLst/>
            <a:gdLst/>
            <a:ahLst/>
            <a:cxnLst/>
            <a:rect l="l" t="t" r="r" b="b"/>
            <a:pathLst>
              <a:path w="182244" h="5079">
                <a:moveTo>
                  <a:pt x="182156" y="0"/>
                </a:moveTo>
                <a:lnTo>
                  <a:pt x="0" y="0"/>
                </a:lnTo>
                <a:lnTo>
                  <a:pt x="0" y="5040"/>
                </a:lnTo>
                <a:lnTo>
                  <a:pt x="182156" y="5040"/>
                </a:lnTo>
                <a:lnTo>
                  <a:pt x="182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395893" y="10848342"/>
            <a:ext cx="167502" cy="6667"/>
          </a:xfrm>
          <a:custGeom>
            <a:avLst/>
            <a:gdLst/>
            <a:ahLst/>
            <a:cxnLst/>
            <a:rect l="l" t="t" r="r" b="b"/>
            <a:pathLst>
              <a:path w="127635" h="5079">
                <a:moveTo>
                  <a:pt x="127444" y="0"/>
                </a:moveTo>
                <a:lnTo>
                  <a:pt x="0" y="0"/>
                </a:lnTo>
                <a:lnTo>
                  <a:pt x="0" y="5041"/>
                </a:lnTo>
                <a:lnTo>
                  <a:pt x="127444" y="5041"/>
                </a:lnTo>
                <a:lnTo>
                  <a:pt x="12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2555" y="4672525"/>
            <a:ext cx="5018335" cy="2838455"/>
          </a:xfrm>
          <a:prstGeom prst="rect">
            <a:avLst/>
          </a:prstGeom>
        </p:spPr>
      </p:pic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836178" y="2995334"/>
          <a:ext cx="4250058" cy="135918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83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16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838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10.2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frente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cálculos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errores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compuestos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 de</a:t>
                      </a:r>
                      <a:r>
                        <a:rPr sz="9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precisión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1000" spc="1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compuesto</a:t>
                      </a:r>
                      <a:r>
                        <a:rPr sz="1000" spc="1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750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8321556" y="7555890"/>
            <a:ext cx="5293405" cy="17283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10.6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típica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multiratio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2000/5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amperios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X,V</a:t>
            </a:r>
            <a:r>
              <a:rPr sz="525" spc="-46" dirty="0">
                <a:latin typeface="Arial Unicode MS"/>
                <a:cs typeface="Arial Unicode MS"/>
              </a:rPr>
              <a:t>K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700 </a:t>
            </a:r>
            <a:r>
              <a:rPr sz="787" spc="-40" dirty="0">
                <a:latin typeface="Arial Unicode MS"/>
                <a:cs typeface="Arial Unicode MS"/>
              </a:rPr>
              <a:t>V,</a:t>
            </a:r>
            <a:r>
              <a:rPr sz="787" dirty="0">
                <a:latin typeface="Arial Unicode MS"/>
                <a:cs typeface="Arial Unicode MS"/>
              </a:rPr>
              <a:t> 60 Hz, R</a:t>
            </a:r>
            <a:r>
              <a:rPr sz="525" dirty="0">
                <a:latin typeface="Arial Unicode MS"/>
                <a:cs typeface="Arial Unicode MS"/>
              </a:rPr>
              <a:t>Connecticut </a:t>
            </a:r>
            <a:r>
              <a:rPr sz="787" dirty="0">
                <a:latin typeface="Arial Unicode MS"/>
                <a:cs typeface="Arial Unicode MS"/>
              </a:rPr>
              <a:t>50,85 </a:t>
            </a:r>
            <a:r>
              <a:rPr sz="787" spc="-33" dirty="0">
                <a:latin typeface="Arial Unicode MS"/>
                <a:cs typeface="Arial Unicode MS"/>
              </a:rPr>
              <a:t>Ω.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 marR="669951">
              <a:lnSpc>
                <a:spcPct val="117300"/>
              </a:lnSpc>
            </a:pP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10.7</a:t>
            </a:r>
            <a:r>
              <a:rPr sz="111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cómo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leer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protección.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Veamos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ejemplo: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clasificado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5P10.</a:t>
            </a:r>
            <a:endParaRPr sz="1115">
              <a:latin typeface="Arial Unicode MS"/>
              <a:cs typeface="Arial Unicode MS"/>
            </a:endParaRPr>
          </a:p>
          <a:p>
            <a:pPr marL="248315" marR="156655">
              <a:lnSpc>
                <a:spcPct val="116700"/>
              </a:lnSpc>
              <a:spcBef>
                <a:spcPts val="12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número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refiere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compuesto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magnitud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ángulo.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número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refiere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ALF.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361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6Error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5%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859543" y="9653023"/>
            <a:ext cx="25333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EN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795024" y="9434588"/>
            <a:ext cx="716676" cy="208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1870" baseline="-38011" dirty="0">
                <a:latin typeface="Arial Unicode MS"/>
                <a:cs typeface="Arial Unicode MS"/>
              </a:rPr>
              <a:t>:</a:t>
            </a:r>
            <a:r>
              <a:rPr sz="1870" spc="58" baseline="-38011" dirty="0">
                <a:latin typeface="Arial Unicode MS"/>
                <a:cs typeface="Arial Unicode MS"/>
              </a:rPr>
              <a:t> </a:t>
            </a:r>
            <a:r>
              <a:rPr sz="1870" spc="-48" baseline="-38011" dirty="0">
                <a:latin typeface="Arial Unicode MS"/>
                <a:cs typeface="Arial Unicode MS"/>
              </a:rPr>
              <a:t>ALF</a:t>
            </a:r>
            <a:endParaRPr sz="1870" baseline="-3801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399384" y="9538698"/>
            <a:ext cx="3316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-91" dirty="0">
                <a:latin typeface="Arial Unicode MS"/>
                <a:cs typeface="Arial Unicode MS"/>
              </a:rPr>
              <a:t>V</a:t>
            </a:r>
            <a:r>
              <a:rPr sz="1312" cap="small" spc="-138" dirty="0">
                <a:latin typeface="Arial Unicode MS"/>
                <a:cs typeface="Arial Unicode MS"/>
              </a:rPr>
              <a:t>k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553998" y="9916242"/>
            <a:ext cx="1376685" cy="611703"/>
          </a:xfrm>
          <a:prstGeom prst="rect">
            <a:avLst/>
          </a:prstGeom>
        </p:spPr>
        <p:txBody>
          <a:bodyPr vert="horz" wrap="square" lIns="0" tIns="26667" rIns="0" bIns="0" rtlCol="0">
            <a:spAutoFit/>
          </a:bodyPr>
          <a:lstStyle/>
          <a:p>
            <a:pPr marL="16666">
              <a:spcBef>
                <a:spcPts val="210"/>
              </a:spcBef>
            </a:pPr>
            <a:r>
              <a:rPr sz="1181" spc="-12" dirty="0">
                <a:latin typeface="Arial Unicode MS"/>
                <a:cs typeface="Arial Unicode MS"/>
              </a:rPr>
              <a:t>Ejemplo: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04900"/>
              </a:lnSpc>
              <a:spcBef>
                <a:spcPts val="12"/>
              </a:spcBef>
            </a:pPr>
            <a:r>
              <a:rPr sz="1247" spc="-99" dirty="0">
                <a:latin typeface="Arial Unicode MS"/>
                <a:cs typeface="Arial Unicode MS"/>
              </a:rPr>
              <a:t>CT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VA515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VA</a:t>
            </a:r>
            <a:r>
              <a:rPr sz="1247" spc="-26" dirty="0">
                <a:latin typeface="Arial Unicode MS"/>
                <a:cs typeface="Arial Unicode MS"/>
              </a:rPr>
              <a:t> 5P10 </a:t>
            </a:r>
            <a:r>
              <a:rPr sz="1247" spc="-12" dirty="0">
                <a:latin typeface="Arial Unicode MS"/>
                <a:cs typeface="Arial Unicode MS"/>
              </a:rPr>
              <a:t>ALF510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569462" y="10823748"/>
            <a:ext cx="25333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EN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503996" y="10605311"/>
            <a:ext cx="808344" cy="208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1870" baseline="-40935" dirty="0">
                <a:latin typeface="Arial Unicode MS"/>
                <a:cs typeface="Arial Unicode MS"/>
              </a:rPr>
              <a:t>:</a:t>
            </a:r>
            <a:r>
              <a:rPr sz="1870" spc="58" baseline="-40935" dirty="0">
                <a:latin typeface="Arial Unicode MS"/>
                <a:cs typeface="Arial Unicode MS"/>
              </a:rPr>
              <a:t> </a:t>
            </a:r>
            <a:r>
              <a:rPr sz="1870" spc="-40" baseline="-40935" dirty="0">
                <a:latin typeface="Arial Unicode MS"/>
                <a:cs typeface="Arial Unicode MS"/>
              </a:rPr>
              <a:t>ALF5</a:t>
            </a:r>
            <a:endParaRPr sz="1870" baseline="-4093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421756" y="10823749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345901" y="10710356"/>
            <a:ext cx="5733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38888" dirty="0">
                <a:latin typeface="Arial Unicode MS"/>
                <a:cs typeface="Arial Unicode MS"/>
              </a:rPr>
              <a:t>15</a:t>
            </a: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10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554006" y="10710366"/>
            <a:ext cx="1980860" cy="10105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100826" algn="r">
              <a:spcBef>
                <a:spcPts val="131"/>
              </a:spcBef>
            </a:pPr>
            <a:r>
              <a:rPr sz="1312" cap="small" spc="-91" dirty="0">
                <a:latin typeface="Arial Unicode MS"/>
                <a:cs typeface="Arial Unicode MS"/>
              </a:rPr>
              <a:t>V</a:t>
            </a:r>
            <a:r>
              <a:rPr sz="1312" cap="small" spc="-138" dirty="0">
                <a:latin typeface="Arial Unicode MS"/>
                <a:cs typeface="Arial Unicode MS"/>
              </a:rPr>
              <a:t>k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346"/>
              </a:spcBef>
            </a:pPr>
            <a:r>
              <a:rPr sz="985" spc="-66" dirty="0">
                <a:latin typeface="Arial Unicode MS"/>
                <a:cs typeface="Arial Unicode MS"/>
              </a:rPr>
              <a:t>V</a:t>
            </a:r>
            <a:r>
              <a:rPr sz="656" spc="-66" dirty="0">
                <a:latin typeface="Arial Unicode MS"/>
                <a:cs typeface="Arial Unicode MS"/>
              </a:rPr>
              <a:t>K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5150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V,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VA5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IClase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3C</a:t>
            </a:r>
            <a:r>
              <a:rPr sz="854" spc="-72" dirty="0">
                <a:latin typeface="Arial Unicode MS"/>
                <a:cs typeface="Arial Unicode MS"/>
              </a:rPr>
              <a:t>2</a:t>
            </a:r>
            <a:r>
              <a:rPr sz="985" spc="-72" dirty="0">
                <a:latin typeface="Arial Unicode MS"/>
                <a:cs typeface="Arial Unicode MS"/>
              </a:rPr>
              <a:t>T</a:t>
            </a:r>
            <a:r>
              <a:rPr sz="1312" spc="-72" dirty="0">
                <a:latin typeface="Arial Unicode MS"/>
                <a:cs typeface="Arial Unicode MS"/>
              </a:rPr>
              <a:t>.R</a:t>
            </a:r>
            <a:r>
              <a:rPr sz="985" spc="-72" dirty="0">
                <a:latin typeface="Arial Unicode MS"/>
                <a:cs typeface="Arial Unicode MS"/>
              </a:rPr>
              <a:t>BS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ts val="1575"/>
              </a:lnSpc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clasificado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por: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metro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dirty="0">
                <a:latin typeface="Arial Unicode MS"/>
                <a:cs typeface="Arial Unicode MS"/>
              </a:rPr>
              <a:t> 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V</a:t>
            </a:r>
            <a:r>
              <a:rPr sz="656" spc="-46" dirty="0">
                <a:latin typeface="Arial Unicode MS"/>
                <a:cs typeface="Arial Unicode MS"/>
              </a:rPr>
              <a:t>K</a:t>
            </a:r>
            <a:r>
              <a:rPr sz="985" spc="-46" dirty="0">
                <a:latin typeface="Arial Unicode MS"/>
                <a:cs typeface="Arial Unicode MS"/>
              </a:rPr>
              <a:t>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I</a:t>
            </a:r>
            <a:r>
              <a:rPr sz="656" spc="-26" dirty="0">
                <a:latin typeface="Arial Unicode MS"/>
                <a:cs typeface="Arial Unicode MS"/>
              </a:rPr>
              <a:t>PAG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3890" y="2995316"/>
            <a:ext cx="4863882" cy="287437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49874" y="6330811"/>
            <a:ext cx="4938966" cy="342239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953516"/>
            <a:ext cx="5086735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10.7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Cómo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leer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(TC)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9852755"/>
            <a:ext cx="5122570" cy="17816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10.8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diagramas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esquemáticos.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10.4.3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95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nunca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dejarse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mientras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corriente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continúa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fluyendo.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circunstancias,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aparece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salida </a:t>
            </a:r>
            <a:r>
              <a:rPr sz="1050" dirty="0">
                <a:latin typeface="Arial Unicode MS"/>
                <a:cs typeface="Arial Unicode MS"/>
              </a:rPr>
              <a:t>secundarios.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situación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peligrosa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resultar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ruptura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aislamiento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10.8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precisión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10.3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836178" y="2995333"/>
          <a:ext cx="4250891" cy="2072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250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258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60007">
                <a:tc gridSpan="2">
                  <a:txBody>
                    <a:bodyPr/>
                    <a:lstStyle/>
                    <a:p>
                      <a:pPr marL="100965" marR="600710">
                        <a:lnSpc>
                          <a:spcPct val="166100"/>
                        </a:lnSpc>
                        <a:spcBef>
                          <a:spcPts val="515"/>
                        </a:spcBef>
                      </a:pP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10.3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Clasificaciones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equivalente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60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57.13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45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11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60044-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100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25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200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50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400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100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800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200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8321553" y="5169205"/>
            <a:ext cx="5308406" cy="2913346"/>
          </a:xfrm>
          <a:prstGeom prst="rect">
            <a:avLst/>
          </a:prstGeom>
        </p:spPr>
        <p:txBody>
          <a:bodyPr vert="horz" wrap="square" lIns="0" tIns="140002" rIns="0" bIns="0" rtlCol="0">
            <a:spAutoFit/>
          </a:bodyPr>
          <a:lstStyle/>
          <a:p>
            <a:pPr marL="16666">
              <a:spcBef>
                <a:spcPts val="1102"/>
              </a:spcBef>
              <a:tabLst>
                <a:tab pos="551626" algn="l"/>
              </a:tabLst>
            </a:pPr>
            <a:r>
              <a:rPr sz="1444" spc="-26" dirty="0">
                <a:latin typeface="Arial Unicode MS"/>
                <a:cs typeface="Arial Unicode MS"/>
              </a:rPr>
              <a:t>10,5</a:t>
            </a:r>
            <a:r>
              <a:rPr sz="1444" dirty="0">
                <a:latin typeface="Arial Unicode MS"/>
                <a:cs typeface="Arial Unicode MS"/>
              </a:rPr>
              <a:t>	</a:t>
            </a:r>
            <a:r>
              <a:rPr sz="1050" spc="-40" dirty="0">
                <a:latin typeface="Arial Unicode MS"/>
                <a:cs typeface="Arial Unicode MS"/>
              </a:rPr>
              <a:t>TIPOS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TRANSFORMADORES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704115" lvl="2" indent="-688283">
              <a:spcBef>
                <a:spcPts val="886"/>
              </a:spcBef>
              <a:buSzPct val="133333"/>
              <a:buAutoNum type="arabicPeriod"/>
              <a:tabLst>
                <a:tab pos="704115" algn="l"/>
                <a:tab pos="704948" algn="l"/>
              </a:tabLst>
            </a:pP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enrollado</a:t>
            </a:r>
            <a:endParaRPr sz="985">
              <a:latin typeface="Arial Unicode MS"/>
              <a:cs typeface="Arial Unicode MS"/>
            </a:endParaRPr>
          </a:p>
          <a:p>
            <a:pPr marL="16666" marR="337475">
              <a:lnSpc>
                <a:spcPct val="1424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convencionales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(primario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secundario)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formados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alambre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cobre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enrollado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alrededor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moderada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aparamenta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 marR="1508222" lvl="2">
              <a:lnSpc>
                <a:spcPct val="135200"/>
              </a:lnSpc>
              <a:buAutoNum type="arabicPeriod" startAt="2"/>
              <a:tabLst>
                <a:tab pos="428302" algn="l"/>
              </a:tabLst>
            </a:pP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barra </a:t>
            </a:r>
            <a:r>
              <a:rPr sz="1050" dirty="0">
                <a:latin typeface="Arial Unicode MS"/>
                <a:cs typeface="Arial Unicode MS"/>
              </a:rPr>
              <a:t>(incrustado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resina)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conocidos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bobinados,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anillo.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ocupa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perímetro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Dichos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TC</a:t>
            </a:r>
            <a:r>
              <a:rPr sz="985" dirty="0">
                <a:latin typeface="Arial Unicode MS"/>
                <a:cs typeface="Arial Unicode MS"/>
              </a:rPr>
              <a:t> normalmente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integrado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permanente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provistos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necesario.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8553945"/>
            <a:ext cx="5290906" cy="13029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10.5.3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Transformadores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corriente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tipo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buje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suelen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diseñados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rodea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columna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diámetro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encajar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grandes)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TC,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resultado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trayectoria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media.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10238009"/>
            <a:ext cx="5157570" cy="1476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10.5.4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aire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producir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magnitud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múltiples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permanecer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proporcionadas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rango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práctico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amplio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entrada.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79192" y="2968163"/>
            <a:ext cx="5300073" cy="84244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27468" lvl="2" indent="-411636">
              <a:spcBef>
                <a:spcPts val="131"/>
              </a:spcBef>
              <a:buAutoNum type="arabicPeriod" startAt="5"/>
              <a:tabLst>
                <a:tab pos="428302" algn="l"/>
              </a:tabLst>
            </a:pP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rendimiento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transitorio</a:t>
            </a:r>
            <a:endParaRPr sz="1050">
              <a:latin typeface="Arial Unicode MS"/>
              <a:cs typeface="Arial Unicode MS"/>
            </a:endParaRPr>
          </a:p>
          <a:p>
            <a:pPr marL="16666" marR="183320">
              <a:lnSpc>
                <a:spcPct val="124600"/>
              </a:lnSpc>
              <a:spcBef>
                <a:spcPts val="780"/>
              </a:spcBef>
            </a:pP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60044-6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TPX,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TPY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TPZ.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TPX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hierro </a:t>
            </a:r>
            <a:r>
              <a:rPr sz="1050" dirty="0">
                <a:latin typeface="Arial Unicode MS"/>
                <a:cs typeface="Arial Unicode MS"/>
              </a:rPr>
              <a:t>cerrado,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mientras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TPY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TPZ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espacios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núcleo.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444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7"/>
              </a:spcBef>
              <a:buAutoNum type="arabicPeriod"/>
              <a:tabLst>
                <a:tab pos="670784" algn="l"/>
              </a:tabLst>
            </a:pPr>
            <a:r>
              <a:rPr sz="1312" spc="-12" dirty="0">
                <a:latin typeface="Arial Unicode MS"/>
                <a:cs typeface="Arial Unicode MS"/>
              </a:rPr>
              <a:t>Clase</a:t>
            </a:r>
            <a:r>
              <a:rPr sz="1312" spc="-66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TPY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308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antiremanencia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90%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0,12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91" dirty="0">
                <a:latin typeface="Arial Unicode MS"/>
                <a:cs typeface="Arial Unicode MS"/>
              </a:rPr>
              <a:t>mm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por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significativamente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presencia.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Sin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disminución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limita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cualquier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excursión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subsiguiente,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asimetría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dentro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significativamente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errores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444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7"/>
              </a:spcBef>
              <a:buAutoNum type="arabicPeriod" startAt="2"/>
              <a:tabLst>
                <a:tab pos="670784" algn="l"/>
              </a:tabLst>
            </a:pPr>
            <a:r>
              <a:rPr sz="1312" spc="-12" dirty="0">
                <a:latin typeface="Arial Unicode MS"/>
                <a:cs typeface="Arial Unicode MS"/>
              </a:rPr>
              <a:t>Clase</a:t>
            </a:r>
            <a:r>
              <a:rPr sz="1312" spc="-66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TPZ</a:t>
            </a:r>
            <a:endParaRPr sz="1312">
              <a:latin typeface="Arial Unicode MS"/>
              <a:cs typeface="Arial Unicode MS"/>
            </a:endParaRPr>
          </a:p>
          <a:p>
            <a:pPr marL="16666" marR="17499">
              <a:lnSpc>
                <a:spcPct val="124500"/>
              </a:lnSpc>
              <a:spcBef>
                <a:spcPts val="341"/>
              </a:spcBef>
            </a:pP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lineales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constituyen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desviación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aún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radical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sólido </a:t>
            </a:r>
            <a:r>
              <a:rPr sz="1050" dirty="0">
                <a:latin typeface="Arial Unicode MS"/>
                <a:cs typeface="Arial Unicode MS"/>
              </a:rPr>
              <a:t>normal.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Incorpora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entrehierro,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7,5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mm.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dirty="0">
                <a:latin typeface="Arial Unicode MS"/>
                <a:cs typeface="Arial Unicode MS"/>
              </a:rPr>
              <a:t> nombre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comportamiento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lineal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inclusión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espacio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propósito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introducir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desgana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reactancia </a:t>
            </a:r>
            <a:r>
              <a:rPr sz="1050" dirty="0">
                <a:latin typeface="Arial Unicode MS"/>
                <a:cs typeface="Arial Unicode MS"/>
              </a:rPr>
              <a:t>magnetizante.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vez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CT,</a:t>
            </a:r>
            <a:r>
              <a:rPr sz="1050" dirty="0">
                <a:latin typeface="Arial Unicode MS"/>
                <a:cs typeface="Arial Unicode MS"/>
              </a:rPr>
              <a:t> reduciendo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así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sobredimensionamiento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necesario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transformación</a:t>
            </a:r>
            <a:r>
              <a:rPr sz="1050" spc="60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fiel.</a:t>
            </a:r>
            <a:endParaRPr sz="1050">
              <a:latin typeface="Arial Unicode MS"/>
              <a:cs typeface="Arial Unicode MS"/>
            </a:endParaRPr>
          </a:p>
          <a:p>
            <a:pPr marL="16666" marR="146656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60044-6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acuerdo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rendimiento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(TP)</a:t>
            </a:r>
            <a:r>
              <a:rPr sz="985" dirty="0">
                <a:latin typeface="Arial Unicode MS"/>
                <a:cs typeface="Arial Unicode MS"/>
              </a:rPr>
              <a:t> cuando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desviación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decae</a:t>
            </a:r>
            <a:r>
              <a:rPr sz="985" dirty="0">
                <a:latin typeface="Arial Unicode MS"/>
                <a:cs typeface="Arial Unicode MS"/>
              </a:rPr>
              <a:t> exponencialmente.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TP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núcleo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TPS</a:t>
            </a:r>
            <a:endParaRPr sz="1181">
              <a:latin typeface="Arial Unicode MS"/>
              <a:cs typeface="Arial Unicode MS"/>
            </a:endParaRPr>
          </a:p>
          <a:p>
            <a:pPr marL="16666" marR="93326">
              <a:lnSpc>
                <a:spcPct val="142400"/>
              </a:lnSpc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86" dirty="0">
                <a:latin typeface="Arial Unicode MS"/>
                <a:cs typeface="Arial Unicode MS"/>
              </a:rPr>
              <a:t>TPS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comportamiento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curva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inflexión,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Corresponde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X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británica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BS3938-</a:t>
            </a:r>
            <a:r>
              <a:rPr sz="919" dirty="0">
                <a:latin typeface="Arial Unicode MS"/>
                <a:cs typeface="Arial Unicode MS"/>
              </a:rPr>
              <a:t>1973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PL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australiana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AS1675-</a:t>
            </a:r>
            <a:r>
              <a:rPr sz="919" dirty="0">
                <a:latin typeface="Arial Unicode MS"/>
                <a:cs typeface="Arial Unicode MS"/>
              </a:rPr>
              <a:t>1986.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TPX</a:t>
            </a:r>
            <a:endParaRPr sz="1181">
              <a:latin typeface="Arial Unicode MS"/>
              <a:cs typeface="Arial Unicode MS"/>
            </a:endParaRPr>
          </a:p>
          <a:p>
            <a:pPr marL="16666" marR="103326">
              <a:lnSpc>
                <a:spcPct val="132900"/>
              </a:lnSpc>
              <a:spcBef>
                <a:spcPts val="348"/>
              </a:spcBef>
            </a:pPr>
            <a:r>
              <a:rPr sz="985" spc="-78" dirty="0">
                <a:latin typeface="Arial Unicode MS"/>
                <a:cs typeface="Arial Unicode MS"/>
              </a:rPr>
              <a:t>TPX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hierro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remanencia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remanente).</a:t>
            </a:r>
            <a:endParaRPr sz="985">
              <a:latin typeface="Arial Unicode MS"/>
              <a:cs typeface="Arial Unicode MS"/>
            </a:endParaRPr>
          </a:p>
          <a:p>
            <a:pPr marL="16666" marR="201651" indent="231649">
              <a:lnSpc>
                <a:spcPct val="124600"/>
              </a:lnSpc>
              <a:spcBef>
                <a:spcPts val="12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construcción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corresponde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Clase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P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IEC60044-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TPX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especifica </a:t>
            </a:r>
            <a:r>
              <a:rPr sz="1050" dirty="0">
                <a:latin typeface="Arial Unicode MS"/>
                <a:cs typeface="Arial Unicode MS"/>
              </a:rPr>
              <a:t>adicionalmente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4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TP.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58389" y="2995333"/>
            <a:ext cx="2399450" cy="108189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52253" y="4617708"/>
            <a:ext cx="3010943" cy="258973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4176775"/>
            <a:ext cx="265837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10.9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acoplador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lineal.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7302656"/>
            <a:ext cx="5230905" cy="42526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10.10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acoplador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(CT)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versus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normal.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TPY</a:t>
            </a:r>
            <a:endParaRPr sz="1181">
              <a:latin typeface="Arial Unicode MS"/>
              <a:cs typeface="Arial Unicode MS"/>
            </a:endParaRPr>
          </a:p>
          <a:p>
            <a:pPr marL="16666" marR="431635">
              <a:lnSpc>
                <a:spcPct val="124600"/>
              </a:lnSpc>
              <a:spcBef>
                <a:spcPts val="367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espacios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antiremanencia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(remanencia,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10%).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</a:t>
            </a:r>
            <a:r>
              <a:rPr sz="1050" dirty="0">
                <a:latin typeface="Arial Unicode MS"/>
                <a:cs typeface="Arial Unicode MS"/>
              </a:rPr>
              <a:t> contrario,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comportan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igual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TPX.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575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TPZ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TPZ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despreciarse).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decae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exponencialmente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radicalmente.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-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resumen: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426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TP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 marR="2753131">
              <a:lnSpc>
                <a:spcPct val="142400"/>
              </a:lnSpc>
              <a:spcBef>
                <a:spcPts val="780"/>
              </a:spcBef>
            </a:pPr>
            <a:r>
              <a:rPr sz="919" spc="-72" dirty="0">
                <a:latin typeface="Arial Unicode MS"/>
                <a:cs typeface="Arial Unicode MS"/>
              </a:rPr>
              <a:t>TPS: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X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estándares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británicos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TPX: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remanencia</a:t>
            </a:r>
            <a:endParaRPr sz="919">
              <a:latin typeface="Arial Unicode MS"/>
              <a:cs typeface="Arial Unicode MS"/>
            </a:endParaRPr>
          </a:p>
          <a:p>
            <a:pPr marL="248315" marR="1374898">
              <a:lnSpc>
                <a:spcPct val="142400"/>
              </a:lnSpc>
            </a:pPr>
            <a:r>
              <a:rPr sz="919" spc="-66" dirty="0">
                <a:latin typeface="Arial Unicode MS"/>
                <a:cs typeface="Arial Unicode MS"/>
              </a:rPr>
              <a:t>TPY: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inferior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TPZ: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despreciarse</a:t>
            </a:r>
            <a:endParaRPr sz="919">
              <a:latin typeface="Arial Unicode MS"/>
              <a:cs typeface="Arial Unicode MS"/>
            </a:endParaRPr>
          </a:p>
          <a:p>
            <a:pPr marL="16666" marR="376639" indent="231649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acoplador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10.9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sección.</a:t>
            </a:r>
            <a:endParaRPr sz="985">
              <a:latin typeface="Arial Unicode MS"/>
              <a:cs typeface="Arial Unicode MS"/>
            </a:endParaRPr>
          </a:p>
          <a:p>
            <a:pPr marL="16666" marR="327474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acoplador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primario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diferenciales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equilibrio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BB.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10678" y="9552889"/>
            <a:ext cx="4414311" cy="188129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87" y="2497264"/>
            <a:ext cx="5266738" cy="67798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4997"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teoría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transformadores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tradicionales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electrónicos</a:t>
            </a:r>
            <a:endParaRPr lang="es-AR" dirty="0" smtClean="0">
              <a:latin typeface="Arial Unicode MS"/>
              <a:cs typeface="Arial Unicode MS"/>
            </a:endParaRPr>
          </a:p>
          <a:p>
            <a:pPr marL="44997">
              <a:spcBef>
                <a:spcPts val="131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449967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ejemplo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comparar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IEC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IEEE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 </a:t>
            </a:r>
            <a:r>
              <a:rPr sz="1115" dirty="0">
                <a:latin typeface="Arial Unicode MS"/>
                <a:cs typeface="Arial Unicode MS"/>
              </a:rPr>
              <a:t>manera: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5P20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(IEC)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-</a:t>
            </a:r>
            <a:r>
              <a:rPr sz="1115" spc="-91" dirty="0">
                <a:latin typeface="Arial Unicode MS"/>
                <a:cs typeface="Arial Unicode MS"/>
              </a:rPr>
              <a:t>C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100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(IEEE).</a:t>
            </a:r>
            <a:endParaRPr sz="1115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10.5.6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acoplador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lineal</a:t>
            </a:r>
            <a:endParaRPr sz="1050" dirty="0">
              <a:latin typeface="Arial Unicode MS"/>
              <a:cs typeface="Arial Unicode MS"/>
            </a:endParaRPr>
          </a:p>
          <a:p>
            <a:pPr marL="16666" marR="71662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acoplador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10.10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principal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operativa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saturada.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pequeño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hierro,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conoce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transactores.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334142" lvl="1" indent="-318310">
              <a:buAutoNum type="arabicPeriod" startAt="6"/>
              <a:tabLst>
                <a:tab pos="334975" algn="l"/>
              </a:tabLst>
            </a:pPr>
            <a:r>
              <a:rPr sz="1115" spc="-52" dirty="0">
                <a:latin typeface="Arial Unicode MS"/>
                <a:cs typeface="Arial Unicode MS"/>
              </a:rPr>
              <a:t>CONEXIONES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TRANSFORMADORES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CORRIENTE</a:t>
            </a:r>
            <a:endParaRPr sz="1115" dirty="0">
              <a:latin typeface="Arial Unicode MS"/>
              <a:cs typeface="Arial Unicode MS"/>
            </a:endParaRPr>
          </a:p>
          <a:p>
            <a:pPr marL="16666">
              <a:spcBef>
                <a:spcPts val="1280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vía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10.11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610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conectados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triángulo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10.12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525" dirty="0">
              <a:latin typeface="Arial Unicode MS"/>
              <a:cs typeface="Arial Unicode MS"/>
            </a:endParaRPr>
          </a:p>
          <a:p>
            <a:pPr marL="278313" lvl="1" indent="-262480">
              <a:spcBef>
                <a:spcPts val="7"/>
              </a:spcBef>
              <a:buAutoNum type="arabicPeriod" startAt="7"/>
              <a:tabLst>
                <a:tab pos="279146" algn="l"/>
              </a:tabLst>
            </a:pPr>
            <a:r>
              <a:rPr sz="919" spc="-12" dirty="0">
                <a:latin typeface="Arial Unicode MS"/>
                <a:cs typeface="Arial Unicode MS"/>
              </a:rPr>
              <a:t>PUNTO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RODILLA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TRANSFORMADOR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endParaRPr sz="919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814"/>
              </a:spcBef>
            </a:pP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especifica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inflexión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transversal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continuación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secciones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lineales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10.13</a:t>
            </a:r>
            <a:r>
              <a:rPr sz="1050" dirty="0">
                <a:latin typeface="Arial Unicode MS"/>
                <a:cs typeface="Arial Unicode MS"/>
              </a:rPr>
              <a:t>).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método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ANSI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IEEE</a:t>
            </a:r>
            <a:r>
              <a:rPr sz="1050" dirty="0">
                <a:latin typeface="Arial Unicode MS"/>
                <a:cs typeface="Arial Unicode MS"/>
              </a:rPr>
              <a:t> 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determinar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inflexión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tangente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45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abscisa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10.14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389972" lvl="1" indent="-374140">
              <a:spcBef>
                <a:spcPts val="7"/>
              </a:spcBef>
              <a:buAutoNum type="arabicPeriod" startAt="8"/>
              <a:tabLst>
                <a:tab pos="390805" algn="l"/>
              </a:tabLst>
            </a:pPr>
            <a:r>
              <a:rPr sz="1312" spc="-59" dirty="0">
                <a:latin typeface="Arial Unicode MS"/>
                <a:cs typeface="Arial Unicode MS"/>
              </a:rPr>
              <a:t>TRANSFORMADOR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TENSIÓN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50" dirty="0">
                <a:latin typeface="Arial Unicode MS"/>
                <a:cs typeface="Arial Unicode MS"/>
              </a:rPr>
              <a:t>Y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72" dirty="0">
                <a:latin typeface="Arial Unicode MS"/>
                <a:cs typeface="Arial Unicode MS"/>
              </a:rPr>
              <a:t>CORRIENTE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ÓPTICA</a:t>
            </a:r>
            <a:endParaRPr sz="1312" dirty="0">
              <a:latin typeface="Arial Unicode MS"/>
              <a:cs typeface="Arial Unicode MS"/>
            </a:endParaRPr>
          </a:p>
          <a:p>
            <a:pPr marL="16666" marR="39163">
              <a:lnSpc>
                <a:spcPct val="132800"/>
              </a:lnSpc>
              <a:spcBef>
                <a:spcPts val="716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reemplazar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(CT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VT).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tecnología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reduzca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efecto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ferrorresonancia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asociado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conexión</a:t>
            </a:r>
            <a:r>
              <a:rPr sz="985" dirty="0">
                <a:latin typeface="Arial Unicode MS"/>
                <a:cs typeface="Arial Unicode MS"/>
              </a:rPr>
              <a:t> directa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(OCT)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óptico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10677" y="12153106"/>
            <a:ext cx="275753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10.11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conectados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vía.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58692" y="6598217"/>
            <a:ext cx="4406043" cy="264665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651925" y="2995331"/>
            <a:ext cx="4619596" cy="303782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6" y="6141984"/>
            <a:ext cx="275837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triángulo.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9344403"/>
            <a:ext cx="4925067" cy="7016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10.13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corriente.</a:t>
            </a:r>
            <a:endParaRPr sz="721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(OVT)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subestaciones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transductores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comunicación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IEC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61850.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4" y="10503263"/>
            <a:ext cx="5195071" cy="12077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10.8.1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Ventajas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instrumentos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ópticos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35"/>
              </a:spcBef>
            </a:pP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10.15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beneficios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convencionales:</a:t>
            </a:r>
            <a:endParaRPr sz="985">
              <a:latin typeface="Arial Unicode MS"/>
              <a:cs typeface="Arial Unicode MS"/>
            </a:endParaRPr>
          </a:p>
          <a:p>
            <a:pPr marL="248315" marR="37498">
              <a:lnSpc>
                <a:spcPct val="110800"/>
              </a:lnSpc>
              <a:spcBef>
                <a:spcPts val="820"/>
              </a:spcBef>
            </a:pPr>
            <a:r>
              <a:rPr sz="1181" dirty="0">
                <a:latin typeface="Arial Unicode MS"/>
                <a:cs typeface="Arial Unicode MS"/>
              </a:rPr>
              <a:t>Mejor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precisión: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precisión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medición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mejor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instrumentos ópticos.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8224" y="6515065"/>
            <a:ext cx="5113769" cy="319657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40300" y="2995333"/>
            <a:ext cx="4991057" cy="278365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3" y="5825563"/>
            <a:ext cx="5274238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10.14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inflexión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ANSI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IEEE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IEC.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4470" y="9802846"/>
            <a:ext cx="303920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10.15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611638" y="10281243"/>
            <a:ext cx="5055902" cy="1425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75813">
              <a:lnSpc>
                <a:spcPct val="1323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banda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salida: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banda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más</a:t>
            </a:r>
            <a:r>
              <a:rPr sz="985" dirty="0">
                <a:latin typeface="Arial Unicode MS"/>
                <a:cs typeface="Arial Unicode MS"/>
              </a:rPr>
              <a:t> amplio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convencional.</a:t>
            </a:r>
            <a:endParaRPr sz="985">
              <a:latin typeface="Arial Unicode MS"/>
              <a:cs typeface="Arial Unicode MS"/>
            </a:endParaRPr>
          </a:p>
          <a:p>
            <a:pPr marL="16666" marR="49997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combinado: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VT.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Respetuoso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ambiente: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riesgos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resonancia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ferro.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Aplicaciones: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OCT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luz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rodea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conductor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portador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corriente,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óptica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2505599"/>
            <a:ext cx="5028402" cy="8110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capacidad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superiores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400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pico. </a:t>
            </a: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CC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nivel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spc="-12" dirty="0">
                <a:latin typeface="Arial Unicode MS"/>
                <a:cs typeface="Arial Unicode MS"/>
              </a:rPr>
              <a:t>precisión.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5" y="3940537"/>
            <a:ext cx="4940066" cy="2390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51626" algn="l"/>
              </a:tabLst>
            </a:pPr>
            <a:r>
              <a:rPr sz="1444" spc="-26" dirty="0">
                <a:latin typeface="Arial Unicode MS"/>
                <a:cs typeface="Arial Unicode MS"/>
              </a:rPr>
              <a:t>10,9</a:t>
            </a:r>
            <a:r>
              <a:rPr sz="1444" dirty="0">
                <a:latin typeface="Arial Unicode MS"/>
                <a:cs typeface="Arial Unicode MS"/>
              </a:rPr>
              <a:t>	</a:t>
            </a: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PUESTA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MARCHA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ACTUAL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5" y="4346860"/>
            <a:ext cx="5186736" cy="29488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666">
              <a:lnSpc>
                <a:spcPts val="1115"/>
              </a:lnSpc>
              <a:tabLst>
                <a:tab pos="704115" algn="l"/>
              </a:tabLst>
            </a:pPr>
            <a:r>
              <a:rPr sz="1312" spc="-12" dirty="0">
                <a:latin typeface="Arial Unicode MS"/>
                <a:cs typeface="Arial Unicode MS"/>
              </a:rPr>
              <a:t>10.9.1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721" dirty="0">
                <a:latin typeface="Arial Unicode MS"/>
                <a:cs typeface="Arial Unicode MS"/>
              </a:rPr>
              <a:t>Comprobaciones</a:t>
            </a:r>
            <a:r>
              <a:rPr sz="721" spc="25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visuales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107"/>
              </a:spcBef>
            </a:pP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comprobaciones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visuales:</a:t>
            </a:r>
            <a:endParaRPr sz="985">
              <a:latin typeface="Arial Unicode MS"/>
              <a:cs typeface="Arial Unicode MS"/>
            </a:endParaRPr>
          </a:p>
          <a:p>
            <a:pPr marL="126657" marR="331641" indent="-126657">
              <a:lnSpc>
                <a:spcPct val="166100"/>
              </a:lnSpc>
              <a:spcBef>
                <a:spcPts val="741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clasificaciones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placa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identificación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sean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indicadas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dibujos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especificaciones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aprobados.</a:t>
            </a:r>
            <a:endParaRPr sz="787">
              <a:latin typeface="Arial Unicode MS"/>
              <a:cs typeface="Arial Unicode MS"/>
            </a:endParaRPr>
          </a:p>
          <a:p>
            <a:pPr marL="154155" indent="-137490">
              <a:spcBef>
                <a:spcPts val="426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Inspeccione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mecánicamente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defectos.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2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sean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indicadas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dibujos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esquemáticos.</a:t>
            </a:r>
            <a:endParaRPr sz="854">
              <a:latin typeface="Arial Unicode MS"/>
              <a:cs typeface="Arial Unicode MS"/>
            </a:endParaRPr>
          </a:p>
          <a:p>
            <a:pPr marL="172488" marR="19164" indent="-172488">
              <a:lnSpc>
                <a:spcPct val="116700"/>
              </a:lnSpc>
              <a:spcBef>
                <a:spcPts val="59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Verifique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holgura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secundarios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especialmente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gas.</a:t>
            </a:r>
            <a:endParaRPr sz="1115">
              <a:latin typeface="Arial Unicode MS"/>
              <a:cs typeface="Arial Unicode MS"/>
            </a:endParaRPr>
          </a:p>
          <a:p>
            <a:pPr marL="135823" marR="278313" indent="-135823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estanqueidad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terminaciones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cubículo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(LCC),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medición.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334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LCC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dibujos.</a:t>
            </a:r>
            <a:endParaRPr sz="919">
              <a:latin typeface="Arial Unicode MS"/>
              <a:cs typeface="Arial Unicode MS"/>
            </a:endParaRPr>
          </a:p>
          <a:p>
            <a:pPr marL="144988" marR="6666" indent="-144988">
              <a:lnSpc>
                <a:spcPct val="142400"/>
              </a:lnSpc>
              <a:buAutoNum type="arabicPeriod" startAt="7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área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transversal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7729487"/>
            <a:ext cx="3376712" cy="478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10.9.2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eléctricas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031"/>
              </a:spcBef>
            </a:pP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realizarse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eléctricas.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43" y="8605236"/>
            <a:ext cx="5270071" cy="2829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10.9.2.1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aislamiento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  <a:spcBef>
                <a:spcPts val="393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cableado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1000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realizarse</a:t>
            </a:r>
            <a:r>
              <a:rPr sz="985" dirty="0">
                <a:latin typeface="Arial Unicode MS"/>
                <a:cs typeface="Arial Unicode MS"/>
              </a:rPr>
              <a:t> 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dieléctrica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dirty="0">
                <a:latin typeface="Arial Unicode MS"/>
                <a:cs typeface="Arial Unicode MS"/>
              </a:rPr>
              <a:t> primario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aplicará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siguiente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919"/>
              </a:spcBef>
              <a:buSzPct val="63157"/>
              <a:buChar char="-"/>
              <a:tabLst>
                <a:tab pos="252481" algn="l"/>
                <a:tab pos="253315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primario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secundario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conectado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tierra.</a:t>
            </a:r>
            <a:endParaRPr sz="1247">
              <a:latin typeface="Arial Unicode MS"/>
              <a:cs typeface="Arial Unicode MS"/>
            </a:endParaRPr>
          </a:p>
          <a:p>
            <a:pPr marL="252481" indent="-236649">
              <a:spcBef>
                <a:spcPts val="138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secundario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primario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conectado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tierra.</a:t>
            </a:r>
            <a:endParaRPr sz="1181">
              <a:latin typeface="Arial Unicode MS"/>
              <a:cs typeface="Arial Unicode MS"/>
            </a:endParaRPr>
          </a:p>
          <a:p>
            <a:pPr marL="252481" indent="-236649" algn="just">
              <a:spcBef>
                <a:spcPts val="348"/>
              </a:spcBef>
              <a:buSzPct val="80000"/>
              <a:buChar char="-"/>
              <a:tabLst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diferentes.</a:t>
            </a:r>
            <a:endParaRPr sz="985">
              <a:latin typeface="Arial Unicode MS"/>
              <a:cs typeface="Arial Unicode MS"/>
            </a:endParaRPr>
          </a:p>
          <a:p>
            <a:pPr marL="16666" marR="119157" indent="231649" algn="just">
              <a:lnSpc>
                <a:spcPct val="132900"/>
              </a:lnSpc>
              <a:spcBef>
                <a:spcPts val="780"/>
              </a:spcBef>
            </a:pPr>
            <a:r>
              <a:rPr sz="985" spc="7" dirty="0">
                <a:latin typeface="Arial Unicode MS"/>
                <a:cs typeface="Arial Unicode MS"/>
              </a:rPr>
              <a:t>Con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59" dirty="0">
                <a:latin typeface="Arial Unicode MS"/>
                <a:cs typeface="Arial Unicode MS"/>
              </a:rPr>
              <a:t>un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voltaje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de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12" dirty="0">
                <a:latin typeface="Arial Unicode MS"/>
                <a:cs typeface="Arial Unicode MS"/>
              </a:rPr>
              <a:t>1000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V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91" dirty="0">
                <a:latin typeface="Arial Unicode MS"/>
                <a:cs typeface="Arial Unicode MS"/>
              </a:rPr>
              <a:t>CC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aplicado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6" dirty="0">
                <a:latin typeface="Arial Unicode MS"/>
                <a:cs typeface="Arial Unicode MS"/>
              </a:rPr>
              <a:t>durante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12" dirty="0">
                <a:latin typeface="Arial Unicode MS"/>
                <a:cs typeface="Arial Unicode MS"/>
              </a:rPr>
              <a:t>30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segundos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6" dirty="0">
                <a:latin typeface="Arial Unicode MS"/>
                <a:cs typeface="Arial Unicode MS"/>
              </a:rPr>
              <a:t>primero,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luego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hasta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7" dirty="0">
                <a:latin typeface="Arial Unicode MS"/>
                <a:cs typeface="Arial Unicode MS"/>
              </a:rPr>
              <a:t>60 </a:t>
            </a:r>
            <a:r>
              <a:rPr sz="985" spc="26" dirty="0">
                <a:latin typeface="Arial Unicode MS"/>
                <a:cs typeface="Arial Unicode MS"/>
              </a:rPr>
              <a:t>segundos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como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7" dirty="0">
                <a:latin typeface="Arial Unicode MS"/>
                <a:cs typeface="Arial Unicode MS"/>
              </a:rPr>
              <a:t>se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mencionó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6" dirty="0">
                <a:latin typeface="Arial Unicode MS"/>
                <a:cs typeface="Arial Unicode MS"/>
              </a:rPr>
              <a:t>anteriormente;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investigue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cualquier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medida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de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menos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de </a:t>
            </a:r>
            <a:r>
              <a:rPr sz="985" spc="12" dirty="0">
                <a:latin typeface="Arial Unicode MS"/>
                <a:cs typeface="Arial Unicode MS"/>
              </a:rPr>
              <a:t>100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72" dirty="0">
                <a:latin typeface="Arial Unicode MS"/>
                <a:cs typeface="Arial Unicode MS"/>
              </a:rPr>
              <a:t>M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ohmios.</a:t>
            </a:r>
            <a:endParaRPr sz="985">
              <a:latin typeface="Arial Unicode MS"/>
              <a:cs typeface="Arial Unicode MS"/>
            </a:endParaRPr>
          </a:p>
          <a:p>
            <a:pPr marL="16666" marR="233316" indent="231649" algn="just">
              <a:lnSpc>
                <a:spcPct val="124600"/>
              </a:lnSpc>
              <a:spcBef>
                <a:spcPts val="7"/>
              </a:spcBef>
            </a:pPr>
            <a:r>
              <a:rPr sz="1050" spc="-20" dirty="0">
                <a:latin typeface="Arial Unicode MS"/>
                <a:cs typeface="Arial Unicode MS"/>
              </a:rPr>
              <a:t>La </a:t>
            </a:r>
            <a:r>
              <a:rPr sz="1050" spc="46" dirty="0">
                <a:latin typeface="Arial Unicode MS"/>
                <a:cs typeface="Arial Unicode MS"/>
              </a:rPr>
              <a:t>prueba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resistencia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tensión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realiza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2000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" dirty="0">
                <a:latin typeface="Arial Unicode MS"/>
                <a:cs typeface="Arial Unicode MS"/>
              </a:rPr>
              <a:t>Hz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durante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30 </a:t>
            </a:r>
            <a:r>
              <a:rPr sz="1050" spc="33" dirty="0">
                <a:latin typeface="Arial Unicode MS"/>
                <a:cs typeface="Arial Unicode MS"/>
              </a:rPr>
              <a:t>segundos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entre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devanados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primario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secundario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TC.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23421" y="8443590"/>
            <a:ext cx="4991884" cy="300665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2970826"/>
            <a:ext cx="5309238" cy="50384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06629" lvl="3" indent="-490797">
              <a:spcBef>
                <a:spcPts val="131"/>
              </a:spcBef>
              <a:buAutoNum type="arabicPeriod" startAt="2"/>
              <a:tabLst>
                <a:tab pos="507462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endParaRPr sz="985">
              <a:latin typeface="Arial Unicode MS"/>
              <a:cs typeface="Arial Unicode MS"/>
            </a:endParaRPr>
          </a:p>
          <a:p>
            <a:pPr marL="16666" marR="194985">
              <a:lnSpc>
                <a:spcPct val="132900"/>
              </a:lnSpc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núcleo</a:t>
            </a:r>
            <a:r>
              <a:rPr sz="985" dirty="0">
                <a:latin typeface="Arial Unicode MS"/>
                <a:cs typeface="Arial Unicode MS"/>
              </a:rPr>
              <a:t> después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medida.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09">
              <a:latin typeface="Arial Unicode MS"/>
              <a:cs typeface="Arial Unicode MS"/>
            </a:endParaRPr>
          </a:p>
          <a:p>
            <a:pPr marL="474131" lvl="3" indent="-458299">
              <a:spcBef>
                <a:spcPts val="7"/>
              </a:spcBef>
              <a:buAutoNum type="arabicPeriod" startAt="3"/>
              <a:tabLst>
                <a:tab pos="474965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polaridad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406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marca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TC</a:t>
            </a:r>
            <a:r>
              <a:rPr sz="985" dirty="0">
                <a:latin typeface="Arial Unicode MS"/>
                <a:cs typeface="Arial Unicode MS"/>
              </a:rPr>
              <a:t> 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dibujos.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utilizando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10.16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abra</a:t>
            </a:r>
            <a:r>
              <a:rPr sz="985" dirty="0">
                <a:latin typeface="Arial Unicode MS"/>
                <a:cs typeface="Arial Unicode MS"/>
              </a:rPr>
              <a:t> instantáneamente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luego</a:t>
            </a:r>
            <a:r>
              <a:rPr sz="985" dirty="0">
                <a:latin typeface="Arial Unicode MS"/>
                <a:cs typeface="Arial Unicode MS"/>
              </a:rPr>
              <a:t> verifique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puntero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mueva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galvanómetro;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movimiento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aceptable.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444">
              <a:latin typeface="Arial Unicode MS"/>
              <a:cs typeface="Arial Unicode MS"/>
            </a:endParaRPr>
          </a:p>
          <a:p>
            <a:pPr marL="506629" lvl="3" indent="-490797">
              <a:buAutoNum type="arabicPeriod" startAt="4"/>
              <a:tabLst>
                <a:tab pos="507462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</a:t>
            </a:r>
            <a:endParaRPr sz="985">
              <a:latin typeface="Arial Unicode MS"/>
              <a:cs typeface="Arial Unicode MS"/>
            </a:endParaRPr>
          </a:p>
          <a:p>
            <a:pPr marL="16666" marR="27498">
              <a:lnSpc>
                <a:spcPct val="166100"/>
              </a:lnSpc>
              <a:spcBef>
                <a:spcPts val="355"/>
              </a:spcBef>
            </a:pPr>
            <a:r>
              <a:rPr sz="787" spc="-12" dirty="0">
                <a:latin typeface="Arial Unicode MS"/>
                <a:cs typeface="Arial Unicode MS"/>
              </a:rPr>
              <a:t>Esta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verificar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núcleos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según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identificación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10.17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253315" marR="121657" indent="-237482">
              <a:lnSpc>
                <a:spcPct val="124600"/>
              </a:lnSpc>
              <a:spcBef>
                <a:spcPts val="833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comprobar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inyectada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25%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primaria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TC)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núcleo.</a:t>
            </a:r>
            <a:endParaRPr sz="1050">
              <a:latin typeface="Arial Unicode MS"/>
              <a:cs typeface="Arial Unicode MS"/>
            </a:endParaRPr>
          </a:p>
          <a:p>
            <a:pPr marL="253315" marR="66662" indent="-237482">
              <a:lnSpc>
                <a:spcPct val="110800"/>
              </a:lnSpc>
              <a:spcBef>
                <a:spcPts val="26"/>
              </a:spcBef>
              <a:buSzPct val="66666"/>
              <a:buChar char="-"/>
              <a:tabLst>
                <a:tab pos="253315" algn="l"/>
                <a:tab pos="254148" algn="l"/>
              </a:tabLst>
            </a:pP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inyectar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no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haber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ninguna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el </a:t>
            </a:r>
            <a:r>
              <a:rPr sz="1181" spc="-12" dirty="0">
                <a:latin typeface="Arial Unicode MS"/>
                <a:cs typeface="Arial Unicode MS"/>
              </a:rPr>
              <a:t>neutro.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/>
            <a:r>
              <a:rPr sz="919" dirty="0">
                <a:latin typeface="Arial Unicode MS"/>
                <a:cs typeface="Arial Unicode MS"/>
              </a:rPr>
              <a:t>10.9.2.5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magnetización</a:t>
            </a:r>
            <a:endParaRPr sz="919">
              <a:latin typeface="Arial Unicode MS"/>
              <a:cs typeface="Arial Unicode MS"/>
            </a:endParaRPr>
          </a:p>
          <a:p>
            <a:pPr marL="16666" marR="142489">
              <a:lnSpc>
                <a:spcPct val="124600"/>
              </a:lnSpc>
              <a:spcBef>
                <a:spcPts val="414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10.18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3" y="12153106"/>
            <a:ext cx="437006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polaridad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flick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galvanómetro.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73506" y="6390328"/>
            <a:ext cx="4767498" cy="255739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53025" y="2995332"/>
            <a:ext cx="4415927" cy="27383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5841507"/>
            <a:ext cx="355171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10.17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9063598"/>
            <a:ext cx="503756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10.18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Ensayo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curva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magnetización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mediante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ensayo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secundaria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9419053"/>
            <a:ext cx="5160069" cy="24228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10809">
              <a:lnSpc>
                <a:spcPct val="117300"/>
              </a:lnSpc>
              <a:spcBef>
                <a:spcPts val="131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alcanza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saturación.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trazar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curva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excitación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compararla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proporcionada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fabricante.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10.9.2.6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bucle</a:t>
            </a:r>
            <a:endParaRPr sz="985">
              <a:latin typeface="Arial Unicode MS"/>
              <a:cs typeface="Arial Unicode MS"/>
            </a:endParaRPr>
          </a:p>
          <a:p>
            <a:pPr marL="16666" marR="175820">
              <a:lnSpc>
                <a:spcPct val="141700"/>
              </a:lnSpc>
              <a:spcBef>
                <a:spcPts val="393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identificada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placa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identificación.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Inyecte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aísle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terminales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Observe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caída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partir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ecuación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 marR="1354900">
              <a:lnSpc>
                <a:spcPct val="142400"/>
              </a:lnSpc>
            </a:pPr>
            <a:r>
              <a:rPr sz="919" spc="-52" dirty="0">
                <a:latin typeface="Arial Unicode MS"/>
                <a:cs typeface="Arial Unicode MS"/>
              </a:rPr>
              <a:t>VA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(carga)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5caída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voltaje3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10.19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10678" y="2995333"/>
            <a:ext cx="4414311" cy="353956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6642778"/>
            <a:ext cx="249086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10.19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7025879"/>
            <a:ext cx="5100903" cy="6393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10.9.2.7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Continuidad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circuitos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secundarios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319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incluir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terminaciones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enlaces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8080214"/>
            <a:ext cx="5223403" cy="18171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72457" lvl="3" indent="-556625">
              <a:spcBef>
                <a:spcPts val="131"/>
              </a:spcBef>
              <a:buAutoNum type="arabicPeriod" startAt="8"/>
              <a:tabLst>
                <a:tab pos="573291" algn="l"/>
              </a:tabLst>
            </a:pP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61"/>
              </a:spcBef>
            </a:pP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cortocircuitando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>
              <a:latin typeface="Arial Unicode MS"/>
              <a:cs typeface="Arial Unicode MS"/>
            </a:endParaRPr>
          </a:p>
          <a:p>
            <a:pPr marL="539127" lvl="3" indent="-523295">
              <a:spcBef>
                <a:spcPts val="1173"/>
              </a:spcBef>
              <a:buAutoNum type="arabicPeriod" startAt="9"/>
              <a:tabLst>
                <a:tab pos="539960" algn="l"/>
              </a:tabLst>
            </a:pPr>
            <a:r>
              <a:rPr sz="1050" dirty="0">
                <a:latin typeface="Arial Unicode MS"/>
                <a:cs typeface="Arial Unicode MS"/>
              </a:rPr>
              <a:t>Desmagnetización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endParaRPr sz="1050">
              <a:latin typeface="Arial Unicode MS"/>
              <a:cs typeface="Arial Unicode MS"/>
            </a:endParaRPr>
          </a:p>
          <a:p>
            <a:pPr marL="16666" marR="59162">
              <a:lnSpc>
                <a:spcPct val="124600"/>
              </a:lnSpc>
              <a:spcBef>
                <a:spcPts val="387"/>
              </a:spcBef>
            </a:pPr>
            <a:r>
              <a:rPr sz="1050" dirty="0">
                <a:latin typeface="Arial Unicode MS"/>
                <a:cs typeface="Arial Unicode MS"/>
              </a:rPr>
              <a:t>Desmagnetizar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conectando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dirty="0">
                <a:latin typeface="Arial Unicode MS"/>
                <a:cs typeface="Arial Unicode MS"/>
              </a:rPr>
              <a:t> tierra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pruebas.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138891" y="9097452"/>
            <a:ext cx="178336" cy="6667"/>
          </a:xfrm>
          <a:custGeom>
            <a:avLst/>
            <a:gdLst/>
            <a:ahLst/>
            <a:cxnLst/>
            <a:rect l="l" t="t" r="r" b="b"/>
            <a:pathLst>
              <a:path w="135889" h="5079">
                <a:moveTo>
                  <a:pt x="135356" y="0"/>
                </a:moveTo>
                <a:lnTo>
                  <a:pt x="0" y="0"/>
                </a:lnTo>
                <a:lnTo>
                  <a:pt x="0" y="5041"/>
                </a:lnTo>
                <a:lnTo>
                  <a:pt x="135356" y="5041"/>
                </a:lnTo>
                <a:lnTo>
                  <a:pt x="1353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44241" y="14433999"/>
            <a:ext cx="794177" cy="6667"/>
          </a:xfrm>
          <a:custGeom>
            <a:avLst/>
            <a:gdLst/>
            <a:ahLst/>
            <a:cxnLst/>
            <a:rect l="l" t="t" r="r" b="b"/>
            <a:pathLst>
              <a:path w="605154" h="5079">
                <a:moveTo>
                  <a:pt x="604799" y="0"/>
                </a:moveTo>
                <a:lnTo>
                  <a:pt x="0" y="0"/>
                </a:lnTo>
                <a:lnTo>
                  <a:pt x="0" y="5040"/>
                </a:lnTo>
                <a:lnTo>
                  <a:pt x="604799" y="5040"/>
                </a:lnTo>
                <a:lnTo>
                  <a:pt x="6047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11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4007101"/>
            <a:ext cx="3277545" cy="3196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968" spc="66" dirty="0">
                <a:latin typeface="Arial Unicode MS"/>
                <a:cs typeface="Arial Unicode MS"/>
              </a:rPr>
              <a:t>Transformadores</a:t>
            </a:r>
            <a:r>
              <a:rPr sz="1968" spc="46" dirty="0">
                <a:latin typeface="Arial Unicode MS"/>
                <a:cs typeface="Arial Unicode MS"/>
              </a:rPr>
              <a:t> </a:t>
            </a:r>
            <a:r>
              <a:rPr sz="1968" dirty="0">
                <a:latin typeface="Arial Unicode MS"/>
                <a:cs typeface="Arial Unicode MS"/>
              </a:rPr>
              <a:t>de</a:t>
            </a:r>
            <a:r>
              <a:rPr sz="1968" spc="46" dirty="0">
                <a:latin typeface="Arial Unicode MS"/>
                <a:cs typeface="Arial Unicode MS"/>
              </a:rPr>
              <a:t> </a:t>
            </a:r>
            <a:r>
              <a:rPr sz="1968" spc="-12" dirty="0">
                <a:latin typeface="Arial Unicode MS"/>
                <a:cs typeface="Arial Unicode MS"/>
              </a:rPr>
              <a:t>voltaje</a:t>
            </a:r>
            <a:endParaRPr sz="1968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4796441"/>
            <a:ext cx="5290906" cy="20211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11.1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instrumento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secundario </a:t>
            </a:r>
            <a:r>
              <a:rPr sz="1050" dirty="0">
                <a:latin typeface="Arial Unicode MS"/>
                <a:cs typeface="Arial Unicode MS"/>
              </a:rPr>
              <a:t>proporcional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(TT)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en: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932"/>
              </a:spcBef>
              <a:buSzPct val="63157"/>
              <a:buChar char="-"/>
              <a:tabLst>
                <a:tab pos="253315" algn="l"/>
                <a:tab pos="254148" algn="l"/>
              </a:tabLst>
            </a:pPr>
            <a:r>
              <a:rPr sz="1247" spc="-12" dirty="0">
                <a:latin typeface="Arial Unicode MS"/>
                <a:cs typeface="Arial Unicode MS"/>
              </a:rPr>
              <a:t>Medida;</a:t>
            </a:r>
            <a:endParaRPr sz="1247">
              <a:latin typeface="Arial Unicode MS"/>
              <a:cs typeface="Arial Unicode MS"/>
            </a:endParaRPr>
          </a:p>
          <a:p>
            <a:pPr marL="253315" indent="-237482">
              <a:spcBef>
                <a:spcPts val="40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carga;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01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sobrecargas;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Descarga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bancos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condensadores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(bobinados).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45858" y="7232561"/>
            <a:ext cx="5360072" cy="37686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 marR="563290">
              <a:lnSpc>
                <a:spcPct val="1266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11.2 </a:t>
            </a:r>
            <a:r>
              <a:rPr sz="1115" spc="-12" dirty="0">
                <a:latin typeface="Arial Unicode MS"/>
                <a:cs typeface="Arial Unicode MS"/>
              </a:rPr>
              <a:t>PRINCIPIO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FUNCIONAMIENTO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LOS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TRANSFORMADORES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TENSIÓN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ELECTROMAGNÉTICOS</a:t>
            </a:r>
            <a:endParaRPr sz="1115">
              <a:latin typeface="Arial Unicode MS"/>
              <a:cs typeface="Arial Unicode MS"/>
            </a:endParaRPr>
          </a:p>
          <a:p>
            <a:pPr marL="49997" marR="39997">
              <a:lnSpc>
                <a:spcPct val="132800"/>
              </a:lnSpc>
              <a:spcBef>
                <a:spcPts val="76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electromagnético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parece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devanados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(norte</a:t>
            </a:r>
            <a:r>
              <a:rPr sz="656" dirty="0">
                <a:latin typeface="Arial Unicode MS"/>
                <a:cs typeface="Arial Unicode MS"/>
              </a:rPr>
              <a:t>pag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(norte</a:t>
            </a:r>
            <a:r>
              <a:rPr sz="656" dirty="0">
                <a:latin typeface="Arial Unicode MS"/>
                <a:cs typeface="Arial Unicode MS"/>
              </a:rPr>
              <a:t>s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vueltas:</a:t>
            </a:r>
            <a:endParaRPr sz="985">
              <a:latin typeface="Arial Unicode MS"/>
              <a:cs typeface="Arial Unicode MS"/>
            </a:endParaRPr>
          </a:p>
          <a:p>
            <a:pPr marL="70829" algn="ctr">
              <a:spcBef>
                <a:spcPts val="708"/>
              </a:spcBef>
            </a:pPr>
            <a:r>
              <a:rPr sz="1312" u="sng" spc="-99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919" u="sng" spc="-99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p</a:t>
            </a:r>
            <a:r>
              <a:rPr sz="919" spc="-99" dirty="0">
                <a:latin typeface="Arial Unicode MS"/>
                <a:cs typeface="Arial Unicode MS"/>
              </a:rPr>
              <a:t>a</a:t>
            </a:r>
            <a:r>
              <a:rPr sz="1968" spc="-147" baseline="-36111" dirty="0">
                <a:latin typeface="Arial Unicode MS"/>
                <a:cs typeface="Arial Unicode MS"/>
              </a:rPr>
              <a:t>5</a:t>
            </a:r>
            <a:r>
              <a:rPr sz="919" spc="-99" dirty="0">
                <a:latin typeface="Arial Unicode MS"/>
                <a:cs typeface="Arial Unicode MS"/>
              </a:rPr>
              <a:t>g</a:t>
            </a:r>
            <a:r>
              <a:rPr sz="919" spc="334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r>
              <a:rPr sz="393" spc="-12" dirty="0">
                <a:latin typeface="Arial Unicode MS"/>
                <a:cs typeface="Arial Unicode MS"/>
              </a:rPr>
              <a:t>pag</a:t>
            </a:r>
            <a:endParaRPr sz="393">
              <a:latin typeface="Arial Unicode MS"/>
              <a:cs typeface="Arial Unicode MS"/>
            </a:endParaRPr>
          </a:p>
          <a:p>
            <a:pPr marL="18332" algn="ctr">
              <a:spcBef>
                <a:spcPts val="210"/>
              </a:spcBef>
              <a:tabLst>
                <a:tab pos="434134" algn="l"/>
              </a:tabLst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919" spc="-33" dirty="0">
                <a:latin typeface="Arial Unicode MS"/>
                <a:cs typeface="Arial Unicode MS"/>
              </a:rPr>
              <a:t>s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r>
              <a:rPr sz="393" spc="-12" dirty="0">
                <a:latin typeface="Arial Unicode MS"/>
                <a:cs typeface="Arial Unicode MS"/>
              </a:rPr>
              <a:t>s</a:t>
            </a:r>
            <a:endParaRPr sz="393">
              <a:latin typeface="Arial Unicode MS"/>
              <a:cs typeface="Arial Unicode MS"/>
            </a:endParaRPr>
          </a:p>
          <a:p>
            <a:pPr marL="49163" marR="49163" indent="231649">
              <a:lnSpc>
                <a:spcPct val="153300"/>
              </a:lnSpc>
              <a:spcBef>
                <a:spcPts val="570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inductivo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idealmente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condiciones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caída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insignificante.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caídas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pequeñas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densidad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flujo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diseñada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debajo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densidad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saturación.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variación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aplicado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rango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sobrevoltaje.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parámetros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rendimiento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como: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927574" y="11132577"/>
            <a:ext cx="724176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Kn</a:t>
            </a:r>
            <a:r>
              <a:rPr sz="525" spc="-12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Vs</a:t>
            </a:r>
            <a:r>
              <a:rPr sz="525" spc="-7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2Vicepresidente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211649" y="11803291"/>
            <a:ext cx="497507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Vicepresidente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815418" y="11220938"/>
            <a:ext cx="104918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52" dirty="0">
                <a:latin typeface="Arial Unicode MS"/>
                <a:cs typeface="Arial Unicode MS"/>
              </a:rPr>
              <a:t>%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error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relación5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77027" y="11145952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3100</a:t>
            </a:r>
            <a:endParaRPr sz="1312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3507" y="7768932"/>
            <a:ext cx="5015485" cy="349894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2505598"/>
            <a:ext cx="5299238" cy="48487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9999" indent="-833">
              <a:lnSpc>
                <a:spcPct val="117200"/>
              </a:lnSpc>
            </a:pPr>
            <a:r>
              <a:rPr sz="1115" dirty="0">
                <a:latin typeface="Arial Unicode MS"/>
                <a:cs typeface="Arial Unicode MS"/>
              </a:rPr>
              <a:t>dónde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nominal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V</a:t>
            </a:r>
            <a:r>
              <a:rPr sz="721" spc="-52" dirty="0">
                <a:latin typeface="Arial Unicode MS"/>
                <a:cs typeface="Arial Unicode MS"/>
              </a:rPr>
              <a:t>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terminales </a:t>
            </a:r>
            <a:r>
              <a:rPr sz="1115" dirty="0">
                <a:latin typeface="Arial Unicode MS"/>
                <a:cs typeface="Arial Unicode MS"/>
              </a:rPr>
              <a:t>primario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Si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positivo,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nominal.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fasores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secundario.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Es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positivo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conduce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fasor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primario.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todos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TT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cumplir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definidas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IEC60044-</a:t>
            </a:r>
            <a:r>
              <a:rPr sz="1115" dirty="0">
                <a:latin typeface="Arial Unicode MS"/>
                <a:cs typeface="Arial Unicode MS"/>
              </a:rPr>
              <a:t>2,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midiendo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clase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precisión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TT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(0.1,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0.2,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0.5,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3)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precisión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TT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(3P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6P).</a:t>
            </a:r>
            <a:endParaRPr sz="1115" dirty="0">
              <a:latin typeface="Arial Unicode MS"/>
              <a:cs typeface="Arial Unicode MS"/>
            </a:endParaRPr>
          </a:p>
          <a:p>
            <a:pPr marL="16666" marR="56662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tamaño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suficiente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perturbaciones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medidas</a:t>
            </a:r>
            <a:r>
              <a:rPr sz="985" dirty="0">
                <a:latin typeface="Arial Unicode MS"/>
                <a:cs typeface="Arial Unicode MS"/>
              </a:rPr>
              <a:t> induzcan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TT.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requiere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punto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inflexión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200%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nominal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Siempre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tolerancia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cálculos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sobretensión.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respuesta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clase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236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endParaRPr sz="985" dirty="0">
              <a:latin typeface="Arial Unicode MS"/>
              <a:cs typeface="Arial Unicode MS"/>
            </a:endParaRPr>
          </a:p>
          <a:p>
            <a:pPr marL="16666" marR="164154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actualidad.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instrumentos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electrónicos</a:t>
            </a:r>
            <a:r>
              <a:rPr sz="985" dirty="0">
                <a:latin typeface="Arial Unicode MS"/>
                <a:cs typeface="Arial Unicode MS"/>
              </a:rPr>
              <a:t> inteligentes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(IED)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presentan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TT.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respuesta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suele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adecuada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kHz.</a:t>
            </a:r>
            <a:r>
              <a:rPr sz="985" dirty="0">
                <a:latin typeface="Arial Unicode MS"/>
                <a:cs typeface="Arial Unicode MS"/>
              </a:rPr>
              <a:t> Mientras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energizado,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peligroso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dirty="0">
                <a:latin typeface="Arial Unicode MS"/>
                <a:cs typeface="Arial Unicode MS"/>
              </a:rPr>
              <a:t> secundario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 dirty="0">
              <a:latin typeface="Arial Unicode MS"/>
              <a:cs typeface="Arial Unicode MS"/>
            </a:endParaRPr>
          </a:p>
          <a:p>
            <a:pPr marL="248315" marR="1217410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11.1A,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B,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59" dirty="0">
                <a:solidFill>
                  <a:srgbClr val="007FAC"/>
                </a:solidFill>
                <a:latin typeface="Arial Unicode MS"/>
                <a:cs typeface="Arial Unicode MS"/>
              </a:rPr>
              <a:t>C,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11.2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11.3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TV.</a:t>
            </a:r>
            <a:r>
              <a:rPr sz="985" dirty="0">
                <a:latin typeface="Arial Unicode MS"/>
                <a:cs typeface="Arial Unicode MS"/>
              </a:rPr>
              <a:t> Referirse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11.3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equivalente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438089" y="12076906"/>
            <a:ext cx="5030902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11.1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inductivos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(TT)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(bobinados);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doble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tensión;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capacitivo.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0372" y="2995334"/>
            <a:ext cx="2418915" cy="28242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9487" y="6664349"/>
            <a:ext cx="5184685" cy="368131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1" y="5902492"/>
            <a:ext cx="341921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11.2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bipolar.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68" y="10391043"/>
            <a:ext cx="5060901" cy="5183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2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11.3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VT,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donde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Z</a:t>
            </a:r>
            <a:r>
              <a:rPr sz="525" spc="-12" dirty="0">
                <a:latin typeface="Arial Unicode MS"/>
                <a:cs typeface="Arial Unicode MS"/>
              </a:rPr>
              <a:t>H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fuga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primaria;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Z</a:t>
            </a:r>
            <a:r>
              <a:rPr sz="525" spc="-26" dirty="0">
                <a:latin typeface="Arial Unicode MS"/>
                <a:cs typeface="Arial Unicode MS"/>
              </a:rPr>
              <a:t>L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secundaria;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525" dirty="0">
                <a:latin typeface="Arial Unicode MS"/>
                <a:cs typeface="Arial Unicode MS"/>
              </a:rPr>
              <a:t>metro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X</a:t>
            </a:r>
            <a:r>
              <a:rPr sz="525" dirty="0">
                <a:latin typeface="Arial Unicode MS"/>
                <a:cs typeface="Arial Unicode MS"/>
              </a:rPr>
              <a:t>metro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emocionantes,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respectivamente;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norte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referir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Z</a:t>
            </a:r>
            <a:r>
              <a:rPr sz="525" spc="-12" dirty="0">
                <a:latin typeface="Arial Unicode MS"/>
                <a:cs typeface="Arial Unicode MS"/>
              </a:rPr>
              <a:t>H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secundario.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09087" y="2995331"/>
            <a:ext cx="5104319" cy="39354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6997965"/>
            <a:ext cx="5294237" cy="462283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11.4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VT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inductivo.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16666" marR="200819" lvl="1">
              <a:lnSpc>
                <a:spcPct val="135200"/>
              </a:lnSpc>
              <a:buAutoNum type="arabicPeriod" startAt="3"/>
              <a:tabLst>
                <a:tab pos="316643" algn="l"/>
              </a:tabLst>
            </a:pPr>
            <a:r>
              <a:rPr sz="1050" spc="-12" dirty="0">
                <a:latin typeface="Arial Unicode MS"/>
                <a:cs typeface="Arial Unicode MS"/>
              </a:rPr>
              <a:t>PRINCIPIO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FUNCIONAMIENTO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LOS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TRANSFORMADORES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TENSIÓN CAPACITIVOS</a:t>
            </a:r>
            <a:endParaRPr sz="1050" dirty="0">
              <a:latin typeface="Arial Unicode MS"/>
              <a:cs typeface="Arial Unicode MS"/>
            </a:endParaRPr>
          </a:p>
          <a:p>
            <a:pPr marL="16666" marR="113325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electromagnético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formar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capacitivo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(CVT)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19748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requisitos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tarde;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costo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reduce.</a:t>
            </a:r>
            <a:endParaRPr sz="919" dirty="0">
              <a:latin typeface="Arial Unicode MS"/>
              <a:cs typeface="Arial Unicode MS"/>
            </a:endParaRPr>
          </a:p>
          <a:p>
            <a:pPr marL="16666" marR="31664" indent="231649">
              <a:lnSpc>
                <a:spcPct val="1326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total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CVT5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ððC11C2Þ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=C1Þ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3T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electromagnético.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11.6</a:t>
            </a:r>
            <a:r>
              <a:rPr sz="985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equivalente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 smtClean="0">
                <a:latin typeface="Arial Unicode MS"/>
                <a:cs typeface="Arial Unicode MS"/>
              </a:rPr>
              <a:t>del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transformador</a:t>
            </a:r>
            <a:r>
              <a:rPr sz="985" spc="341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4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divisor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CVT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electromagnético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forman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resonancia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llamado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ferrorresonancia.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somete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escalonado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naturaleza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denominada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Ferrorresonancia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vez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peligrosa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absorber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ferrorresonancia.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15" dirty="0">
              <a:latin typeface="Arial Unicode MS"/>
              <a:cs typeface="Arial Unicode MS"/>
            </a:endParaRPr>
          </a:p>
          <a:p>
            <a:pPr marL="409136" lvl="1" indent="-393304">
              <a:buAutoNum type="arabicPeriod" startAt="4"/>
              <a:tabLst>
                <a:tab pos="409970" algn="l"/>
              </a:tabLst>
            </a:pPr>
            <a:r>
              <a:rPr sz="1378" spc="-99" dirty="0">
                <a:latin typeface="Arial Unicode MS"/>
                <a:cs typeface="Arial Unicode MS"/>
              </a:rPr>
              <a:t>CARGAS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118" dirty="0">
                <a:latin typeface="Arial Unicode MS"/>
                <a:cs typeface="Arial Unicode MS"/>
              </a:rPr>
              <a:t>CLASES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PRECISIÓN</a:t>
            </a:r>
            <a:endParaRPr sz="1378" dirty="0">
              <a:latin typeface="Arial Unicode MS"/>
              <a:cs typeface="Arial Unicode MS"/>
            </a:endParaRPr>
          </a:p>
          <a:p>
            <a:pPr marL="16666" marR="164988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60044-2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8624" y="2995332"/>
            <a:ext cx="4830425" cy="21089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63108" y="5687339"/>
            <a:ext cx="4896499" cy="1981004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395853" y="8288640"/>
          <a:ext cx="5245904" cy="2842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0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691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267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60007">
                <a:tc gridSpan="3">
                  <a:txBody>
                    <a:bodyPr/>
                    <a:lstStyle/>
                    <a:p>
                      <a:pPr marL="100965" marR="623570">
                        <a:lnSpc>
                          <a:spcPct val="132900"/>
                        </a:lnSpc>
                        <a:spcBef>
                          <a:spcPts val="545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11.1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Clases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transformadores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tensión</a:t>
                      </a:r>
                      <a:r>
                        <a:rPr sz="10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según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60044-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90835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desplazamiento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fase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(min)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8379191" y="5171486"/>
            <a:ext cx="283753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11.5</a:t>
            </a:r>
            <a:r>
              <a:rPr lang="es-ES" sz="985" spc="610" dirty="0" smtClean="0">
                <a:latin typeface="Arial Unicode MS"/>
                <a:cs typeface="Arial Unicode MS"/>
              </a:rPr>
              <a:t> </a:t>
            </a:r>
            <a:r>
              <a:rPr sz="721" dirty="0" err="1" smtClean="0">
                <a:latin typeface="Arial Unicode MS"/>
                <a:cs typeface="Arial Unicode MS"/>
              </a:rPr>
              <a:t>Circuito</a:t>
            </a:r>
            <a:r>
              <a:rPr sz="721" spc="59" dirty="0" smtClean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capacitivo.</a:t>
            </a:r>
            <a:endParaRPr sz="721" dirty="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7742543"/>
            <a:ext cx="3496714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11.6</a:t>
            </a:r>
            <a:r>
              <a:rPr lang="es-ES" sz="985" spc="650" dirty="0" smtClean="0">
                <a:latin typeface="Arial Unicode MS"/>
                <a:cs typeface="Arial Unicode MS"/>
              </a:rPr>
              <a:t> </a:t>
            </a:r>
            <a:r>
              <a:rPr sz="721" dirty="0" err="1" smtClean="0">
                <a:latin typeface="Arial Unicode MS"/>
                <a:cs typeface="Arial Unicode MS"/>
              </a:rPr>
              <a:t>Circuito</a:t>
            </a:r>
            <a:r>
              <a:rPr sz="721" spc="72" dirty="0" smtClean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capacitivo.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2385" y="7112239"/>
            <a:ext cx="5215604" cy="415375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2" y="2505600"/>
            <a:ext cx="5245072" cy="39699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2500" lvl="1">
              <a:lnSpc>
                <a:spcPct val="102600"/>
              </a:lnSpc>
              <a:buAutoNum type="arabicPeriod" startAt="5"/>
              <a:tabLst>
                <a:tab pos="409970" algn="l"/>
              </a:tabLst>
            </a:pPr>
            <a:r>
              <a:rPr sz="1378" spc="-46" dirty="0">
                <a:latin typeface="Arial Unicode MS"/>
                <a:cs typeface="Arial Unicode MS"/>
              </a:rPr>
              <a:t>TIPOS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CONEXIONES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TRIFÁSICAS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72" dirty="0">
                <a:latin typeface="Arial Unicode MS"/>
                <a:cs typeface="Arial Unicode MS"/>
              </a:rPr>
              <a:t>TRANSFORMADORES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12" dirty="0">
                <a:latin typeface="Arial Unicode MS"/>
                <a:cs typeface="Arial Unicode MS"/>
              </a:rPr>
              <a:t> TENSIÓN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169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mostrar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371639" lvl="1" indent="-355807">
              <a:buAutoNum type="arabicPeriod" startAt="6"/>
              <a:tabLst>
                <a:tab pos="372473" algn="l"/>
              </a:tabLst>
            </a:pPr>
            <a:r>
              <a:rPr sz="1247" spc="-66" dirty="0">
                <a:latin typeface="Arial Unicode MS"/>
                <a:cs typeface="Arial Unicode MS"/>
              </a:rPr>
              <a:t>TRANSFORMADORES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CORRIENTE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44" dirty="0">
                <a:latin typeface="Arial Unicode MS"/>
                <a:cs typeface="Arial Unicode MS"/>
              </a:rPr>
              <a:t>Y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TENSION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OPTICOS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35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reemplazar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nuevos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efecto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ferrorresonancia</a:t>
            </a:r>
            <a:r>
              <a:rPr sz="985" dirty="0">
                <a:latin typeface="Arial Unicode MS"/>
                <a:cs typeface="Arial Unicode MS"/>
              </a:rPr>
              <a:t> asociado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convencionales,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brinda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permiten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transductores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través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61850.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504130" lvl="2" indent="-488297">
              <a:buAutoNum type="arabicPeriod"/>
              <a:tabLst>
                <a:tab pos="504962" algn="l"/>
              </a:tabLst>
            </a:pPr>
            <a:r>
              <a:rPr sz="1247" dirty="0">
                <a:latin typeface="Arial Unicode MS"/>
                <a:cs typeface="Arial Unicode MS"/>
              </a:rPr>
              <a:t>Ventajas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instrumentos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ópticos</a:t>
            </a:r>
            <a:endParaRPr sz="1247" dirty="0">
              <a:latin typeface="Arial Unicode MS"/>
              <a:cs typeface="Arial Unicode MS"/>
            </a:endParaRPr>
          </a:p>
          <a:p>
            <a:pPr marL="16666" marR="382472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adecuados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adaptan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automatización</a:t>
            </a:r>
            <a:r>
              <a:rPr sz="985" spc="4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2" y="11913178"/>
            <a:ext cx="305920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11.7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tensión.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27205" y="2995331"/>
            <a:ext cx="4984316" cy="342131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4" y="6519508"/>
            <a:ext cx="2559200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11.8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óptico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AT.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203" y="6983112"/>
            <a:ext cx="5243404" cy="19312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76647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Sensores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ópticos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(ver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11.8</a:t>
            </a:r>
            <a:r>
              <a:rPr sz="1115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óptico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alto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corriente)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brindan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varios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beneficios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sobre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VT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CCVT </a:t>
            </a:r>
            <a:r>
              <a:rPr sz="1115" dirty="0">
                <a:latin typeface="Arial Unicode MS"/>
                <a:cs typeface="Arial Unicode MS"/>
              </a:rPr>
              <a:t>convencionales,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incluidos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siguientes:</a:t>
            </a:r>
            <a:endParaRPr sz="1115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  <a:spcBef>
                <a:spcPts val="755"/>
              </a:spcBef>
            </a:pPr>
            <a:r>
              <a:rPr sz="985" dirty="0">
                <a:latin typeface="Arial Unicode MS"/>
                <a:cs typeface="Arial Unicode MS"/>
              </a:rPr>
              <a:t>Mejor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siendo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mejor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ópticos;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banda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salida: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banda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amplio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convencionales;</a:t>
            </a:r>
            <a:endParaRPr sz="985">
              <a:latin typeface="Arial Unicode MS"/>
              <a:cs typeface="Arial Unicode MS"/>
            </a:endParaRPr>
          </a:p>
          <a:p>
            <a:pPr marL="248315" marR="63329">
              <a:lnSpc>
                <a:spcPct val="132900"/>
              </a:lnSpc>
            </a:pP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combinados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VT;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seguridad,</a:t>
            </a:r>
            <a:r>
              <a:rPr sz="985" dirty="0">
                <a:latin typeface="Arial Unicode MS"/>
                <a:cs typeface="Arial Unicode MS"/>
              </a:rPr>
              <a:t> ya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respetuosos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abierto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riesgos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ferrorresonancia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4" y="9570310"/>
            <a:ext cx="5236737" cy="18779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34142" lvl="1" indent="-318310">
              <a:spcBef>
                <a:spcPts val="131"/>
              </a:spcBef>
              <a:buAutoNum type="arabicPeriod" startAt="7"/>
              <a:tabLst>
                <a:tab pos="334975" algn="l"/>
              </a:tabLst>
            </a:pPr>
            <a:r>
              <a:rPr sz="1115" spc="-66" dirty="0">
                <a:latin typeface="Arial Unicode MS"/>
                <a:cs typeface="Arial Unicode MS"/>
              </a:rPr>
              <a:t>PRUEBA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TENSIÓN</a:t>
            </a:r>
            <a:endParaRPr sz="1115">
              <a:latin typeface="Arial Unicode MS"/>
              <a:cs typeface="Arial Unicode MS"/>
            </a:endParaRPr>
          </a:p>
          <a:p>
            <a:pPr marL="401637" lvl="2" indent="-385805">
              <a:spcBef>
                <a:spcPts val="1267"/>
              </a:spcBef>
              <a:buAutoNum type="arabicPeriod"/>
              <a:tabLst>
                <a:tab pos="402471" algn="l"/>
              </a:tabLst>
            </a:pPr>
            <a:r>
              <a:rPr sz="985" dirty="0">
                <a:latin typeface="Arial Unicode MS"/>
                <a:cs typeface="Arial Unicode MS"/>
              </a:rPr>
              <a:t>Comprobación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visual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4988" marR="582457" indent="-164988">
              <a:lnSpc>
                <a:spcPct val="124600"/>
              </a:lnSpc>
              <a:spcBef>
                <a:spcPts val="820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VT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dibujos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proporcionados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fabricante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sitio.</a:t>
            </a:r>
            <a:endParaRPr sz="1050">
              <a:latin typeface="Arial Unicode MS"/>
              <a:cs typeface="Arial Unicode MS"/>
            </a:endParaRPr>
          </a:p>
          <a:p>
            <a:pPr marL="99992" indent="-83328">
              <a:spcBef>
                <a:spcPts val="774"/>
              </a:spcBef>
              <a:buAutoNum type="arabicPeriod"/>
              <a:tabLst>
                <a:tab pos="100826" algn="l"/>
              </a:tabLst>
            </a:pPr>
            <a:r>
              <a:rPr sz="591" dirty="0">
                <a:latin typeface="Arial Unicode MS"/>
                <a:cs typeface="Arial Unicode MS"/>
              </a:rPr>
              <a:t>Verifique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valores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nominales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placa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identificación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46" dirty="0">
                <a:latin typeface="Arial Unicode MS"/>
                <a:cs typeface="Arial Unicode MS"/>
              </a:rPr>
              <a:t>VT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marcas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terminales.</a:t>
            </a:r>
            <a:endParaRPr sz="591">
              <a:latin typeface="Arial Unicode MS"/>
              <a:cs typeface="Arial Unicode MS"/>
            </a:endParaRPr>
          </a:p>
          <a:p>
            <a:pPr marL="155822" marR="6666" indent="-155822">
              <a:lnSpc>
                <a:spcPct val="132900"/>
              </a:lnSpc>
              <a:spcBef>
                <a:spcPts val="78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especialmente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SF6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(GIS).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3506" y="7853031"/>
            <a:ext cx="5015501" cy="358019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8" y="2505599"/>
            <a:ext cx="5249237" cy="10300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4155" marR="6666" indent="-154155" algn="just">
              <a:lnSpc>
                <a:spcPct val="132900"/>
              </a:lnSpc>
              <a:buAutoNum type="arabicPeriod" startAt="4"/>
              <a:tabLst>
                <a:tab pos="154155" algn="l"/>
              </a:tabLst>
            </a:pPr>
            <a:r>
              <a:rPr sz="985" dirty="0" err="1">
                <a:latin typeface="Arial Unicode MS"/>
                <a:cs typeface="Arial Unicode MS"/>
              </a:rPr>
              <a:t>Verifique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cubículo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control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(LCC),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estanqueidad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transversal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códigos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 dirty="0">
              <a:latin typeface="Arial Unicode MS"/>
              <a:cs typeface="Arial Unicode MS"/>
            </a:endParaRPr>
          </a:p>
          <a:p>
            <a:pPr marL="154155" indent="-137490" algn="just">
              <a:spcBef>
                <a:spcPts val="387"/>
              </a:spcBef>
              <a:buAutoNum type="arabicPeriod" startAt="4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PT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exterior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SF6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SF6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GIS.</a:t>
            </a:r>
            <a:endParaRPr sz="985" dirty="0">
              <a:latin typeface="Arial Unicode MS"/>
              <a:cs typeface="Arial Unicode MS"/>
            </a:endParaRPr>
          </a:p>
          <a:p>
            <a:pPr marL="144988" indent="-128324" algn="just">
              <a:spcBef>
                <a:spcPts val="453"/>
              </a:spcBef>
              <a:buAutoNum type="arabicPeriod" startAt="4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clasificaciones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MCB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LCC.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4350372"/>
            <a:ext cx="5003402" cy="16341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11.7.2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aislamiento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lleva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cabo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5000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V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90819" indent="-174154">
              <a:spcBef>
                <a:spcPts val="938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primaria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secundaria;</a:t>
            </a:r>
            <a:endParaRPr sz="1247">
              <a:latin typeface="Arial Unicode MS"/>
              <a:cs typeface="Arial Unicode MS"/>
            </a:endParaRPr>
          </a:p>
          <a:p>
            <a:pPr marL="190819" indent="-174154">
              <a:spcBef>
                <a:spcPts val="72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5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primaria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25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tierra;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</a:t>
            </a:r>
            <a:endParaRPr sz="1247">
              <a:latin typeface="Arial Unicode MS"/>
              <a:cs typeface="Arial Unicode MS"/>
            </a:endParaRPr>
          </a:p>
          <a:p>
            <a:pPr marL="190819" indent="-174154">
              <a:spcBef>
                <a:spcPts val="66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secundaria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tierra.</a:t>
            </a: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755"/>
              </a:spcBef>
            </a:pPr>
            <a:r>
              <a:rPr sz="1050" dirty="0">
                <a:latin typeface="Arial Unicode MS"/>
                <a:cs typeface="Arial Unicode MS"/>
              </a:rPr>
              <a:t>Además,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2000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</a:t>
            </a:r>
            <a:r>
              <a:rPr sz="1050" dirty="0">
                <a:latin typeface="Arial Unicode MS"/>
                <a:cs typeface="Arial Unicode MS"/>
              </a:rPr>
              <a:t> durante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TT.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6466254"/>
            <a:ext cx="5092568" cy="1004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11.7.3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polaridad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(movimiento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rápido)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459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marca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VT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secundario</a:t>
            </a:r>
            <a:r>
              <a:rPr sz="985" dirty="0">
                <a:latin typeface="Arial Unicode MS"/>
                <a:cs typeface="Arial Unicode MS"/>
              </a:rPr>
              <a:t> según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11.9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está</a:t>
            </a:r>
            <a:r>
              <a:rPr sz="985" dirty="0">
                <a:latin typeface="Arial Unicode MS"/>
                <a:cs typeface="Arial Unicode MS"/>
              </a:rPr>
              <a:t> conectado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PT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puntero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401656" y="12153107"/>
            <a:ext cx="253420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11.9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polaridad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tensión.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09238" y="2995333"/>
            <a:ext cx="5023418" cy="32284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6335687"/>
            <a:ext cx="248753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11.10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6689475"/>
            <a:ext cx="5090068" cy="4207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movimiento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galvanómetro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dirección </a:t>
            </a:r>
            <a:r>
              <a:rPr sz="1050" dirty="0">
                <a:latin typeface="Arial Unicode MS"/>
                <a:cs typeface="Arial Unicode MS"/>
              </a:rPr>
              <a:t>positiva,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7447567"/>
            <a:ext cx="5198402" cy="8635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11.7.4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100"/>
              </a:lnSpc>
              <a:spcBef>
                <a:spcPts val="787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avanzado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variable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inyectar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11.10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4" y="8639248"/>
            <a:ext cx="5181735" cy="10789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11.7.5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núcleo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caja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entre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abrir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o</a:t>
            </a:r>
            <a:r>
              <a:rPr sz="1050" dirty="0">
                <a:latin typeface="Arial Unicode MS"/>
                <a:cs typeface="Arial Unicode MS"/>
              </a:rPr>
              <a:t> paneles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abriendo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MCB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VT.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1" y="10229676"/>
            <a:ext cx="5252571" cy="14905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11.7.6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bucle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garantizar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identificada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identificación.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inyección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</a:t>
            </a:r>
            <a:r>
              <a:rPr sz="985" dirty="0">
                <a:latin typeface="Arial Unicode MS"/>
                <a:cs typeface="Arial Unicode MS"/>
              </a:rPr>
              <a:t> hacia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mientras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aíslan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terminales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observar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encontrar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ecuación: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62007" y="2995333"/>
            <a:ext cx="4926505" cy="476321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7859027"/>
            <a:ext cx="263003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11.11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553985" y="8253562"/>
            <a:ext cx="4490895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34157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VirginiaDcargaÞ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5caída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voltaje3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/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11.11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12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379192" y="3918341"/>
            <a:ext cx="4396726" cy="12273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0800"/>
              </a:lnSpc>
              <a:spcBef>
                <a:spcPts val="131"/>
              </a:spcBef>
            </a:pPr>
            <a:r>
              <a:rPr sz="2362" dirty="0"/>
              <a:t>Seccionadores</a:t>
            </a:r>
            <a:r>
              <a:rPr sz="2362" spc="118" dirty="0"/>
              <a:t> </a:t>
            </a:r>
            <a:r>
              <a:rPr sz="2362" dirty="0"/>
              <a:t>y</a:t>
            </a:r>
            <a:r>
              <a:rPr sz="2362" spc="125" dirty="0"/>
              <a:t> </a:t>
            </a:r>
            <a:r>
              <a:rPr sz="2362" spc="-12" dirty="0"/>
              <a:t>seccionadores </a:t>
            </a:r>
            <a:r>
              <a:rPr sz="2362" spc="66" dirty="0"/>
              <a:t>de</a:t>
            </a:r>
            <a:r>
              <a:rPr sz="2362" spc="-40" dirty="0"/>
              <a:t> </a:t>
            </a:r>
            <a:r>
              <a:rPr sz="2362" spc="66" dirty="0"/>
              <a:t>puesta</a:t>
            </a:r>
            <a:r>
              <a:rPr sz="2362" spc="-33" dirty="0"/>
              <a:t> </a:t>
            </a:r>
            <a:r>
              <a:rPr sz="2362" dirty="0"/>
              <a:t>a</a:t>
            </a:r>
            <a:r>
              <a:rPr sz="2362" spc="-33" dirty="0"/>
              <a:t> </a:t>
            </a:r>
            <a:r>
              <a:rPr sz="2362" spc="105" dirty="0"/>
              <a:t>tierra</a:t>
            </a:r>
            <a:r>
              <a:rPr sz="2362" spc="-33" dirty="0"/>
              <a:t> </a:t>
            </a:r>
            <a:r>
              <a:rPr sz="2362" spc="-12" dirty="0"/>
              <a:t>Pruebas </a:t>
            </a:r>
            <a:r>
              <a:rPr sz="2362" dirty="0"/>
              <a:t>teóricas</a:t>
            </a:r>
            <a:r>
              <a:rPr sz="2362" spc="91" dirty="0"/>
              <a:t> </a:t>
            </a:r>
            <a:r>
              <a:rPr sz="2362" dirty="0"/>
              <a:t>y</a:t>
            </a:r>
            <a:r>
              <a:rPr sz="2362" spc="91" dirty="0"/>
              <a:t> </a:t>
            </a:r>
            <a:r>
              <a:rPr sz="2362" spc="66" dirty="0"/>
              <a:t>puesta</a:t>
            </a:r>
            <a:r>
              <a:rPr sz="2362" spc="91" dirty="0"/>
              <a:t> </a:t>
            </a:r>
            <a:r>
              <a:rPr sz="2362" spc="78" dirty="0"/>
              <a:t>en</a:t>
            </a:r>
            <a:r>
              <a:rPr sz="2362" spc="91" dirty="0"/>
              <a:t> </a:t>
            </a:r>
            <a:r>
              <a:rPr sz="2362" spc="78" dirty="0"/>
              <a:t>marcha</a:t>
            </a:r>
            <a:endParaRPr sz="2362"/>
          </a:p>
        </p:txBody>
      </p:sp>
      <p:sp>
        <p:nvSpPr>
          <p:cNvPr id="4" name="object 4"/>
          <p:cNvSpPr txBox="1"/>
          <p:nvPr/>
        </p:nvSpPr>
        <p:spPr>
          <a:xfrm>
            <a:off x="8379192" y="5593933"/>
            <a:ext cx="5273404" cy="57861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12.1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desconexión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(DS,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conocido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aislador)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segura.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transferir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acoplador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subestación.</a:t>
            </a:r>
            <a:endParaRPr sz="919">
              <a:latin typeface="Arial Unicode MS"/>
              <a:cs typeface="Arial Unicode MS"/>
            </a:endParaRPr>
          </a:p>
          <a:p>
            <a:pPr marL="16666" marR="19164" indent="231649">
              <a:lnSpc>
                <a:spcPts val="1575"/>
              </a:lnSpc>
              <a:spcBef>
                <a:spcPts val="125"/>
              </a:spcBef>
            </a:pPr>
            <a:r>
              <a:rPr sz="854" dirty="0">
                <a:latin typeface="Arial Unicode MS"/>
                <a:cs typeface="Arial Unicode MS"/>
              </a:rPr>
              <a:t>Estos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dispositivos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provistos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seccionador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seguridad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(ES)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seguridad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personal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trabajará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dentro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patios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eléctricas.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cerrar</a:t>
            </a:r>
            <a:endParaRPr sz="985">
              <a:latin typeface="Arial Unicode MS"/>
              <a:cs typeface="Arial Unicode MS"/>
            </a:endParaRPr>
          </a:p>
          <a:p>
            <a:pPr marL="16666" marR="564125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carga;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enclavamiento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subestaciones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>
              <a:latin typeface="Arial Unicode MS"/>
              <a:cs typeface="Arial Unicode MS"/>
            </a:endParaRPr>
          </a:p>
          <a:p>
            <a:pPr marL="16666" marR="12500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Normalmente,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permitir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suelo.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operativos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brazo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oscilante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engranaje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permitir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esfuerzo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razonable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personal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públicos.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disponibles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conmutación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remota.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49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diseñarse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vertical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horizontal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cuchillas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interruptor.</a:t>
            </a:r>
            <a:endParaRPr sz="985">
              <a:latin typeface="Arial Unicode MS"/>
              <a:cs typeface="Arial Unicode MS"/>
            </a:endParaRPr>
          </a:p>
          <a:p>
            <a:pPr marL="16666" marR="18332" indent="231649">
              <a:lnSpc>
                <a:spcPct val="1323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Varias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conmutadores,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12,1-12,7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1044"/>
              </a:spcBef>
              <a:buSzPct val="70588"/>
              <a:buChar char="-"/>
              <a:tabLst>
                <a:tab pos="253315" algn="l"/>
                <a:tab pos="254148" algn="l"/>
              </a:tabLst>
            </a:pPr>
            <a:r>
              <a:rPr sz="1115" spc="-66" dirty="0">
                <a:latin typeface="Arial Unicode MS"/>
                <a:cs typeface="Arial Unicode MS"/>
              </a:rPr>
              <a:t>DS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montado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posición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vertical</a:t>
            </a:r>
            <a:endParaRPr sz="1115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spc="-52" dirty="0">
                <a:latin typeface="Arial Unicode MS"/>
                <a:cs typeface="Arial Unicode MS"/>
              </a:rPr>
              <a:t>DS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montado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verticalmente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602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ruptura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51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V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623"/>
              </a:spcBef>
              <a:buSzPct val="133333"/>
              <a:buChar char="-"/>
              <a:tabLst>
                <a:tab pos="253315" algn="l"/>
                <a:tab pos="254148" algn="l"/>
              </a:tabLst>
            </a:pPr>
            <a:r>
              <a:rPr sz="591" dirty="0">
                <a:latin typeface="Arial Unicode MS"/>
                <a:cs typeface="Arial Unicode MS"/>
              </a:rPr>
              <a:t>Interruptores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palanca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gancho</a:t>
            </a:r>
            <a:endParaRPr sz="591">
              <a:latin typeface="Arial Unicode MS"/>
              <a:cs typeface="Arial Unicode MS"/>
            </a:endParaRPr>
          </a:p>
          <a:p>
            <a:pPr marL="253315" indent="-237482">
              <a:spcBef>
                <a:spcPts val="623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pantógrafo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630"/>
              </a:spcBef>
              <a:buSzPct val="133333"/>
              <a:buChar char="-"/>
              <a:tabLst>
                <a:tab pos="253315" algn="l"/>
                <a:tab pos="254148" algn="l"/>
              </a:tabLst>
            </a:pPr>
            <a:r>
              <a:rPr sz="591" dirty="0">
                <a:latin typeface="Arial Unicode MS"/>
                <a:cs typeface="Arial Unicode MS"/>
              </a:rPr>
              <a:t>Seccionadores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tierra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08623" y="2995316"/>
            <a:ext cx="4507944" cy="290984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81063" y="6656802"/>
            <a:ext cx="3557314" cy="310302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6005317"/>
            <a:ext cx="334837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12.1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desconexión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montado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posición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vertical.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9859369"/>
            <a:ext cx="283587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12.2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montado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verticalmente.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3" y="10644145"/>
            <a:ext cx="5306738" cy="10644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12.1.1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ruptura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</a:t>
            </a:r>
            <a:endParaRPr sz="919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87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ruptura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abrirse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específicas.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desenergizar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tiene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capacitivas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 err="1">
                <a:latin typeface="Arial Unicode MS"/>
                <a:cs typeface="Arial Unicode MS"/>
              </a:rPr>
              <a:t>excitación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 smtClean="0">
                <a:latin typeface="Arial Unicode MS"/>
                <a:cs typeface="Arial Unicode MS"/>
              </a:rPr>
              <a:t>del</a:t>
            </a:r>
            <a:r>
              <a:rPr lang="es-ES" sz="919" spc="525" dirty="0" smtClean="0">
                <a:latin typeface="Arial Unicode MS"/>
                <a:cs typeface="Arial Unicode MS"/>
              </a:rPr>
              <a:t> </a:t>
            </a:r>
            <a:r>
              <a:rPr sz="919" dirty="0" err="1" smtClean="0">
                <a:latin typeface="Arial Unicode MS"/>
                <a:cs typeface="Arial Unicode MS"/>
              </a:rPr>
              <a:t>transformador</a:t>
            </a:r>
            <a:r>
              <a:rPr sz="919" spc="170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capacitiva.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34041" y="2995332"/>
            <a:ext cx="4975583" cy="373893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30041" y="7386258"/>
            <a:ext cx="4979583" cy="425012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3" y="6800484"/>
            <a:ext cx="76167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12.3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73063" y="6833817"/>
            <a:ext cx="301754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ruptura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(ruptura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lado).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67848" y="12246705"/>
            <a:ext cx="76167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12.4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61716" y="12288375"/>
            <a:ext cx="205419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V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doble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apertura.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25154" y="2995332"/>
            <a:ext cx="5073135" cy="212601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21370" y="5662770"/>
            <a:ext cx="5080702" cy="443722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5212549"/>
            <a:ext cx="294170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12.5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desconexión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operado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pértiga.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10199532"/>
            <a:ext cx="246836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12.6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pantógrafo.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10652477"/>
            <a:ext cx="5309238" cy="10572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12.1.2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velocidad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  <a:spcBef>
                <a:spcPts val="814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31" dirty="0">
                <a:latin typeface="Arial Unicode MS"/>
                <a:cs typeface="Arial Unicode MS"/>
              </a:rPr>
              <a:t>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capacitiva.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peligrosa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personal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extremo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encuentra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libre.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04676" y="2795948"/>
            <a:ext cx="8073193" cy="459124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284703" y="7495072"/>
            <a:ext cx="175419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12.7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7186877"/>
            <a:ext cx="5215671" cy="356131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5" y="2505599"/>
            <a:ext cx="5239238" cy="40725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353234">
              <a:lnSpc>
                <a:spcPct val="119700"/>
              </a:lnSpc>
            </a:pPr>
            <a:r>
              <a:rPr sz="1181" dirty="0">
                <a:latin typeface="Arial Unicode MS"/>
                <a:cs typeface="Arial Unicode MS"/>
              </a:rPr>
              <a:t>12.2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INTERRUPTORES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DESCONEXIÓN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86" dirty="0">
                <a:latin typeface="Arial Unicode MS"/>
                <a:cs typeface="Arial Unicode MS"/>
              </a:rPr>
              <a:t>PRUEBAS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spc="-78" dirty="0">
                <a:latin typeface="Arial Unicode MS"/>
                <a:cs typeface="Arial Unicode MS"/>
              </a:rPr>
              <a:t>INTERRUPTORES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TIERRA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1140"/>
              </a:spcBef>
            </a:pP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pruebas:</a:t>
            </a:r>
            <a:endParaRPr sz="985" dirty="0">
              <a:latin typeface="Arial Unicode MS"/>
              <a:cs typeface="Arial Unicode MS"/>
            </a:endParaRPr>
          </a:p>
          <a:p>
            <a:pPr marL="135823" marR="6666" indent="-135823">
              <a:lnSpc>
                <a:spcPct val="153400"/>
              </a:lnSpc>
              <a:spcBef>
                <a:spcPts val="75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Comprobación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mecánica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funcionamiento,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incluidos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enclavamientos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apertura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cierre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mecánicos</a:t>
            </a:r>
            <a:endParaRPr sz="854" dirty="0">
              <a:latin typeface="Arial Unicode MS"/>
              <a:cs typeface="Arial Unicode MS"/>
            </a:endParaRPr>
          </a:p>
          <a:p>
            <a:pPr marL="499963" marR="179154" indent="-234149">
              <a:lnSpc>
                <a:spcPct val="116700"/>
              </a:lnSpc>
              <a:spcBef>
                <a:spcPts val="59"/>
              </a:spcBef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Compruebe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nivel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horizontal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seccionador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posiciones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apertura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cierre.</a:t>
            </a:r>
            <a:endParaRPr sz="1115" dirty="0">
              <a:latin typeface="Arial Unicode MS"/>
              <a:cs typeface="Arial Unicode MS"/>
            </a:endParaRPr>
          </a:p>
          <a:p>
            <a:pPr marL="499963" marR="804941" lvl="1" indent="-242482">
              <a:lnSpc>
                <a:spcPct val="104900"/>
              </a:lnSpc>
              <a:spcBef>
                <a:spcPts val="26"/>
              </a:spcBef>
              <a:buAutoNum type="alphaUcPeriod" startAt="2"/>
              <a:tabLst>
                <a:tab pos="445800" algn="l"/>
              </a:tabLst>
            </a:pPr>
            <a:r>
              <a:rPr sz="1247" dirty="0">
                <a:latin typeface="Arial Unicode MS"/>
                <a:cs typeface="Arial Unicode MS"/>
              </a:rPr>
              <a:t>Mida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distancia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eje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dos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aisladores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del </a:t>
            </a:r>
            <a:r>
              <a:rPr sz="1247" dirty="0">
                <a:latin typeface="Arial Unicode MS"/>
                <a:cs typeface="Arial Unicode MS"/>
              </a:rPr>
              <a:t>seccionador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según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dibujos.</a:t>
            </a:r>
            <a:endParaRPr sz="1247" dirty="0">
              <a:latin typeface="Arial Unicode MS"/>
              <a:cs typeface="Arial Unicode MS"/>
            </a:endParaRPr>
          </a:p>
          <a:p>
            <a:pPr marL="499963" marR="135823" lvl="1" indent="-234149">
              <a:lnSpc>
                <a:spcPts val="1575"/>
              </a:lnSpc>
              <a:spcBef>
                <a:spcPts val="59"/>
              </a:spcBef>
              <a:buAutoNum type="alphaUcPeriod" startAt="2"/>
              <a:tabLst>
                <a:tab pos="431635" algn="l"/>
              </a:tabLst>
            </a:pPr>
            <a:r>
              <a:rPr sz="1115" dirty="0">
                <a:latin typeface="Arial Unicode MS"/>
                <a:cs typeface="Arial Unicode MS"/>
              </a:rPr>
              <a:t>Compruebe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indicador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mecánico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seccionador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correcto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posiciones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apertura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cierre.</a:t>
            </a:r>
            <a:endParaRPr sz="1115" dirty="0">
              <a:latin typeface="Arial Unicode MS"/>
              <a:cs typeface="Arial Unicode MS"/>
            </a:endParaRPr>
          </a:p>
          <a:p>
            <a:pPr marL="425802" lvl="1" indent="-168320">
              <a:spcBef>
                <a:spcPts val="204"/>
              </a:spcBef>
              <a:buAutoNum type="alphaUcPeriod" startAt="2"/>
              <a:tabLst>
                <a:tab pos="426635" algn="l"/>
              </a:tabLst>
            </a:pP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enclavamientos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mecánicos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endParaRPr sz="1050" dirty="0">
              <a:latin typeface="Arial Unicode MS"/>
              <a:cs typeface="Arial Unicode MS"/>
            </a:endParaRPr>
          </a:p>
          <a:p>
            <a:pPr marL="499963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desconexión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ES.</a:t>
            </a:r>
            <a:endParaRPr sz="1050" dirty="0">
              <a:latin typeface="Arial Unicode MS"/>
              <a:cs typeface="Arial Unicode MS"/>
            </a:endParaRPr>
          </a:p>
          <a:p>
            <a:pPr marL="99160" indent="-82494">
              <a:spcBef>
                <a:spcPts val="767"/>
              </a:spcBef>
              <a:buAutoNum type="arabicPeriod" startAt="2"/>
              <a:tabLst>
                <a:tab pos="99160" algn="l"/>
              </a:tabLst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funcionamiento</a:t>
            </a:r>
            <a:endParaRPr sz="591" dirty="0">
              <a:latin typeface="Arial Unicode MS"/>
              <a:cs typeface="Arial Unicode MS"/>
            </a:endParaRPr>
          </a:p>
          <a:p>
            <a:pPr marL="258314">
              <a:spcBef>
                <a:spcPts val="591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cronómetro.</a:t>
            </a:r>
            <a:endParaRPr sz="854" dirty="0">
              <a:latin typeface="Arial Unicode MS"/>
              <a:cs typeface="Arial Unicode MS"/>
            </a:endParaRPr>
          </a:p>
          <a:p>
            <a:pPr marL="126657" indent="-110825">
              <a:spcBef>
                <a:spcPts val="617"/>
              </a:spcBef>
              <a:buAutoNum type="arabicPeriod" startAt="3"/>
              <a:tabLst>
                <a:tab pos="127491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contacto</a:t>
            </a:r>
            <a:endParaRPr sz="787" dirty="0">
              <a:latin typeface="Arial Unicode MS"/>
              <a:cs typeface="Arial Unicode MS"/>
            </a:endParaRPr>
          </a:p>
          <a:p>
            <a:pPr marL="491630" marR="387471" indent="-234149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micro-ohmios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100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amperios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12.8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6" y="10814396"/>
            <a:ext cx="392005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12.8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seccionador.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80135" y="2981823"/>
            <a:ext cx="4805065" cy="12216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7482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12.8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rango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45-50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μΩ.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787">
              <a:latin typeface="Arial Unicode MS"/>
              <a:cs typeface="Arial Unicode MS"/>
            </a:endParaRPr>
          </a:p>
          <a:p>
            <a:pPr marL="126657" indent="-109992">
              <a:buAutoNum type="arabicPeriod" startAt="4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aislamiento</a:t>
            </a:r>
            <a:endParaRPr sz="787">
              <a:latin typeface="Arial Unicode MS"/>
              <a:cs typeface="Arial Unicode MS"/>
            </a:endParaRPr>
          </a:p>
          <a:p>
            <a:pPr marL="257480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Megger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5000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V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CC.</a:t>
            </a:r>
            <a:endParaRPr sz="854">
              <a:latin typeface="Arial Unicode MS"/>
              <a:cs typeface="Arial Unicode MS"/>
            </a:endParaRPr>
          </a:p>
          <a:p>
            <a:pPr marL="135823" indent="-119157">
              <a:spcBef>
                <a:spcPts val="551"/>
              </a:spcBef>
              <a:buAutoNum type="arabicPeriod" startAt="5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</a:t>
            </a:r>
            <a:endParaRPr sz="854">
              <a:latin typeface="Arial Unicode MS"/>
              <a:cs typeface="Arial Unicode MS"/>
            </a:endParaRPr>
          </a:p>
          <a:p>
            <a:pPr marL="490797" marR="79161" indent="-234149">
              <a:lnSpc>
                <a:spcPct val="117300"/>
              </a:lnSpc>
              <a:spcBef>
                <a:spcPts val="52"/>
              </a:spcBef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realizará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energización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subestación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nominal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seccionador.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13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3" y="3911674"/>
            <a:ext cx="4483395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Registradores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30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fallas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spc="33" dirty="0">
                <a:latin typeface="Arial Unicode MS"/>
                <a:cs typeface="Arial Unicode MS"/>
              </a:rPr>
              <a:t>en </a:t>
            </a:r>
            <a:r>
              <a:rPr sz="2100" dirty="0">
                <a:latin typeface="Arial Unicode MS"/>
                <a:cs typeface="Arial Unicode MS"/>
              </a:rPr>
              <a:t>subestaciones</a:t>
            </a:r>
            <a:r>
              <a:rPr sz="2100" spc="282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289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centrales</a:t>
            </a:r>
            <a:r>
              <a:rPr sz="2100" spc="289" dirty="0">
                <a:latin typeface="Arial Unicode MS"/>
                <a:cs typeface="Arial Unicode MS"/>
              </a:rPr>
              <a:t> </a:t>
            </a:r>
            <a:r>
              <a:rPr sz="2100" spc="-12" dirty="0">
                <a:latin typeface="Arial Unicode MS"/>
                <a:cs typeface="Arial Unicode MS"/>
              </a:rPr>
              <a:t>eléctricas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79" y="5195188"/>
            <a:ext cx="5310904" cy="49584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13.1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89160">
              <a:lnSpc>
                <a:spcPct val="142300"/>
              </a:lnSpc>
              <a:spcBef>
                <a:spcPts val="689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pasado,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necesidad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centrales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eléctricas.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ahora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incluido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numérica.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todavía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necesitamos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detallada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condiciones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previas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posteriores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gran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memoria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computadora,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encuentra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separadas.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entradas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registradoras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provienen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Vr,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Vy,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Vb,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Ir,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Ib.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  <a:p>
            <a:pPr marL="16666" marR="11666" indent="231649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disponible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eventos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desconexión.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predecir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ocurrir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cualquier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evento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registrador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importantes: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87">
              <a:latin typeface="Arial Unicode MS"/>
              <a:cs typeface="Arial Unicode MS"/>
            </a:endParaRPr>
          </a:p>
          <a:p>
            <a:pPr marL="253315" indent="-237482"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</a:t>
            </a:r>
            <a:endParaRPr sz="656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SzPct val="109090"/>
              <a:buChar char="-"/>
              <a:tabLst>
                <a:tab pos="253315" algn="l"/>
                <a:tab pos="254148" algn="l"/>
              </a:tabLst>
            </a:pPr>
            <a:r>
              <a:rPr sz="721" dirty="0">
                <a:latin typeface="Arial Unicode MS"/>
                <a:cs typeface="Arial Unicode MS"/>
              </a:rPr>
              <a:t>Duración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falla</a:t>
            </a:r>
            <a:endParaRPr sz="721">
              <a:latin typeface="Arial Unicode MS"/>
              <a:cs typeface="Arial Unicode MS"/>
            </a:endParaRPr>
          </a:p>
          <a:p>
            <a:pPr marL="253315" indent="-237482">
              <a:spcBef>
                <a:spcPts val="623"/>
              </a:spcBef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posterior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</a:t>
            </a:r>
            <a:endParaRPr sz="656">
              <a:latin typeface="Arial Unicode MS"/>
              <a:cs typeface="Arial Unicode MS"/>
            </a:endParaRPr>
          </a:p>
          <a:p>
            <a:pPr marL="16666" marR="21665" indent="231649" algn="just">
              <a:lnSpc>
                <a:spcPct val="153000"/>
              </a:lnSpc>
              <a:spcBef>
                <a:spcPts val="807"/>
              </a:spcBef>
            </a:pPr>
            <a:r>
              <a:rPr sz="854" spc="-66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registro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tiempos,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ocurran,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canales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digitales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grabación.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registrador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unidades: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28" y="10447265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10375956"/>
            <a:ext cx="5164236" cy="10353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153320">
              <a:lnSpc>
                <a:spcPct val="1417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adquisición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canales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canales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digitales.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65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restitución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recoge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adquisición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datos.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65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30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informática</a:t>
            </a:r>
            <a:r>
              <a:rPr sz="919" spc="30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local.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65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Impresora</a:t>
            </a:r>
            <a:r>
              <a:rPr sz="919" spc="34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local.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44798" y="11650854"/>
            <a:ext cx="303837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656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656" dirty="0">
                <a:solidFill>
                  <a:srgbClr val="007FAC"/>
                </a:solidFill>
                <a:latin typeface="Arial Unicode MS"/>
                <a:cs typeface="Arial Unicode MS"/>
              </a:rPr>
              <a:t>13.1</a:t>
            </a:r>
            <a:r>
              <a:rPr sz="656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muestra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registro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22160" y="2995332"/>
            <a:ext cx="4080055" cy="284318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5964003"/>
            <a:ext cx="2064194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26" dirty="0">
                <a:latin typeface="Arial Unicode MS"/>
                <a:cs typeface="Arial Unicode MS"/>
              </a:rPr>
              <a:t>FIGURA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13.1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Configuración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la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unidad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registrador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fallas.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6335165"/>
            <a:ext cx="5248403" cy="22348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13.2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REGISTRO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FALLOS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063"/>
              </a:spcBef>
            </a:pPr>
            <a:r>
              <a:rPr sz="1050" spc="-12" dirty="0">
                <a:latin typeface="Arial Unicode MS"/>
                <a:cs typeface="Arial Unicode MS"/>
              </a:rPr>
              <a:t>Estas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 marL="154155" marR="6666" indent="-154155">
              <a:lnSpc>
                <a:spcPct val="132900"/>
              </a:lnSpc>
              <a:spcBef>
                <a:spcPts val="76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Ajustar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prefalla,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registradoras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verificar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correctamente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simulada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inyección</a:t>
            </a:r>
            <a:r>
              <a:rPr sz="985" dirty="0">
                <a:latin typeface="Arial Unicode MS"/>
                <a:cs typeface="Arial Unicode MS"/>
              </a:rPr>
              <a:t> secundaria.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digitales.</a:t>
            </a:r>
            <a:endParaRPr sz="985">
              <a:latin typeface="Arial Unicode MS"/>
              <a:cs typeface="Arial Unicode MS"/>
            </a:endParaRPr>
          </a:p>
          <a:p>
            <a:pPr marL="172488" marR="418302" indent="-172488">
              <a:lnSpc>
                <a:spcPct val="117300"/>
              </a:lnSpc>
              <a:spcBef>
                <a:spcPts val="26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Verifique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todos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puntos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canales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analógicos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digitales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se </a:t>
            </a:r>
            <a:r>
              <a:rPr sz="1115" dirty="0">
                <a:latin typeface="Arial Unicode MS"/>
                <a:cs typeface="Arial Unicode MS"/>
              </a:rPr>
              <a:t>transfieran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anunciador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local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remoto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subestación.</a:t>
            </a:r>
            <a:endParaRPr sz="1115">
              <a:latin typeface="Arial Unicode MS"/>
              <a:cs typeface="Arial Unicode MS"/>
            </a:endParaRPr>
          </a:p>
          <a:p>
            <a:pPr marL="154155" marR="564125" indent="-154155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sean</a:t>
            </a:r>
            <a:r>
              <a:rPr sz="985" dirty="0">
                <a:latin typeface="Arial Unicode MS"/>
                <a:cs typeface="Arial Unicode MS"/>
              </a:rPr>
              <a:t> transferidos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SCADA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Centro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Nacional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Control.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14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379192" y="3957101"/>
            <a:ext cx="3230877" cy="3803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362" dirty="0"/>
              <a:t>Sistema</a:t>
            </a:r>
            <a:r>
              <a:rPr sz="2362" spc="131" dirty="0"/>
              <a:t> </a:t>
            </a:r>
            <a:r>
              <a:rPr sz="2362" dirty="0"/>
              <a:t>aislado</a:t>
            </a:r>
            <a:r>
              <a:rPr sz="2362" spc="138" dirty="0"/>
              <a:t> </a:t>
            </a:r>
            <a:r>
              <a:rPr sz="2362" spc="66" dirty="0"/>
              <a:t>de</a:t>
            </a:r>
            <a:r>
              <a:rPr sz="2362" spc="138" dirty="0"/>
              <a:t> </a:t>
            </a:r>
            <a:r>
              <a:rPr sz="2362" spc="-33" dirty="0"/>
              <a:t>gas</a:t>
            </a:r>
            <a:endParaRPr sz="2362"/>
          </a:p>
        </p:txBody>
      </p:sp>
      <p:sp>
        <p:nvSpPr>
          <p:cNvPr id="4" name="object 4"/>
          <p:cNvSpPr txBox="1"/>
          <p:nvPr/>
        </p:nvSpPr>
        <p:spPr>
          <a:xfrm>
            <a:off x="8379190" y="4405864"/>
            <a:ext cx="1721690" cy="3196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968" spc="-12" dirty="0">
                <a:latin typeface="Arial Unicode MS"/>
                <a:cs typeface="Arial Unicode MS"/>
              </a:rPr>
              <a:t>Subestaciones</a:t>
            </a:r>
            <a:endParaRPr sz="1968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body" idx="1"/>
          </p:nvPr>
        </p:nvSpPr>
        <p:spPr>
          <a:xfrm>
            <a:off x="8669867" y="5195187"/>
            <a:ext cx="7060285" cy="32069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3330">
              <a:spcBef>
                <a:spcPts val="131"/>
              </a:spcBef>
            </a:pPr>
            <a:r>
              <a:rPr dirty="0"/>
              <a:t>14.1 </a:t>
            </a:r>
            <a:r>
              <a:rPr spc="-12" dirty="0"/>
              <a:t>INTRODUCCIÓN</a:t>
            </a:r>
          </a:p>
          <a:p>
            <a:pPr marL="43330" marR="59995">
              <a:lnSpc>
                <a:spcPct val="124600"/>
              </a:lnSpc>
              <a:spcBef>
                <a:spcPts val="716"/>
              </a:spcBef>
            </a:pPr>
            <a:r>
              <a:rPr sz="1050" spc="-40" dirty="0"/>
              <a:t>El</a:t>
            </a:r>
            <a:r>
              <a:rPr sz="1050" spc="72" dirty="0"/>
              <a:t> </a:t>
            </a:r>
            <a:r>
              <a:rPr sz="1050" dirty="0"/>
              <a:t>sistema</a:t>
            </a:r>
            <a:r>
              <a:rPr sz="1050" spc="78" dirty="0"/>
              <a:t> </a:t>
            </a:r>
            <a:r>
              <a:rPr sz="1050" dirty="0"/>
              <a:t>de</a:t>
            </a:r>
            <a:r>
              <a:rPr sz="1050" spc="78" dirty="0"/>
              <a:t> </a:t>
            </a:r>
            <a:r>
              <a:rPr sz="1050" dirty="0"/>
              <a:t>aislamiento</a:t>
            </a:r>
            <a:r>
              <a:rPr sz="1050" spc="78" dirty="0"/>
              <a:t> </a:t>
            </a:r>
            <a:r>
              <a:rPr sz="1050" dirty="0"/>
              <a:t>de</a:t>
            </a:r>
            <a:r>
              <a:rPr sz="1050" spc="78" dirty="0"/>
              <a:t> </a:t>
            </a:r>
            <a:r>
              <a:rPr sz="1050" dirty="0"/>
              <a:t>gas</a:t>
            </a:r>
            <a:r>
              <a:rPr sz="1050" spc="78" dirty="0"/>
              <a:t> </a:t>
            </a:r>
            <a:r>
              <a:rPr sz="1050" spc="-40" dirty="0"/>
              <a:t>(GIS)</a:t>
            </a:r>
            <a:r>
              <a:rPr sz="1050" spc="72" dirty="0"/>
              <a:t> </a:t>
            </a:r>
            <a:r>
              <a:rPr sz="1050" dirty="0"/>
              <a:t>se</a:t>
            </a:r>
            <a:r>
              <a:rPr sz="1050" spc="78" dirty="0"/>
              <a:t> </a:t>
            </a:r>
            <a:r>
              <a:rPr sz="1050" dirty="0"/>
              <a:t>ha</a:t>
            </a:r>
            <a:r>
              <a:rPr sz="1050" spc="78" dirty="0"/>
              <a:t> </a:t>
            </a:r>
            <a:r>
              <a:rPr sz="1050" dirty="0"/>
              <a:t>utilizado</a:t>
            </a:r>
            <a:r>
              <a:rPr sz="1050" spc="78" dirty="0"/>
              <a:t> </a:t>
            </a:r>
            <a:r>
              <a:rPr sz="1050" dirty="0"/>
              <a:t>desde</a:t>
            </a:r>
            <a:r>
              <a:rPr sz="1050" spc="78" dirty="0"/>
              <a:t> </a:t>
            </a:r>
            <a:r>
              <a:rPr sz="1050" dirty="0"/>
              <a:t>1960</a:t>
            </a:r>
            <a:r>
              <a:rPr sz="1050" spc="78" dirty="0"/>
              <a:t> </a:t>
            </a:r>
            <a:r>
              <a:rPr sz="1050" dirty="0"/>
              <a:t>y</a:t>
            </a:r>
            <a:r>
              <a:rPr sz="1050" spc="78" dirty="0"/>
              <a:t> </a:t>
            </a:r>
            <a:r>
              <a:rPr sz="1050" dirty="0"/>
              <a:t>consta</a:t>
            </a:r>
            <a:r>
              <a:rPr sz="1050" spc="72" dirty="0"/>
              <a:t> </a:t>
            </a:r>
            <a:r>
              <a:rPr sz="1050" dirty="0"/>
              <a:t>de</a:t>
            </a:r>
            <a:r>
              <a:rPr sz="1050" spc="78" dirty="0"/>
              <a:t> </a:t>
            </a:r>
            <a:r>
              <a:rPr sz="1050" spc="-12" dirty="0"/>
              <a:t>tubos </a:t>
            </a:r>
            <a:r>
              <a:rPr sz="1050" dirty="0"/>
              <a:t>que</a:t>
            </a:r>
            <a:r>
              <a:rPr sz="1050" spc="99" dirty="0"/>
              <a:t> </a:t>
            </a:r>
            <a:r>
              <a:rPr sz="1050" dirty="0"/>
              <a:t>contienen</a:t>
            </a:r>
            <a:r>
              <a:rPr sz="1050" spc="99" dirty="0"/>
              <a:t> </a:t>
            </a:r>
            <a:r>
              <a:rPr sz="1050" spc="-86" dirty="0"/>
              <a:t>SF</a:t>
            </a:r>
            <a:r>
              <a:rPr sz="656" spc="-86" dirty="0"/>
              <a:t>6</a:t>
            </a:r>
            <a:r>
              <a:rPr sz="656" spc="66" dirty="0"/>
              <a:t> </a:t>
            </a:r>
            <a:r>
              <a:rPr sz="1050" dirty="0"/>
              <a:t>bajo</a:t>
            </a:r>
            <a:r>
              <a:rPr sz="1050" spc="99" dirty="0"/>
              <a:t> </a:t>
            </a:r>
            <a:r>
              <a:rPr sz="1050" dirty="0"/>
              <a:t>una</a:t>
            </a:r>
            <a:r>
              <a:rPr sz="1050" spc="105" dirty="0"/>
              <a:t> </a:t>
            </a:r>
            <a:r>
              <a:rPr sz="1050" dirty="0"/>
              <a:t>presión</a:t>
            </a:r>
            <a:r>
              <a:rPr sz="1050" spc="99" dirty="0"/>
              <a:t> </a:t>
            </a:r>
            <a:r>
              <a:rPr sz="1050" dirty="0"/>
              <a:t>de</a:t>
            </a:r>
            <a:r>
              <a:rPr sz="1050" spc="105" dirty="0"/>
              <a:t> </a:t>
            </a:r>
            <a:r>
              <a:rPr sz="1050" dirty="0"/>
              <a:t>unos</a:t>
            </a:r>
            <a:r>
              <a:rPr sz="1050" spc="99" dirty="0"/>
              <a:t> </a:t>
            </a:r>
            <a:r>
              <a:rPr sz="1050" dirty="0"/>
              <a:t>6</a:t>
            </a:r>
            <a:r>
              <a:rPr sz="1050" spc="105" dirty="0"/>
              <a:t> </a:t>
            </a:r>
            <a:r>
              <a:rPr sz="1050" dirty="0"/>
              <a:t>bares.</a:t>
            </a:r>
            <a:r>
              <a:rPr sz="1050" spc="99" dirty="0"/>
              <a:t> </a:t>
            </a:r>
            <a:r>
              <a:rPr sz="1050" spc="-12" dirty="0"/>
              <a:t>Este</a:t>
            </a:r>
            <a:r>
              <a:rPr sz="1050" spc="105" dirty="0"/>
              <a:t> </a:t>
            </a:r>
            <a:r>
              <a:rPr sz="1050" dirty="0"/>
              <a:t>gas,</a:t>
            </a:r>
            <a:r>
              <a:rPr sz="1050" spc="99" dirty="0"/>
              <a:t> </a:t>
            </a:r>
            <a:r>
              <a:rPr sz="1050" dirty="0"/>
              <a:t>bajo</a:t>
            </a:r>
            <a:r>
              <a:rPr sz="1050" spc="105" dirty="0"/>
              <a:t> </a:t>
            </a:r>
            <a:r>
              <a:rPr sz="1050" spc="-12" dirty="0"/>
              <a:t>presión, </a:t>
            </a:r>
            <a:r>
              <a:rPr sz="1050" dirty="0"/>
              <a:t>proporciona</a:t>
            </a:r>
            <a:r>
              <a:rPr sz="1050" spc="157" dirty="0"/>
              <a:t> </a:t>
            </a:r>
            <a:r>
              <a:rPr sz="1050" dirty="0"/>
              <a:t>un</a:t>
            </a:r>
            <a:r>
              <a:rPr sz="1050" spc="165" dirty="0"/>
              <a:t> </a:t>
            </a:r>
            <a:r>
              <a:rPr sz="1050" dirty="0"/>
              <a:t>muy</a:t>
            </a:r>
            <a:r>
              <a:rPr sz="1050" spc="165" dirty="0"/>
              <a:t> </a:t>
            </a:r>
            <a:r>
              <a:rPr sz="1050" dirty="0"/>
              <a:t>buen</a:t>
            </a:r>
            <a:r>
              <a:rPr sz="1050" spc="165" dirty="0"/>
              <a:t> </a:t>
            </a:r>
            <a:r>
              <a:rPr sz="1050" dirty="0"/>
              <a:t>aislamiento</a:t>
            </a:r>
            <a:r>
              <a:rPr sz="1050" spc="165" dirty="0"/>
              <a:t> </a:t>
            </a:r>
            <a:r>
              <a:rPr sz="1050" dirty="0"/>
              <a:t>para</a:t>
            </a:r>
            <a:r>
              <a:rPr sz="1050" spc="165" dirty="0"/>
              <a:t> </a:t>
            </a:r>
            <a:r>
              <a:rPr sz="1050" dirty="0"/>
              <a:t>sistemas</a:t>
            </a:r>
            <a:r>
              <a:rPr sz="1050" spc="157" dirty="0"/>
              <a:t> </a:t>
            </a:r>
            <a:r>
              <a:rPr sz="1050" dirty="0"/>
              <a:t>de</a:t>
            </a:r>
            <a:r>
              <a:rPr sz="1050" spc="165" dirty="0"/>
              <a:t> </a:t>
            </a:r>
            <a:r>
              <a:rPr sz="1050" dirty="0"/>
              <a:t>alta</a:t>
            </a:r>
            <a:r>
              <a:rPr sz="1050" spc="165" dirty="0"/>
              <a:t> </a:t>
            </a:r>
            <a:r>
              <a:rPr sz="1050" dirty="0"/>
              <a:t>y</a:t>
            </a:r>
            <a:r>
              <a:rPr sz="1050" spc="165" dirty="0"/>
              <a:t> </a:t>
            </a:r>
            <a:r>
              <a:rPr sz="1050" dirty="0"/>
              <a:t>extra</a:t>
            </a:r>
            <a:r>
              <a:rPr sz="1050" spc="165" dirty="0"/>
              <a:t> </a:t>
            </a:r>
            <a:r>
              <a:rPr sz="1050" dirty="0"/>
              <a:t>alta</a:t>
            </a:r>
            <a:r>
              <a:rPr sz="1050" spc="165" dirty="0"/>
              <a:t> </a:t>
            </a:r>
            <a:r>
              <a:rPr sz="1050" spc="-12" dirty="0"/>
              <a:t>tensión. </a:t>
            </a:r>
            <a:r>
              <a:rPr sz="1050" dirty="0">
                <a:solidFill>
                  <a:srgbClr val="007FAC"/>
                </a:solidFill>
              </a:rPr>
              <a:t>Figura</a:t>
            </a:r>
            <a:r>
              <a:rPr sz="1050" spc="157" dirty="0">
                <a:solidFill>
                  <a:srgbClr val="007FAC"/>
                </a:solidFill>
              </a:rPr>
              <a:t> </a:t>
            </a:r>
            <a:r>
              <a:rPr sz="1050" dirty="0">
                <a:solidFill>
                  <a:srgbClr val="007FAC"/>
                </a:solidFill>
              </a:rPr>
              <a:t>14.1</a:t>
            </a:r>
            <a:r>
              <a:rPr sz="1050" spc="157" dirty="0">
                <a:solidFill>
                  <a:srgbClr val="007FAC"/>
                </a:solidFill>
              </a:rPr>
              <a:t> </a:t>
            </a:r>
            <a:r>
              <a:rPr sz="1050" dirty="0"/>
              <a:t>muestra</a:t>
            </a:r>
            <a:r>
              <a:rPr sz="1050" spc="157" dirty="0"/>
              <a:t> </a:t>
            </a:r>
            <a:r>
              <a:rPr sz="1050" dirty="0"/>
              <a:t>los</a:t>
            </a:r>
            <a:r>
              <a:rPr sz="1050" spc="157" dirty="0"/>
              <a:t> </a:t>
            </a:r>
            <a:r>
              <a:rPr sz="1050" dirty="0"/>
              <a:t>componentes</a:t>
            </a:r>
            <a:r>
              <a:rPr sz="1050" spc="157" dirty="0"/>
              <a:t> </a:t>
            </a:r>
            <a:r>
              <a:rPr sz="1050" dirty="0"/>
              <a:t>del</a:t>
            </a:r>
            <a:r>
              <a:rPr sz="1050" spc="157" dirty="0"/>
              <a:t> </a:t>
            </a:r>
            <a:r>
              <a:rPr sz="1050" dirty="0"/>
              <a:t>sistema</a:t>
            </a:r>
            <a:r>
              <a:rPr sz="1050" spc="157" dirty="0"/>
              <a:t> </a:t>
            </a:r>
            <a:r>
              <a:rPr sz="1050" spc="-26" dirty="0"/>
              <a:t>GIS.</a:t>
            </a:r>
            <a:endParaRPr sz="1050" dirty="0"/>
          </a:p>
          <a:p>
            <a:pPr marL="43330" marR="6666" indent="231649">
              <a:lnSpc>
                <a:spcPct val="117100"/>
              </a:lnSpc>
              <a:spcBef>
                <a:spcPts val="12"/>
              </a:spcBef>
            </a:pPr>
            <a:r>
              <a:rPr sz="1115" spc="-12" dirty="0"/>
              <a:t>Este</a:t>
            </a:r>
            <a:r>
              <a:rPr sz="1115" spc="144" dirty="0"/>
              <a:t> </a:t>
            </a:r>
            <a:r>
              <a:rPr sz="1115" dirty="0"/>
              <a:t>sistema</a:t>
            </a:r>
            <a:r>
              <a:rPr sz="1115" spc="150" dirty="0"/>
              <a:t> </a:t>
            </a:r>
            <a:r>
              <a:rPr sz="1115" dirty="0"/>
              <a:t>puede</a:t>
            </a:r>
            <a:r>
              <a:rPr sz="1115" spc="150" dirty="0"/>
              <a:t> </a:t>
            </a:r>
            <a:r>
              <a:rPr sz="1115" dirty="0"/>
              <a:t>ser</a:t>
            </a:r>
            <a:r>
              <a:rPr sz="1115" spc="150" dirty="0"/>
              <a:t> </a:t>
            </a:r>
            <a:r>
              <a:rPr sz="1115" spc="66" dirty="0"/>
              <a:t>un</a:t>
            </a:r>
            <a:r>
              <a:rPr sz="1115" spc="150" dirty="0"/>
              <a:t> </a:t>
            </a:r>
            <a:r>
              <a:rPr sz="1115" dirty="0"/>
              <a:t>gabinete</a:t>
            </a:r>
            <a:r>
              <a:rPr sz="1115" spc="150" dirty="0"/>
              <a:t> </a:t>
            </a:r>
            <a:r>
              <a:rPr sz="1115" dirty="0"/>
              <a:t>trifásico</a:t>
            </a:r>
            <a:r>
              <a:rPr sz="1115" spc="150" dirty="0"/>
              <a:t> </a:t>
            </a:r>
            <a:r>
              <a:rPr sz="1115" dirty="0"/>
              <a:t>simple,</a:t>
            </a:r>
            <a:r>
              <a:rPr sz="1115" spc="150" dirty="0"/>
              <a:t> </a:t>
            </a:r>
            <a:r>
              <a:rPr sz="1115" dirty="0"/>
              <a:t>por</a:t>
            </a:r>
            <a:r>
              <a:rPr sz="1115" spc="150" dirty="0"/>
              <a:t> </a:t>
            </a:r>
            <a:r>
              <a:rPr sz="1115" dirty="0"/>
              <a:t>ejemplo</a:t>
            </a:r>
            <a:r>
              <a:rPr sz="1115" spc="150" dirty="0"/>
              <a:t> </a:t>
            </a:r>
            <a:r>
              <a:rPr sz="1115" dirty="0"/>
              <a:t>en</a:t>
            </a:r>
            <a:r>
              <a:rPr sz="1115" spc="150" dirty="0"/>
              <a:t> </a:t>
            </a:r>
            <a:r>
              <a:rPr sz="1115" spc="33" dirty="0"/>
              <a:t>un </a:t>
            </a:r>
            <a:r>
              <a:rPr sz="1115" dirty="0"/>
              <a:t>sistema</a:t>
            </a:r>
            <a:r>
              <a:rPr sz="1115" spc="125" dirty="0"/>
              <a:t> </a:t>
            </a:r>
            <a:r>
              <a:rPr sz="1115" dirty="0"/>
              <a:t>de</a:t>
            </a:r>
            <a:r>
              <a:rPr sz="1115" spc="125" dirty="0"/>
              <a:t> </a:t>
            </a:r>
            <a:r>
              <a:rPr sz="1115" dirty="0"/>
              <a:t>alto</a:t>
            </a:r>
            <a:r>
              <a:rPr sz="1115" spc="125" dirty="0"/>
              <a:t> </a:t>
            </a:r>
            <a:r>
              <a:rPr sz="1115" dirty="0"/>
              <a:t>voltaje</a:t>
            </a:r>
            <a:r>
              <a:rPr sz="1115" spc="131" dirty="0"/>
              <a:t> </a:t>
            </a:r>
            <a:r>
              <a:rPr sz="1115" dirty="0"/>
              <a:t>(66</a:t>
            </a:r>
            <a:r>
              <a:rPr sz="1115" spc="125" dirty="0"/>
              <a:t> </a:t>
            </a:r>
            <a:r>
              <a:rPr sz="1115" spc="-26" dirty="0"/>
              <a:t>kV)</a:t>
            </a:r>
            <a:r>
              <a:rPr sz="1115" spc="125" dirty="0"/>
              <a:t> </a:t>
            </a:r>
            <a:r>
              <a:rPr sz="1115" dirty="0"/>
              <a:t>o</a:t>
            </a:r>
            <a:r>
              <a:rPr sz="1115" spc="131" dirty="0"/>
              <a:t> </a:t>
            </a:r>
            <a:r>
              <a:rPr sz="1115" spc="66" dirty="0"/>
              <a:t>un</a:t>
            </a:r>
            <a:r>
              <a:rPr sz="1115" spc="125" dirty="0"/>
              <a:t> </a:t>
            </a:r>
            <a:r>
              <a:rPr sz="1115" dirty="0"/>
              <a:t>gabinete</a:t>
            </a:r>
            <a:r>
              <a:rPr sz="1115" spc="125" dirty="0"/>
              <a:t> </a:t>
            </a:r>
            <a:r>
              <a:rPr sz="1115" dirty="0"/>
              <a:t>monofásico</a:t>
            </a:r>
            <a:r>
              <a:rPr sz="1115" spc="131" dirty="0"/>
              <a:t> </a:t>
            </a:r>
            <a:r>
              <a:rPr sz="1115" dirty="0"/>
              <a:t>separado,</a:t>
            </a:r>
            <a:r>
              <a:rPr sz="1115" spc="125" dirty="0"/>
              <a:t> </a:t>
            </a:r>
            <a:r>
              <a:rPr sz="1115" spc="-33" dirty="0" err="1" smtClean="0"/>
              <a:t>por</a:t>
            </a:r>
            <a:r>
              <a:rPr lang="es-ES" sz="1115" spc="263" dirty="0" smtClean="0"/>
              <a:t> </a:t>
            </a:r>
            <a:r>
              <a:rPr sz="1115" dirty="0" err="1" smtClean="0"/>
              <a:t>ejemplo</a:t>
            </a:r>
            <a:r>
              <a:rPr sz="1115" spc="91" dirty="0" smtClean="0"/>
              <a:t> </a:t>
            </a:r>
            <a:r>
              <a:rPr sz="1115" dirty="0"/>
              <a:t>en</a:t>
            </a:r>
            <a:r>
              <a:rPr sz="1115" spc="91" dirty="0"/>
              <a:t> </a:t>
            </a:r>
            <a:r>
              <a:rPr sz="1115" dirty="0"/>
              <a:t>sistemas</a:t>
            </a:r>
            <a:r>
              <a:rPr sz="1115" spc="91" dirty="0"/>
              <a:t> </a:t>
            </a:r>
            <a:r>
              <a:rPr sz="1115" dirty="0"/>
              <a:t>de</a:t>
            </a:r>
            <a:r>
              <a:rPr sz="1115" spc="91" dirty="0"/>
              <a:t> </a:t>
            </a:r>
            <a:r>
              <a:rPr sz="1115" dirty="0"/>
              <a:t>voltaje</a:t>
            </a:r>
            <a:r>
              <a:rPr sz="1115" spc="91" dirty="0"/>
              <a:t> </a:t>
            </a:r>
            <a:r>
              <a:rPr sz="1115" dirty="0"/>
              <a:t>extra</a:t>
            </a:r>
            <a:r>
              <a:rPr sz="1115" spc="91" dirty="0"/>
              <a:t> </a:t>
            </a:r>
            <a:r>
              <a:rPr sz="1115" dirty="0"/>
              <a:t>alto</a:t>
            </a:r>
            <a:r>
              <a:rPr sz="1115" spc="91" dirty="0"/>
              <a:t> </a:t>
            </a:r>
            <a:r>
              <a:rPr sz="1115" dirty="0"/>
              <a:t>(400</a:t>
            </a:r>
            <a:r>
              <a:rPr sz="1115" spc="91" dirty="0"/>
              <a:t> </a:t>
            </a:r>
            <a:r>
              <a:rPr sz="1115" dirty="0"/>
              <a:t>kV</a:t>
            </a:r>
            <a:r>
              <a:rPr sz="1115" spc="91" dirty="0"/>
              <a:t> </a:t>
            </a:r>
            <a:r>
              <a:rPr sz="1115" dirty="0"/>
              <a:t>y</a:t>
            </a:r>
            <a:r>
              <a:rPr sz="1115" spc="91" dirty="0"/>
              <a:t> </a:t>
            </a:r>
            <a:r>
              <a:rPr sz="1115" dirty="0"/>
              <a:t>500</a:t>
            </a:r>
            <a:r>
              <a:rPr sz="1115" spc="99" dirty="0"/>
              <a:t> </a:t>
            </a:r>
            <a:r>
              <a:rPr sz="1115" spc="-26" dirty="0"/>
              <a:t>kV),</a:t>
            </a:r>
            <a:r>
              <a:rPr sz="1115" spc="91" dirty="0"/>
              <a:t> </a:t>
            </a:r>
            <a:r>
              <a:rPr sz="1115" dirty="0"/>
              <a:t>visto</a:t>
            </a:r>
            <a:r>
              <a:rPr sz="1115" spc="91" dirty="0"/>
              <a:t> </a:t>
            </a:r>
            <a:r>
              <a:rPr sz="1115" dirty="0"/>
              <a:t>en</a:t>
            </a:r>
            <a:r>
              <a:rPr sz="1115" dirty="0">
                <a:solidFill>
                  <a:srgbClr val="007FAC"/>
                </a:solidFill>
              </a:rPr>
              <a:t>Figura</a:t>
            </a:r>
            <a:r>
              <a:rPr sz="1115" spc="91" dirty="0">
                <a:solidFill>
                  <a:srgbClr val="007FAC"/>
                </a:solidFill>
              </a:rPr>
              <a:t> </a:t>
            </a:r>
            <a:r>
              <a:rPr sz="1115" spc="-12" dirty="0">
                <a:solidFill>
                  <a:srgbClr val="007FAC"/>
                </a:solidFill>
              </a:rPr>
              <a:t>14.2</a:t>
            </a:r>
            <a:r>
              <a:rPr sz="1115" spc="-12" dirty="0"/>
              <a:t>. Este</a:t>
            </a:r>
            <a:r>
              <a:rPr sz="1115" spc="111" dirty="0"/>
              <a:t> </a:t>
            </a:r>
            <a:r>
              <a:rPr sz="1115" dirty="0"/>
              <a:t>último</a:t>
            </a:r>
            <a:r>
              <a:rPr sz="1115" spc="118" dirty="0"/>
              <a:t> </a:t>
            </a:r>
            <a:r>
              <a:rPr sz="1115" dirty="0"/>
              <a:t>sistema</a:t>
            </a:r>
            <a:r>
              <a:rPr sz="1115" spc="111" dirty="0"/>
              <a:t> </a:t>
            </a:r>
            <a:r>
              <a:rPr sz="1115" dirty="0"/>
              <a:t>es</a:t>
            </a:r>
            <a:r>
              <a:rPr sz="1115" spc="118" dirty="0"/>
              <a:t> </a:t>
            </a:r>
            <a:r>
              <a:rPr sz="1115" dirty="0"/>
              <a:t>más</a:t>
            </a:r>
            <a:r>
              <a:rPr sz="1115" spc="118" dirty="0"/>
              <a:t> </a:t>
            </a:r>
            <a:r>
              <a:rPr sz="1115" dirty="0"/>
              <a:t>caro</a:t>
            </a:r>
            <a:r>
              <a:rPr sz="1115" spc="111" dirty="0"/>
              <a:t> </a:t>
            </a:r>
            <a:r>
              <a:rPr sz="1115" dirty="0"/>
              <a:t>pero</a:t>
            </a:r>
            <a:r>
              <a:rPr sz="1115" spc="118" dirty="0"/>
              <a:t> </a:t>
            </a:r>
            <a:r>
              <a:rPr sz="1115" dirty="0"/>
              <a:t>más</a:t>
            </a:r>
            <a:r>
              <a:rPr sz="1115" spc="118" dirty="0"/>
              <a:t> </a:t>
            </a:r>
            <a:r>
              <a:rPr sz="1115" dirty="0"/>
              <a:t>seguro</a:t>
            </a:r>
            <a:r>
              <a:rPr sz="1115" spc="111" dirty="0"/>
              <a:t> </a:t>
            </a:r>
            <a:r>
              <a:rPr sz="1115" dirty="0"/>
              <a:t>y</a:t>
            </a:r>
            <a:r>
              <a:rPr sz="1115" spc="118" dirty="0"/>
              <a:t> </a:t>
            </a:r>
            <a:r>
              <a:rPr sz="1115" dirty="0"/>
              <a:t>mejor</a:t>
            </a:r>
            <a:r>
              <a:rPr sz="1115" spc="118" dirty="0"/>
              <a:t> </a:t>
            </a:r>
            <a:r>
              <a:rPr sz="1115" dirty="0"/>
              <a:t>para</a:t>
            </a:r>
            <a:r>
              <a:rPr sz="1115" spc="111" dirty="0"/>
              <a:t> </a:t>
            </a:r>
            <a:r>
              <a:rPr sz="1115" spc="-33" dirty="0"/>
              <a:t>el</a:t>
            </a:r>
            <a:r>
              <a:rPr sz="1115" spc="263" dirty="0"/>
              <a:t> </a:t>
            </a:r>
            <a:r>
              <a:rPr sz="1115" spc="-12" dirty="0"/>
              <a:t>mantenimiento.</a:t>
            </a:r>
            <a:endParaRPr sz="1115" dirty="0"/>
          </a:p>
          <a:p>
            <a:pPr marL="43330" marR="137490" indent="231649">
              <a:lnSpc>
                <a:spcPts val="1575"/>
              </a:lnSpc>
              <a:spcBef>
                <a:spcPts val="86"/>
              </a:spcBef>
            </a:pPr>
            <a:r>
              <a:rPr sz="1050" dirty="0"/>
              <a:t>Un</a:t>
            </a:r>
            <a:r>
              <a:rPr sz="1050" spc="118" dirty="0"/>
              <a:t> </a:t>
            </a:r>
            <a:r>
              <a:rPr sz="1050" spc="-46" dirty="0"/>
              <a:t>GIS</a:t>
            </a:r>
            <a:r>
              <a:rPr sz="1050" spc="125" dirty="0"/>
              <a:t> </a:t>
            </a:r>
            <a:r>
              <a:rPr sz="1050" dirty="0"/>
              <a:t>consta</a:t>
            </a:r>
            <a:r>
              <a:rPr sz="1050" spc="125" dirty="0"/>
              <a:t> </a:t>
            </a:r>
            <a:r>
              <a:rPr sz="1050" dirty="0"/>
              <a:t>de</a:t>
            </a:r>
            <a:r>
              <a:rPr sz="1050" spc="125" dirty="0"/>
              <a:t> </a:t>
            </a:r>
            <a:r>
              <a:rPr sz="1050" dirty="0"/>
              <a:t>los</a:t>
            </a:r>
            <a:r>
              <a:rPr sz="1050" spc="125" dirty="0"/>
              <a:t> </a:t>
            </a:r>
            <a:r>
              <a:rPr sz="1050" dirty="0"/>
              <a:t>siguientes</a:t>
            </a:r>
            <a:r>
              <a:rPr sz="1050" spc="125" dirty="0"/>
              <a:t> </a:t>
            </a:r>
            <a:r>
              <a:rPr sz="1050" dirty="0"/>
              <a:t>componentes</a:t>
            </a:r>
            <a:r>
              <a:rPr sz="1050" spc="125" dirty="0"/>
              <a:t> </a:t>
            </a:r>
            <a:r>
              <a:rPr sz="1050" dirty="0"/>
              <a:t>en</a:t>
            </a:r>
            <a:r>
              <a:rPr sz="1050" spc="125" dirty="0"/>
              <a:t> </a:t>
            </a:r>
            <a:r>
              <a:rPr sz="1050" dirty="0"/>
              <a:t>cada</a:t>
            </a:r>
            <a:r>
              <a:rPr sz="1050" spc="125" dirty="0"/>
              <a:t> </a:t>
            </a:r>
            <a:r>
              <a:rPr sz="1050" dirty="0"/>
              <a:t>bahía</a:t>
            </a:r>
            <a:r>
              <a:rPr sz="1050" spc="125" dirty="0"/>
              <a:t> </a:t>
            </a:r>
            <a:r>
              <a:rPr sz="1050" dirty="0"/>
              <a:t>o</a:t>
            </a:r>
            <a:r>
              <a:rPr sz="1050" spc="125" dirty="0"/>
              <a:t> </a:t>
            </a:r>
            <a:r>
              <a:rPr sz="1050" dirty="0"/>
              <a:t>diámetro.</a:t>
            </a:r>
            <a:r>
              <a:rPr sz="1050" spc="125" dirty="0"/>
              <a:t> </a:t>
            </a:r>
            <a:r>
              <a:rPr sz="1050" spc="-26" dirty="0"/>
              <a:t>Cada </a:t>
            </a:r>
            <a:r>
              <a:rPr sz="1050" dirty="0"/>
              <a:t>uno</a:t>
            </a:r>
            <a:r>
              <a:rPr sz="1050" spc="91" dirty="0"/>
              <a:t> </a:t>
            </a:r>
            <a:r>
              <a:rPr sz="1050" dirty="0"/>
              <a:t>se</a:t>
            </a:r>
            <a:r>
              <a:rPr sz="1050" spc="99" dirty="0"/>
              <a:t> </a:t>
            </a:r>
            <a:r>
              <a:rPr sz="1050" dirty="0"/>
              <a:t>discutirá</a:t>
            </a:r>
            <a:r>
              <a:rPr sz="1050" spc="99" dirty="0"/>
              <a:t> </a:t>
            </a:r>
            <a:r>
              <a:rPr sz="1050" dirty="0"/>
              <a:t>a</a:t>
            </a:r>
            <a:r>
              <a:rPr sz="1050" spc="91" dirty="0"/>
              <a:t> </a:t>
            </a:r>
            <a:r>
              <a:rPr sz="1050" spc="-12" dirty="0"/>
              <a:t>continuación:</a:t>
            </a:r>
            <a:endParaRPr sz="1050" dirty="0"/>
          </a:p>
          <a:p>
            <a:pPr marL="279980" indent="-237482">
              <a:spcBef>
                <a:spcPts val="787"/>
              </a:spcBef>
              <a:buSzPct val="63157"/>
              <a:buChar char="-"/>
              <a:tabLst>
                <a:tab pos="279980" algn="l"/>
                <a:tab pos="280813" algn="l"/>
              </a:tabLst>
            </a:pPr>
            <a:r>
              <a:rPr sz="1247" dirty="0"/>
              <a:t>Disyuntores</a:t>
            </a:r>
            <a:r>
              <a:rPr sz="1247" spc="367" dirty="0"/>
              <a:t> </a:t>
            </a:r>
            <a:r>
              <a:rPr sz="1247" spc="-12" dirty="0"/>
              <a:t>(CB).</a:t>
            </a:r>
            <a:endParaRPr sz="1247" dirty="0"/>
          </a:p>
          <a:p>
            <a:pPr marL="279980" indent="-237482">
              <a:spcBef>
                <a:spcPts val="401"/>
              </a:spcBef>
              <a:buSzPct val="85714"/>
              <a:buChar char="-"/>
              <a:tabLst>
                <a:tab pos="279980" algn="l"/>
                <a:tab pos="280813" algn="l"/>
              </a:tabLst>
            </a:pPr>
            <a:r>
              <a:rPr sz="919" dirty="0"/>
              <a:t>Transformadores</a:t>
            </a:r>
            <a:r>
              <a:rPr sz="919" spc="197" dirty="0"/>
              <a:t> </a:t>
            </a:r>
            <a:r>
              <a:rPr sz="919" dirty="0"/>
              <a:t>de</a:t>
            </a:r>
            <a:r>
              <a:rPr sz="919" spc="204" dirty="0"/>
              <a:t> </a:t>
            </a:r>
            <a:r>
              <a:rPr sz="919" dirty="0"/>
              <a:t>corriente</a:t>
            </a:r>
            <a:r>
              <a:rPr sz="919" spc="204" dirty="0"/>
              <a:t> </a:t>
            </a:r>
            <a:r>
              <a:rPr sz="919" spc="-52" dirty="0"/>
              <a:t>(CT)</a:t>
            </a:r>
            <a:r>
              <a:rPr sz="919" spc="197" dirty="0"/>
              <a:t> </a:t>
            </a:r>
            <a:r>
              <a:rPr sz="919" dirty="0"/>
              <a:t>y</a:t>
            </a:r>
            <a:r>
              <a:rPr sz="919" spc="204" dirty="0"/>
              <a:t> </a:t>
            </a:r>
            <a:r>
              <a:rPr sz="919" dirty="0"/>
              <a:t>transformadores</a:t>
            </a:r>
            <a:r>
              <a:rPr sz="919" spc="204" dirty="0"/>
              <a:t> </a:t>
            </a:r>
            <a:r>
              <a:rPr sz="919" dirty="0"/>
              <a:t>de</a:t>
            </a:r>
            <a:r>
              <a:rPr sz="919" spc="197" dirty="0"/>
              <a:t> </a:t>
            </a:r>
            <a:r>
              <a:rPr sz="919" dirty="0"/>
              <a:t>tensión</a:t>
            </a:r>
            <a:r>
              <a:rPr sz="919" spc="204" dirty="0"/>
              <a:t> </a:t>
            </a:r>
            <a:r>
              <a:rPr sz="919" spc="-12" dirty="0"/>
              <a:t>(VT).</a:t>
            </a:r>
            <a:endParaRPr sz="919" dirty="0"/>
          </a:p>
          <a:p>
            <a:pPr marL="279980" indent="-237482">
              <a:spcBef>
                <a:spcPts val="531"/>
              </a:spcBef>
              <a:buSzPct val="92307"/>
              <a:buChar char="-"/>
              <a:tabLst>
                <a:tab pos="279980" algn="l"/>
                <a:tab pos="280813" algn="l"/>
              </a:tabLst>
            </a:pPr>
            <a:r>
              <a:rPr sz="854" dirty="0"/>
              <a:t>Interruptor</a:t>
            </a:r>
            <a:r>
              <a:rPr sz="854" spc="295" dirty="0"/>
              <a:t> </a:t>
            </a:r>
            <a:r>
              <a:rPr sz="854" dirty="0"/>
              <a:t>de</a:t>
            </a:r>
            <a:r>
              <a:rPr sz="854" spc="300" dirty="0"/>
              <a:t> </a:t>
            </a:r>
            <a:r>
              <a:rPr sz="854" spc="-12" dirty="0"/>
              <a:t>desconexión.</a:t>
            </a:r>
            <a:endParaRPr sz="854" dirty="0"/>
          </a:p>
          <a:p>
            <a:pPr marL="279980" indent="-237482">
              <a:spcBef>
                <a:spcPts val="617"/>
              </a:spcBef>
              <a:buSzPct val="120000"/>
              <a:buChar char="-"/>
              <a:tabLst>
                <a:tab pos="279980" algn="l"/>
                <a:tab pos="280813" algn="l"/>
              </a:tabLst>
            </a:pPr>
            <a:r>
              <a:rPr sz="656" dirty="0"/>
              <a:t>Seccionador</a:t>
            </a:r>
            <a:r>
              <a:rPr sz="656" spc="66" dirty="0"/>
              <a:t> </a:t>
            </a:r>
            <a:r>
              <a:rPr sz="656" dirty="0"/>
              <a:t>de</a:t>
            </a:r>
            <a:r>
              <a:rPr sz="656" spc="72" dirty="0"/>
              <a:t> </a:t>
            </a:r>
            <a:r>
              <a:rPr sz="656" dirty="0"/>
              <a:t>puesta</a:t>
            </a:r>
            <a:r>
              <a:rPr sz="656" spc="66" dirty="0"/>
              <a:t> </a:t>
            </a:r>
            <a:r>
              <a:rPr sz="656" dirty="0"/>
              <a:t>a</a:t>
            </a:r>
            <a:r>
              <a:rPr sz="656" spc="72" dirty="0"/>
              <a:t> </a:t>
            </a:r>
            <a:r>
              <a:rPr sz="656" dirty="0"/>
              <a:t>tierra</a:t>
            </a:r>
            <a:r>
              <a:rPr sz="656" spc="66" dirty="0"/>
              <a:t> </a:t>
            </a:r>
            <a:r>
              <a:rPr sz="656" dirty="0"/>
              <a:t>y</a:t>
            </a:r>
            <a:r>
              <a:rPr sz="656" spc="72" dirty="0"/>
              <a:t> </a:t>
            </a:r>
            <a:r>
              <a:rPr sz="656" dirty="0"/>
              <a:t>seccionador</a:t>
            </a:r>
            <a:r>
              <a:rPr sz="656" spc="66" dirty="0"/>
              <a:t> </a:t>
            </a:r>
            <a:r>
              <a:rPr sz="656" dirty="0"/>
              <a:t>de</a:t>
            </a:r>
            <a:r>
              <a:rPr sz="656" spc="72" dirty="0"/>
              <a:t> </a:t>
            </a:r>
            <a:r>
              <a:rPr sz="656" dirty="0"/>
              <a:t>puesta</a:t>
            </a:r>
            <a:r>
              <a:rPr sz="656" spc="72" dirty="0"/>
              <a:t> </a:t>
            </a:r>
            <a:r>
              <a:rPr sz="656" dirty="0"/>
              <a:t>a</a:t>
            </a:r>
            <a:r>
              <a:rPr sz="656" spc="66" dirty="0"/>
              <a:t> </a:t>
            </a:r>
            <a:r>
              <a:rPr sz="656" dirty="0"/>
              <a:t>tierra</a:t>
            </a:r>
            <a:r>
              <a:rPr sz="656" spc="72" dirty="0"/>
              <a:t> </a:t>
            </a:r>
            <a:r>
              <a:rPr sz="656" dirty="0"/>
              <a:t>de</a:t>
            </a:r>
            <a:r>
              <a:rPr sz="656" spc="66" dirty="0"/>
              <a:t> </a:t>
            </a:r>
            <a:r>
              <a:rPr sz="656" dirty="0"/>
              <a:t>alta</a:t>
            </a:r>
            <a:r>
              <a:rPr sz="656" spc="72" dirty="0"/>
              <a:t> </a:t>
            </a:r>
            <a:r>
              <a:rPr sz="656" spc="-12" dirty="0"/>
              <a:t>velocidad.</a:t>
            </a:r>
            <a:endParaRPr sz="656" dirty="0"/>
          </a:p>
          <a:p>
            <a:pPr marL="279980" indent="-237482">
              <a:spcBef>
                <a:spcPts val="623"/>
              </a:spcBef>
              <a:buSzPct val="109090"/>
              <a:buChar char="-"/>
              <a:tabLst>
                <a:tab pos="279980" algn="l"/>
                <a:tab pos="280813" algn="l"/>
              </a:tabLst>
            </a:pPr>
            <a:r>
              <a:rPr sz="721" dirty="0"/>
              <a:t>Barras</a:t>
            </a:r>
            <a:r>
              <a:rPr sz="721" spc="118" dirty="0"/>
              <a:t> </a:t>
            </a:r>
            <a:r>
              <a:rPr sz="721" dirty="0"/>
              <a:t>colectoras:</a:t>
            </a:r>
            <a:r>
              <a:rPr sz="721" spc="118" dirty="0"/>
              <a:t> </a:t>
            </a:r>
            <a:r>
              <a:rPr sz="721" dirty="0"/>
              <a:t>alimentador</a:t>
            </a:r>
            <a:r>
              <a:rPr sz="721" spc="118" dirty="0"/>
              <a:t> </a:t>
            </a:r>
            <a:r>
              <a:rPr sz="721" dirty="0"/>
              <a:t>(bahía)</a:t>
            </a:r>
            <a:r>
              <a:rPr sz="721" spc="118" dirty="0"/>
              <a:t> </a:t>
            </a:r>
            <a:r>
              <a:rPr sz="721" dirty="0"/>
              <a:t>o</a:t>
            </a:r>
            <a:r>
              <a:rPr sz="721" spc="118" dirty="0"/>
              <a:t> </a:t>
            </a:r>
            <a:r>
              <a:rPr sz="721" spc="-12" dirty="0"/>
              <a:t>diámetro.</a:t>
            </a:r>
            <a:endParaRPr sz="721" dirty="0"/>
          </a:p>
          <a:p>
            <a:pPr marL="279980" indent="-237482">
              <a:spcBef>
                <a:spcPts val="558"/>
              </a:spcBef>
              <a:buSzPct val="92307"/>
              <a:buChar char="-"/>
              <a:tabLst>
                <a:tab pos="279980" algn="l"/>
                <a:tab pos="280813" algn="l"/>
              </a:tabLst>
            </a:pPr>
            <a:r>
              <a:rPr sz="854" dirty="0"/>
              <a:t>Extremo</a:t>
            </a:r>
            <a:r>
              <a:rPr sz="854" spc="59" dirty="0"/>
              <a:t> </a:t>
            </a:r>
            <a:r>
              <a:rPr sz="854" dirty="0"/>
              <a:t>de</a:t>
            </a:r>
            <a:r>
              <a:rPr sz="854" spc="66" dirty="0"/>
              <a:t> </a:t>
            </a:r>
            <a:r>
              <a:rPr sz="854" dirty="0"/>
              <a:t>sellado</a:t>
            </a:r>
            <a:r>
              <a:rPr sz="854" spc="66" dirty="0"/>
              <a:t> </a:t>
            </a:r>
            <a:r>
              <a:rPr sz="854" dirty="0"/>
              <a:t>de</a:t>
            </a:r>
            <a:r>
              <a:rPr sz="854" spc="66" dirty="0"/>
              <a:t> </a:t>
            </a:r>
            <a:r>
              <a:rPr sz="854" dirty="0"/>
              <a:t>cable</a:t>
            </a:r>
            <a:r>
              <a:rPr sz="854" spc="66" dirty="0"/>
              <a:t> </a:t>
            </a:r>
            <a:r>
              <a:rPr sz="854" dirty="0"/>
              <a:t>o</a:t>
            </a:r>
            <a:r>
              <a:rPr sz="854" spc="66" dirty="0"/>
              <a:t> </a:t>
            </a:r>
            <a:r>
              <a:rPr sz="854" dirty="0"/>
              <a:t>casquillo</a:t>
            </a:r>
            <a:r>
              <a:rPr sz="854" spc="59" dirty="0"/>
              <a:t> </a:t>
            </a:r>
            <a:r>
              <a:rPr sz="854" spc="-33" dirty="0"/>
              <a:t>GIS</a:t>
            </a:r>
            <a:r>
              <a:rPr sz="854" spc="66" dirty="0"/>
              <a:t> </a:t>
            </a:r>
            <a:r>
              <a:rPr sz="854" dirty="0"/>
              <a:t>para</a:t>
            </a:r>
            <a:r>
              <a:rPr sz="854" spc="66" dirty="0"/>
              <a:t> </a:t>
            </a:r>
            <a:r>
              <a:rPr sz="854" dirty="0"/>
              <a:t>líneas</a:t>
            </a:r>
            <a:r>
              <a:rPr sz="854" spc="66" dirty="0"/>
              <a:t> </a:t>
            </a:r>
            <a:r>
              <a:rPr sz="854" dirty="0"/>
              <a:t>de</a:t>
            </a:r>
            <a:r>
              <a:rPr sz="854" spc="66" dirty="0"/>
              <a:t> </a:t>
            </a:r>
            <a:r>
              <a:rPr sz="854" spc="-12" dirty="0"/>
              <a:t>transmisión.</a:t>
            </a:r>
            <a:endParaRPr sz="854" dirty="0"/>
          </a:p>
        </p:txBody>
      </p:sp>
      <p:sp>
        <p:nvSpPr>
          <p:cNvPr id="6" name="object 6"/>
          <p:cNvSpPr txBox="1"/>
          <p:nvPr/>
        </p:nvSpPr>
        <p:spPr>
          <a:xfrm>
            <a:off x="8379191" y="9470325"/>
            <a:ext cx="5225904" cy="17071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14.2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INTERRUPTORES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DESCONEXIÓN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138" dirty="0">
                <a:latin typeface="Arial Unicode MS"/>
                <a:cs typeface="Arial Unicode MS"/>
              </a:rPr>
              <a:t>Y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PUESTA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TIERRA</a:t>
            </a:r>
            <a:endParaRPr sz="1181">
              <a:latin typeface="Arial Unicode MS"/>
              <a:cs typeface="Arial Unicode MS"/>
            </a:endParaRPr>
          </a:p>
          <a:p>
            <a:pPr marL="16666" marR="197486">
              <a:lnSpc>
                <a:spcPct val="142400"/>
              </a:lnSpc>
              <a:spcBef>
                <a:spcPts val="735"/>
              </a:spcBef>
            </a:pP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accionados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CC.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Sin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emergencia.</a:t>
            </a:r>
            <a:endParaRPr sz="919">
              <a:latin typeface="Arial Unicode MS"/>
              <a:cs typeface="Arial Unicode MS"/>
            </a:endParaRPr>
          </a:p>
          <a:p>
            <a:pPr marL="16666" marR="25831" indent="231649">
              <a:lnSpc>
                <a:spcPts val="1575"/>
              </a:lnSpc>
              <a:spcBef>
                <a:spcPts val="118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seccionador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capacitiva.</a:t>
            </a:r>
            <a:endParaRPr sz="854">
              <a:latin typeface="Arial Unicode MS"/>
              <a:cs typeface="Arial Unicode MS"/>
            </a:endParaRPr>
          </a:p>
          <a:p>
            <a:pPr marR="6666" algn="r">
              <a:spcBef>
                <a:spcPts val="263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instalaciones,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desconexiones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están</a:t>
            </a:r>
            <a:endParaRPr sz="985">
              <a:latin typeface="Arial Unicode MS"/>
              <a:cs typeface="Arial Unicode MS"/>
            </a:endParaRPr>
          </a:p>
          <a:p>
            <a:pPr marR="26664" algn="r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enclavamiento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mecánico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2555" y="7173660"/>
            <a:ext cx="5018335" cy="284747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4286" y="2995331"/>
            <a:ext cx="5214869" cy="363783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6733660"/>
            <a:ext cx="291920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SF6.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10120331"/>
            <a:ext cx="495340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14.2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(GIS)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envolvente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trifásico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GIS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envolvente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monofásico.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0635812"/>
            <a:ext cx="5290906" cy="10725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14.3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INTERRUPTORES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similar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puede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desconectar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cerrar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SF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</a:t>
            </a:r>
            <a:r>
              <a:rPr sz="1050" dirty="0">
                <a:latin typeface="Arial Unicode MS"/>
                <a:cs typeface="Arial Unicode MS"/>
              </a:rPr>
              <a:t>-tipo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apertura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CB: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globo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alta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22470" y="2995334"/>
            <a:ext cx="4989769" cy="383865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6950814"/>
            <a:ext cx="302837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14.3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gas.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7302935"/>
            <a:ext cx="5305072" cy="42028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9157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ruptura,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autodisparo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ruptura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12">
              <a:latin typeface="Arial Unicode MS"/>
              <a:cs typeface="Arial Unicode MS"/>
            </a:endParaRPr>
          </a:p>
          <a:p>
            <a:pPr marL="555792" lvl="2" indent="-539960">
              <a:buAutoNum type="arabicPeriod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Disyuntores</a:t>
            </a:r>
            <a:r>
              <a:rPr sz="1378" spc="40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Puffer</a:t>
            </a:r>
            <a:endParaRPr sz="1378">
              <a:latin typeface="Arial Unicode MS"/>
              <a:cs typeface="Arial Unicode MS"/>
            </a:endParaRPr>
          </a:p>
          <a:p>
            <a:pPr marL="16666" marR="29165">
              <a:lnSpc>
                <a:spcPct val="132900"/>
              </a:lnSpc>
              <a:spcBef>
                <a:spcPts val="701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móvil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fijo.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tienen</a:t>
            </a:r>
            <a:r>
              <a:rPr sz="985" dirty="0">
                <a:latin typeface="Arial Unicode MS"/>
                <a:cs typeface="Arial Unicode MS"/>
              </a:rPr>
              <a:t> forma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boquilla.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involucrado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cilindro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explosión.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proceso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móvil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mueve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volumen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cilindro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reduce.</a:t>
            </a:r>
            <a:r>
              <a:rPr sz="985" dirty="0">
                <a:latin typeface="Arial Unicode MS"/>
                <a:cs typeface="Arial Unicode MS"/>
              </a:rPr>
              <a:t> Esto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SF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cilindro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explosión,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libera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momento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Wright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soplar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extinguirlo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050">
              <a:latin typeface="Arial Unicode MS"/>
              <a:cs typeface="Arial Unicode MS"/>
            </a:endParaRPr>
          </a:p>
          <a:p>
            <a:pPr marL="248315"/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312">
              <a:latin typeface="Arial Unicode MS"/>
              <a:cs typeface="Arial Unicode MS"/>
            </a:endParaRPr>
          </a:p>
          <a:p>
            <a:pPr marL="555792" lvl="2" indent="-539960">
              <a:buAutoNum type="arabicPeriod" startAt="2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Disyuntores</a:t>
            </a:r>
            <a:r>
              <a:rPr sz="1378" spc="40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automáticos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17100"/>
              </a:lnSpc>
              <a:spcBef>
                <a:spcPts val="741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tipo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CB,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gas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cámara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rotura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mediante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un </a:t>
            </a:r>
            <a:r>
              <a:rPr sz="1115" dirty="0">
                <a:latin typeface="Arial Unicode MS"/>
                <a:cs typeface="Arial Unicode MS"/>
              </a:rPr>
              <a:t>pistón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acoplado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mecánicamente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contacto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móvil.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pistón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comprime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gas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r>
              <a:rPr sz="1115" dirty="0">
                <a:latin typeface="Arial Unicode MS"/>
                <a:cs typeface="Arial Unicode MS"/>
              </a:rPr>
              <a:t> alta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presión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soplar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cruce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forma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onda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actual. </a:t>
            </a:r>
            <a:r>
              <a:rPr sz="1115" dirty="0">
                <a:latin typeface="Arial Unicode MS"/>
                <a:cs typeface="Arial Unicode MS"/>
              </a:rPr>
              <a:t>Ver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14.5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6666" marR="129157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Comparado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puffer,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auto-voladura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soplar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ruptura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sistemas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132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2385" y="6249544"/>
            <a:ext cx="5215604" cy="254555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2385" y="2995332"/>
            <a:ext cx="5215604" cy="241136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5473853"/>
            <a:ext cx="205836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14.4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puffer.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8841666"/>
            <a:ext cx="4932567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14.5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(CB).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abierta.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pequeñas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corrientes.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cortocircuito.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(D)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cerrada.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3" y="9631558"/>
            <a:ext cx="5310072" cy="21308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14.4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TRANSFORMADORES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INSTRUMENTOS</a:t>
            </a:r>
            <a:endParaRPr sz="1050" dirty="0">
              <a:latin typeface="Arial Unicode MS"/>
              <a:cs typeface="Arial Unicode MS"/>
            </a:endParaRPr>
          </a:p>
          <a:p>
            <a:pPr marL="16666" marR="79161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estandarizados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spc="-33" dirty="0">
                <a:latin typeface="Arial Unicode MS"/>
                <a:cs typeface="Arial Unicode MS"/>
              </a:rPr>
              <a:t>VT.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66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modernos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bahías,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reemplazar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sensores.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Ofrecen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convencionales.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 err="1">
                <a:latin typeface="Arial Unicode MS"/>
                <a:cs typeface="Arial Unicode MS"/>
              </a:rPr>
              <a:t>procesada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 err="1" smtClean="0">
                <a:latin typeface="Arial Unicode MS"/>
                <a:cs typeface="Arial Unicode MS"/>
              </a:rPr>
              <a:t>por</a:t>
            </a:r>
            <a:r>
              <a:rPr lang="es-ES" sz="919" spc="263" dirty="0" smtClean="0">
                <a:latin typeface="Arial Unicode MS"/>
                <a:cs typeface="Arial Unicode MS"/>
              </a:rPr>
              <a:t> </a:t>
            </a:r>
            <a:r>
              <a:rPr sz="919" dirty="0" smtClean="0">
                <a:latin typeface="Arial Unicode MS"/>
                <a:cs typeface="Arial Unicode MS"/>
              </a:rPr>
              <a:t>la</a:t>
            </a:r>
            <a:r>
              <a:rPr sz="919" spc="111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libro.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6655" y="2995331"/>
            <a:ext cx="5205420" cy="279310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5887977"/>
            <a:ext cx="296670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14.6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6300806"/>
            <a:ext cx="5260071" cy="6849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14.4.1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87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anillos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instalados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gabinete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gabinete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14.6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GIS.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7402722"/>
            <a:ext cx="5255905" cy="14964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14.4.2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774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monofásicos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(conexión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tierra)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o</a:t>
            </a:r>
            <a:r>
              <a:rPr sz="1050" dirty="0">
                <a:latin typeface="Arial Unicode MS"/>
                <a:cs typeface="Arial Unicode MS"/>
              </a:rPr>
              <a:t> capacitivos.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quitar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sin</a:t>
            </a:r>
            <a:r>
              <a:rPr sz="1050" dirty="0">
                <a:latin typeface="Arial Unicode MS"/>
                <a:cs typeface="Arial Unicode MS"/>
              </a:rPr>
              <a:t> dañar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transformador.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Alternativamente,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VT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tener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desconexión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extraíble.</a:t>
            </a:r>
            <a:endParaRPr sz="1050">
              <a:latin typeface="Arial Unicode MS"/>
              <a:cs typeface="Arial Unicode MS"/>
            </a:endParaRPr>
          </a:p>
          <a:p>
            <a:pPr marL="16666" marR="363306" indent="231649">
              <a:lnSpc>
                <a:spcPct val="124600"/>
              </a:lnSpc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14.7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SIG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14.8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detalles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capacitivo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SIG.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9277132"/>
            <a:ext cx="5309238" cy="9245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14.5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CONEXIÓN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DEL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CABLE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kit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barrera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física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dieléctrico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cable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SF.</a:t>
            </a:r>
            <a:r>
              <a:rPr sz="656" spc="-72" dirty="0">
                <a:latin typeface="Arial Unicode MS"/>
                <a:cs typeface="Arial Unicode MS"/>
              </a:rPr>
              <a:t>6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3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14.9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1" y="10611756"/>
            <a:ext cx="5193404" cy="10946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14.6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CONEXIONES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DIRECTAS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TRANSFORMADOR</a:t>
            </a:r>
            <a:endParaRPr sz="1181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SF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</a:t>
            </a:r>
            <a:r>
              <a:rPr sz="591" dirty="0">
                <a:latin typeface="Arial Unicode MS"/>
                <a:cs typeface="Arial Unicode MS"/>
              </a:rPr>
              <a:t>6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14.10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buje</a:t>
            </a:r>
            <a:r>
              <a:rPr sz="985" dirty="0">
                <a:latin typeface="Arial Unicode MS"/>
                <a:cs typeface="Arial Unicode MS"/>
              </a:rPr>
              <a:t> 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SF</a:t>
            </a:r>
            <a:r>
              <a:rPr sz="591" spc="-26" dirty="0">
                <a:latin typeface="Arial Unicode MS"/>
                <a:cs typeface="Arial Unicode MS"/>
              </a:rPr>
              <a:t>6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7121" y="6911903"/>
            <a:ext cx="5211753" cy="198384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71287" y="2995317"/>
            <a:ext cx="5183252" cy="337611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6463590"/>
            <a:ext cx="365838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14.7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inductivo.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8994963"/>
            <a:ext cx="365004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14.8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capacitivo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9441122"/>
            <a:ext cx="5300906" cy="14573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14.7 </a:t>
            </a:r>
            <a:r>
              <a:rPr sz="854" spc="-72" dirty="0">
                <a:latin typeface="Arial Unicode MS"/>
                <a:cs typeface="Arial Unicode MS"/>
              </a:rPr>
              <a:t>SUPRESOR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DE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SOBRETENSIONES</a:t>
            </a:r>
            <a:endParaRPr sz="854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66100"/>
              </a:lnSpc>
              <a:spcBef>
                <a:spcPts val="767"/>
              </a:spcBef>
            </a:pPr>
            <a:r>
              <a:rPr sz="787" dirty="0">
                <a:latin typeface="Arial Unicode MS"/>
                <a:cs typeface="Arial Unicode MS"/>
              </a:rPr>
              <a:t>Elementos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óxido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zinc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adecuados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inmersión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SF</a:t>
            </a:r>
            <a:r>
              <a:rPr sz="525" spc="-59" dirty="0">
                <a:latin typeface="Arial Unicode MS"/>
                <a:cs typeface="Arial Unicode MS"/>
              </a:rPr>
              <a:t>6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soportados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cilindro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dentro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cerramiento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crea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14.11</a:t>
            </a:r>
            <a:r>
              <a:rPr sz="787" dirty="0">
                <a:latin typeface="Arial Unicode MS"/>
                <a:cs typeface="Arial Unicode MS"/>
              </a:rPr>
              <a:t>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estudios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coordinación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generalmente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necesidad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descargadores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sin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embargo,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algunos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usuarios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especifican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supresor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sobretensiones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Principalmente,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descargadores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bujes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exteriores.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5" y="11217603"/>
            <a:ext cx="5160901" cy="9032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14.8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SISTEMA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CONTROL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(CB,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tierra)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(LCC).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enclavamientos,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anunciadores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LCC.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8857" y="2995332"/>
            <a:ext cx="4799548" cy="476604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7860918"/>
            <a:ext cx="374505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14.9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Terminación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89" y="8354694"/>
            <a:ext cx="5297572" cy="818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24400"/>
              </a:lnSpc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década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1990,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construyó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frente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GIS,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considerarse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eficiente.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instalaciones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recientes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SIG,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construyó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SIG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como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14.12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9615835"/>
            <a:ext cx="5300906" cy="23209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14.9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SISTEMA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MONITOREO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GAS</a:t>
            </a:r>
            <a:endParaRPr sz="1181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24500"/>
              </a:lnSpc>
              <a:spcBef>
                <a:spcPts val="755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capacidad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aislar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soplar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densidad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presostato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mecánico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con</a:t>
            </a:r>
            <a:r>
              <a:rPr sz="1050" dirty="0">
                <a:latin typeface="Arial Unicode MS"/>
                <a:cs typeface="Arial Unicode MS"/>
              </a:rPr>
              <a:t> compensación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compartimentos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gas.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primera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(Etapa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compartimiento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fuga.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etapa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dirty="0">
                <a:latin typeface="Arial Unicode MS"/>
                <a:cs typeface="Arial Unicode MS"/>
              </a:rPr>
              <a:t> operación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lleve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mantenimiento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reparación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este </a:t>
            </a:r>
            <a:r>
              <a:rPr sz="1050" dirty="0">
                <a:latin typeface="Arial Unicode MS"/>
                <a:cs typeface="Arial Unicode MS"/>
              </a:rPr>
              <a:t>compartimiento.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mucho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fácil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densidad,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manómetro.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proporciona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gráfico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convertir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temperatura</a:t>
            </a:r>
            <a:r>
              <a:rPr sz="1050" spc="29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9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densidad.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62692" y="2995333"/>
            <a:ext cx="4403643" cy="441504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94290" y="8676979"/>
            <a:ext cx="4734863" cy="27572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7484590"/>
            <a:ext cx="83334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14.10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89124" y="7526255"/>
            <a:ext cx="248170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gas.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35299" y="12302207"/>
            <a:ext cx="83334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14.11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302866" y="12360542"/>
            <a:ext cx="1885025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Descargador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sobretensiones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sistema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aislado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en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gas.</a:t>
            </a:r>
            <a:endParaRPr sz="52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25306" y="2995334"/>
            <a:ext cx="4991450" cy="343657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1" y="6523119"/>
            <a:ext cx="5269237" cy="30626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14.12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Armario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local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(LCC)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gas.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14.10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40" dirty="0">
                <a:latin typeface="Arial Unicode MS"/>
                <a:cs typeface="Arial Unicode MS"/>
              </a:rPr>
              <a:t>COMPARTIMENTOS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50" dirty="0">
                <a:latin typeface="Arial Unicode MS"/>
                <a:cs typeface="Arial Unicode MS"/>
              </a:rPr>
              <a:t>Y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ZONAS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GAS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dividido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aisladores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barrera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cónica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compartimentos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manipulación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casos,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más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compartimento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consecuencia,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compartimentos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gas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relativamente</a:t>
            </a:r>
            <a:r>
              <a:rPr sz="919" spc="4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pequeños.</a:t>
            </a:r>
            <a:endParaRPr sz="919">
              <a:latin typeface="Arial Unicode MS"/>
              <a:cs typeface="Arial Unicode MS"/>
            </a:endParaRPr>
          </a:p>
          <a:p>
            <a:pPr marL="16666" marR="34997" indent="231649">
              <a:lnSpc>
                <a:spcPct val="124500"/>
              </a:lnSpc>
              <a:spcBef>
                <a:spcPts val="2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compartimento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agrupan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alarma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requisitos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mantenimiento,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personal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inspeccionar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localizar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qué</a:t>
            </a:r>
            <a:r>
              <a:rPr sz="1050" dirty="0">
                <a:latin typeface="Arial Unicode MS"/>
                <a:cs typeface="Arial Unicode MS"/>
              </a:rPr>
              <a:t> compartimento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fuga.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cuenta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algunos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enchufe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transformador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LCC,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cual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recomienda.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10087850"/>
            <a:ext cx="5142569" cy="16197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14.11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PRUEBAS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GIS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957"/>
              </a:spcBef>
            </a:pPr>
            <a:r>
              <a:rPr sz="1115" dirty="0">
                <a:latin typeface="Arial Unicode MS"/>
                <a:cs typeface="Arial Unicode MS"/>
              </a:rPr>
              <a:t>Todo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GIS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haber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sido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probado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fábrica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IEC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517.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492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propósito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es:</a:t>
            </a:r>
            <a:endParaRPr sz="854">
              <a:latin typeface="Arial Unicode MS"/>
              <a:cs typeface="Arial Unicode MS"/>
            </a:endParaRPr>
          </a:p>
          <a:p>
            <a:pPr marL="17499" marR="6666">
              <a:lnSpc>
                <a:spcPct val="142400"/>
              </a:lnSpc>
              <a:spcBef>
                <a:spcPts val="800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anomalía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poco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ocurrir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transporte.</a:t>
            </a:r>
            <a:endParaRPr sz="919">
              <a:latin typeface="Arial Unicode MS"/>
              <a:cs typeface="Arial Unicode MS"/>
            </a:endParaRPr>
          </a:p>
          <a:p>
            <a:pPr marL="136656" indent="-119991">
              <a:spcBef>
                <a:spcPts val="531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instalación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GIS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ensamblaje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sitio.</a:t>
            </a:r>
            <a:endParaRPr sz="854">
              <a:latin typeface="Arial Unicode MS"/>
              <a:cs typeface="Arial Unicode MS"/>
            </a:endParaRPr>
          </a:p>
          <a:p>
            <a:pPr marL="136656" indent="-119991">
              <a:spcBef>
                <a:spcPts val="544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asegurar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ininterrumpido</a:t>
            </a:r>
            <a:r>
              <a:rPr sz="854" spc="24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servicio.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21553" y="2998489"/>
            <a:ext cx="5316738" cy="86141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SIG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87">
              <a:latin typeface="Arial Unicode MS"/>
              <a:cs typeface="Arial Unicode MS"/>
            </a:endParaRPr>
          </a:p>
          <a:p>
            <a:pPr marL="252481" indent="-236649"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Inspección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transporte</a:t>
            </a:r>
            <a:endParaRPr sz="787">
              <a:latin typeface="Arial Unicode MS"/>
              <a:cs typeface="Arial Unicode MS"/>
            </a:endParaRPr>
          </a:p>
          <a:p>
            <a:pPr marL="252481" marR="116657" indent="-236649">
              <a:lnSpc>
                <a:spcPct val="132900"/>
              </a:lnSpc>
              <a:spcBef>
                <a:spcPts val="40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visualmente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obvios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transporte,</a:t>
            </a:r>
            <a:r>
              <a:rPr sz="985" dirty="0">
                <a:latin typeface="Arial Unicode MS"/>
                <a:cs typeface="Arial Unicode MS"/>
              </a:rPr>
              <a:t> etc.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comenzar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instalación.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036"/>
              </a:spcBef>
            </a:pP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pruebas:</a:t>
            </a:r>
            <a:endParaRPr sz="1115">
              <a:latin typeface="Arial Unicode MS"/>
              <a:cs typeface="Arial Unicode MS"/>
            </a:endParaRPr>
          </a:p>
          <a:p>
            <a:pPr marL="274146" lvl="1" indent="-165820">
              <a:spcBef>
                <a:spcPts val="957"/>
              </a:spcBef>
              <a:buAutoNum type="arabicPeriod"/>
              <a:tabLst>
                <a:tab pos="274979" algn="l"/>
              </a:tabLst>
            </a:pPr>
            <a:r>
              <a:rPr sz="1181" dirty="0">
                <a:latin typeface="Arial Unicode MS"/>
                <a:cs typeface="Arial Unicode MS"/>
              </a:rPr>
              <a:t>Medida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caída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tensión</a:t>
            </a:r>
            <a:endParaRPr sz="1181">
              <a:latin typeface="Arial Unicode MS"/>
              <a:cs typeface="Arial Unicode MS"/>
            </a:endParaRPr>
          </a:p>
          <a:p>
            <a:pPr marL="349974" marR="179986" indent="231649">
              <a:lnSpc>
                <a:spcPts val="1562"/>
              </a:lnSpc>
              <a:spcBef>
                <a:spcPts val="86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caída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midiendo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caída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 marL="209985" lvl="1" indent="-101660">
              <a:spcBef>
                <a:spcPts val="531"/>
              </a:spcBef>
              <a:buAutoNum type="arabicPeriod" startAt="2"/>
              <a:tabLst>
                <a:tab pos="210817" algn="l"/>
              </a:tabLst>
            </a:pPr>
            <a:r>
              <a:rPr sz="721" dirty="0">
                <a:latin typeface="Arial Unicode MS"/>
                <a:cs typeface="Arial Unicode MS"/>
              </a:rPr>
              <a:t>Comprobación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estanqueidad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gas</a:t>
            </a:r>
            <a:endParaRPr sz="721">
              <a:latin typeface="Arial Unicode MS"/>
              <a:cs typeface="Arial Unicode MS"/>
            </a:endParaRPr>
          </a:p>
          <a:p>
            <a:pPr marL="349974" marR="301645" indent="231649">
              <a:lnSpc>
                <a:spcPct val="142400"/>
              </a:lnSpc>
              <a:spcBef>
                <a:spcPts val="40"/>
              </a:spcBef>
            </a:pP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pieza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compartimentos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deben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comprobarse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estanqueidad.</a:t>
            </a:r>
            <a:endParaRPr sz="919">
              <a:latin typeface="Arial Unicode MS"/>
              <a:cs typeface="Arial Unicode MS"/>
            </a:endParaRPr>
          </a:p>
          <a:p>
            <a:pPr marL="219150" lvl="1" indent="-110825">
              <a:spcBef>
                <a:spcPts val="602"/>
              </a:spcBef>
              <a:buAutoNum type="arabicPeriod" startAt="3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contacto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principal</a:t>
            </a:r>
            <a:endParaRPr sz="787">
              <a:latin typeface="Arial Unicode MS"/>
              <a:cs typeface="Arial Unicode MS"/>
            </a:endParaRPr>
          </a:p>
          <a:p>
            <a:pPr marL="349974" marR="6666" indent="231649">
              <a:lnSpc>
                <a:spcPct val="110800"/>
              </a:lnSpc>
              <a:spcBef>
                <a:spcPts val="78"/>
              </a:spcBef>
            </a:pPr>
            <a:r>
              <a:rPr sz="1181" spc="-12" dirty="0">
                <a:latin typeface="Arial Unicode MS"/>
                <a:cs typeface="Arial Unicode MS"/>
              </a:rPr>
              <a:t>Esta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realiza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diferentes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puntos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GIS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resultados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comparan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ensamblado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fábrica.</a:t>
            </a:r>
            <a:endParaRPr sz="1181">
              <a:latin typeface="Arial Unicode MS"/>
              <a:cs typeface="Arial Unicode MS"/>
            </a:endParaRPr>
          </a:p>
          <a:p>
            <a:pPr marL="246649" lvl="1" indent="-138323">
              <a:spcBef>
                <a:spcPts val="348"/>
              </a:spcBef>
              <a:buAutoNum type="arabicPeriod" startAt="4"/>
              <a:tabLst>
                <a:tab pos="247482" algn="l"/>
              </a:tabLst>
            </a:pP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fugas</a:t>
            </a:r>
            <a:endParaRPr sz="985">
              <a:latin typeface="Arial Unicode MS"/>
              <a:cs typeface="Arial Unicode MS"/>
            </a:endParaRPr>
          </a:p>
          <a:p>
            <a:pPr marL="349974" marR="158322" indent="231649">
              <a:lnSpc>
                <a:spcPts val="1575"/>
              </a:lnSpc>
              <a:spcBef>
                <a:spcPts val="105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colocamos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cubierta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plástico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alrededor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compartimento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GIS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dejamos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24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verificamos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fuga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SF.</a:t>
            </a:r>
            <a:r>
              <a:rPr sz="591" spc="-26" dirty="0">
                <a:latin typeface="Arial Unicode MS"/>
                <a:cs typeface="Arial Unicode MS"/>
              </a:rPr>
              <a:t>6</a:t>
            </a:r>
            <a:endParaRPr sz="591">
              <a:latin typeface="Arial Unicode MS"/>
              <a:cs typeface="Arial Unicode MS"/>
            </a:endParaRPr>
          </a:p>
          <a:p>
            <a:pPr marL="349974">
              <a:spcBef>
                <a:spcPts val="66"/>
              </a:spcBef>
            </a:pPr>
            <a:r>
              <a:rPr sz="1181" dirty="0">
                <a:latin typeface="Arial Unicode MS"/>
                <a:cs typeface="Arial Unicode MS"/>
              </a:rPr>
              <a:t>detector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gas.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alguna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fuga,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investigue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fuente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fuga</a:t>
            </a:r>
            <a:endParaRPr sz="1181">
              <a:latin typeface="Arial Unicode MS"/>
              <a:cs typeface="Arial Unicode MS"/>
            </a:endParaRPr>
          </a:p>
          <a:p>
            <a:pPr marL="349974">
              <a:spcBef>
                <a:spcPts val="157"/>
              </a:spcBef>
            </a:pP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corríjala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antes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poner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servicio.</a:t>
            </a:r>
            <a:endParaRPr sz="1181">
              <a:latin typeface="Arial Unicode MS"/>
              <a:cs typeface="Arial Unicode MS"/>
            </a:endParaRPr>
          </a:p>
          <a:p>
            <a:pPr marL="219150" lvl="1" indent="-110825">
              <a:spcBef>
                <a:spcPts val="544"/>
              </a:spcBef>
              <a:buAutoNum type="arabicPeriod" startAt="5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control.</a:t>
            </a:r>
            <a:endParaRPr sz="787">
              <a:latin typeface="Arial Unicode MS"/>
              <a:cs typeface="Arial Unicode MS"/>
            </a:endParaRPr>
          </a:p>
          <a:p>
            <a:pPr marL="349974" marR="429134" indent="231649">
              <a:lnSpc>
                <a:spcPct val="1329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comprobarse</a:t>
            </a:r>
            <a:r>
              <a:rPr sz="985" dirty="0">
                <a:latin typeface="Arial Unicode MS"/>
                <a:cs typeface="Arial Unicode MS"/>
              </a:rPr>
              <a:t> utilizando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2000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ser</a:t>
            </a:r>
            <a:r>
              <a:rPr sz="985" dirty="0">
                <a:latin typeface="Arial Unicode MS"/>
                <a:cs typeface="Arial Unicode MS"/>
              </a:rPr>
              <a:t> superior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megaohmios.</a:t>
            </a:r>
            <a:endParaRPr sz="985">
              <a:latin typeface="Arial Unicode MS"/>
              <a:cs typeface="Arial Unicode MS"/>
            </a:endParaRPr>
          </a:p>
          <a:p>
            <a:pPr marL="246649" lvl="1" indent="-138323">
              <a:spcBef>
                <a:spcPts val="381"/>
              </a:spcBef>
              <a:buAutoNum type="arabicPeriod" startAt="6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rocío</a:t>
            </a:r>
            <a:endParaRPr sz="985">
              <a:latin typeface="Arial Unicode MS"/>
              <a:cs typeface="Arial Unicode MS"/>
            </a:endParaRPr>
          </a:p>
          <a:p>
            <a:pPr marL="349974" marR="45831" indent="231649">
              <a:lnSpc>
                <a:spcPct val="117300"/>
              </a:lnSpc>
              <a:spcBef>
                <a:spcPts val="26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66" dirty="0">
                <a:latin typeface="Arial Unicode MS"/>
                <a:cs typeface="Arial Unicode MS"/>
              </a:rPr>
              <a:t> punto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rocío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vez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los </a:t>
            </a:r>
            <a:r>
              <a:rPr sz="1115" dirty="0">
                <a:latin typeface="Arial Unicode MS"/>
                <a:cs typeface="Arial Unicode MS"/>
              </a:rPr>
              <a:t>compartimentos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llenado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presurizado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presión </a:t>
            </a:r>
            <a:r>
              <a:rPr sz="1115" dirty="0">
                <a:latin typeface="Arial Unicode MS"/>
                <a:cs typeface="Arial Unicode MS"/>
              </a:rPr>
              <a:t>correcta.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permitir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ecualización,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realizarse </a:t>
            </a:r>
            <a:r>
              <a:rPr sz="1115" dirty="0">
                <a:latin typeface="Arial Unicode MS"/>
                <a:cs typeface="Arial Unicode MS"/>
              </a:rPr>
              <a:t>inmediatamente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después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llenado.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realizarse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cada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compartimiento.</a:t>
            </a:r>
            <a:endParaRPr sz="1115">
              <a:latin typeface="Arial Unicode MS"/>
              <a:cs typeface="Arial Unicode MS"/>
            </a:endParaRPr>
          </a:p>
          <a:p>
            <a:pPr marL="228316" lvl="1" indent="-119991">
              <a:spcBef>
                <a:spcPts val="492"/>
              </a:spcBef>
              <a:buAutoNum type="arabicPeriod" startAt="7"/>
              <a:tabLst>
                <a:tab pos="229150" algn="l"/>
              </a:tabLst>
            </a:pPr>
            <a:r>
              <a:rPr sz="854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manómetro</a:t>
            </a:r>
            <a:endParaRPr sz="854">
              <a:latin typeface="Arial Unicode MS"/>
              <a:cs typeface="Arial Unicode MS"/>
            </a:endParaRPr>
          </a:p>
          <a:p>
            <a:pPr marL="349974" marR="83328" indent="231649">
              <a:lnSpc>
                <a:spcPct val="124300"/>
              </a:lnSpc>
              <a:spcBef>
                <a:spcPts val="46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activaremos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contacto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medidores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compartimiento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transfieran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central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existe.</a:t>
            </a:r>
            <a:endParaRPr sz="1050">
              <a:latin typeface="Arial Unicode MS"/>
              <a:cs typeface="Arial Unicode MS"/>
            </a:endParaRPr>
          </a:p>
          <a:p>
            <a:pPr marL="228316" lvl="1" indent="-119991">
              <a:spcBef>
                <a:spcPts val="505"/>
              </a:spcBef>
              <a:buAutoNum type="arabicPeriod" startAt="8"/>
              <a:tabLst>
                <a:tab pos="229150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endParaRPr sz="854">
              <a:latin typeface="Arial Unicode MS"/>
              <a:cs typeface="Arial Unicode MS"/>
            </a:endParaRPr>
          </a:p>
          <a:p>
            <a:pPr marL="349974" marR="23332" indent="231649">
              <a:lnSpc>
                <a:spcPct val="132800"/>
              </a:lnSpc>
              <a:spcBef>
                <a:spcPts val="26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interruptores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comparamos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resultados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suministrados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reducido.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hace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cierre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discrepancia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puesta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fabricante.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98074" y="8588159"/>
            <a:ext cx="4842581" cy="284602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210" y="2936407"/>
            <a:ext cx="5265905" cy="3546508"/>
          </a:xfrm>
          <a:prstGeom prst="rect">
            <a:avLst/>
          </a:prstGeom>
        </p:spPr>
        <p:txBody>
          <a:bodyPr vert="horz" wrap="square" lIns="0" tIns="70001" rIns="0" bIns="0" rtlCol="0">
            <a:spAutoFit/>
          </a:bodyPr>
          <a:lstStyle/>
          <a:p>
            <a:pPr marL="219150" indent="-110825">
              <a:spcBef>
                <a:spcPts val="551"/>
              </a:spcBef>
              <a:buAutoNum type="arabicPeriod" startAt="9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Ensayos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medida</a:t>
            </a:r>
            <a:endParaRPr sz="787">
              <a:latin typeface="Arial Unicode MS"/>
              <a:cs typeface="Arial Unicode MS"/>
            </a:endParaRPr>
          </a:p>
          <a:p>
            <a:pPr marL="586623" marR="6666" lvl="1" indent="-237482">
              <a:lnSpc>
                <a:spcPct val="142400"/>
              </a:lnSpc>
              <a:spcBef>
                <a:spcPts val="26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polaridad: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531"/>
              </a:spcBef>
              <a:buSzPct val="92307"/>
              <a:buChar char="-"/>
              <a:tabLst>
                <a:tab pos="586623" algn="l"/>
                <a:tab pos="587457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VT.</a:t>
            </a:r>
            <a:endParaRPr sz="854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480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465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Ensayo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401"/>
              </a:spcBef>
              <a:buSzPct val="80000"/>
              <a:buChar char="-"/>
              <a:tabLst>
                <a:tab pos="586623" algn="l"/>
                <a:tab pos="587457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bucle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584"/>
              </a:spcBef>
              <a:buChar char="-"/>
              <a:tabLst>
                <a:tab pos="586623" algn="l"/>
                <a:tab pos="587457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magnetización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TC.</a:t>
            </a:r>
            <a:endParaRPr sz="787">
              <a:latin typeface="Arial Unicode MS"/>
              <a:cs typeface="Arial Unicode MS"/>
            </a:endParaRPr>
          </a:p>
          <a:p>
            <a:pPr marL="586623" marR="71662" lvl="1" indent="-237482">
              <a:lnSpc>
                <a:spcPct val="142400"/>
              </a:lnSpc>
              <a:spcBef>
                <a:spcPts val="26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VT,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como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secundarios.</a:t>
            </a:r>
            <a:endParaRPr sz="919">
              <a:latin typeface="Arial Unicode MS"/>
              <a:cs typeface="Arial Unicode MS"/>
            </a:endParaRPr>
          </a:p>
          <a:p>
            <a:pPr marL="212485" indent="-195819">
              <a:spcBef>
                <a:spcPts val="472"/>
              </a:spcBef>
              <a:buAutoNum type="arabicPeriod" startAt="9"/>
              <a:tabLst>
                <a:tab pos="213318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GIS</a:t>
            </a:r>
            <a:endParaRPr sz="919">
              <a:latin typeface="Arial Unicode MS"/>
              <a:cs typeface="Arial Unicode MS"/>
            </a:endParaRPr>
          </a:p>
          <a:p>
            <a:pPr marL="248315" marR="375805">
              <a:lnSpc>
                <a:spcPct val="142400"/>
              </a:lnSpc>
              <a:spcBef>
                <a:spcPts val="780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instrumentos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resonancia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cascada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específico:</a:t>
            </a:r>
            <a:endParaRPr sz="919">
              <a:latin typeface="Arial Unicode MS"/>
              <a:cs typeface="Arial Unicode MS"/>
            </a:endParaRPr>
          </a:p>
          <a:p>
            <a:pPr marL="248315" marR="25831" indent="-833">
              <a:lnSpc>
                <a:spcPts val="1562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Vtest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50: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V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nominal,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aproximadamente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45-300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Hz.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cerrados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</a:t>
            </a:r>
            <a:endParaRPr sz="721">
              <a:latin typeface="Arial Unicode MS"/>
              <a:cs typeface="Arial Unicode MS"/>
            </a:endParaRPr>
          </a:p>
          <a:p>
            <a:pPr marL="16666" marR="285811">
              <a:lnSpc>
                <a:spcPts val="1562"/>
              </a:lnSpc>
            </a:pPr>
            <a:r>
              <a:rPr sz="721" dirty="0">
                <a:latin typeface="Arial Unicode MS"/>
                <a:cs typeface="Arial Unicode MS"/>
              </a:rPr>
              <a:t>secundarios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deben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cortocircuitarse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interruptores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miniatura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TT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deben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abrirse.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debe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Megger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después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6916708"/>
            <a:ext cx="5242571" cy="9965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14,12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pies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cuadrados</a:t>
            </a:r>
            <a:r>
              <a:rPr sz="656" dirty="0">
                <a:latin typeface="Arial Unicode MS"/>
                <a:cs typeface="Arial Unicode MS"/>
              </a:rPr>
              <a:t>6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MANEJO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GAS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169"/>
              </a:spcBef>
            </a:pPr>
            <a:r>
              <a:rPr sz="1115" dirty="0">
                <a:latin typeface="Arial Unicode MS"/>
                <a:cs typeface="Arial Unicode MS"/>
              </a:rPr>
              <a:t>14.12.1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87" spc="-78" dirty="0">
                <a:latin typeface="Arial Unicode MS"/>
                <a:cs typeface="Arial Unicode MS"/>
              </a:rPr>
              <a:t>6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Cilindro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llenado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gas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774"/>
              </a:spcBef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14.13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cómo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compartimentos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densidad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menor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compartimento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fuga.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6896" y="12050171"/>
            <a:ext cx="245336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14.13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SF</a:t>
            </a:r>
            <a:r>
              <a:rPr sz="459" spc="-52" dirty="0">
                <a:latin typeface="Arial Unicode MS"/>
                <a:cs typeface="Arial Unicode MS"/>
              </a:rPr>
              <a:t>6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cilindro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llenado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gas.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64838" y="9038864"/>
            <a:ext cx="4991368" cy="239436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43" y="2968164"/>
            <a:ext cx="5310904" cy="5710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14.12.2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gas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llenarse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inicialmente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ser</a:t>
            </a:r>
            <a:r>
              <a:rPr sz="985" dirty="0">
                <a:latin typeface="Arial Unicode MS"/>
                <a:cs typeface="Arial Unicode MS"/>
              </a:rPr>
              <a:t> llenado.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revisión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eliminar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gas.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Liberar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atmósfera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posiblemente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hiciera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interiores.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equipados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proporcionar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almacenamiento,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purificación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transferencia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hacia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equipo</a:t>
            </a:r>
            <a:r>
              <a:rPr sz="985" dirty="0">
                <a:latin typeface="Arial Unicode MS"/>
                <a:cs typeface="Arial Unicode MS"/>
              </a:rPr>
              <a:t> 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14.14</a:t>
            </a:r>
            <a:r>
              <a:rPr sz="985" dirty="0">
                <a:latin typeface="Arial Unicode MS"/>
                <a:cs typeface="Arial Unicode MS"/>
              </a:rPr>
              <a:t>).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quitar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guárdelo,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límpielo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séquelo,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devuélvalo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interruptor.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necesarios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lograrlo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son:</a:t>
            </a:r>
            <a:endParaRPr sz="985">
              <a:latin typeface="Arial Unicode MS"/>
              <a:cs typeface="Arial Unicode MS"/>
            </a:endParaRPr>
          </a:p>
          <a:p>
            <a:pPr marL="252481" marR="392471" indent="-236649">
              <a:lnSpc>
                <a:spcPct val="104400"/>
              </a:lnSpc>
              <a:spcBef>
                <a:spcPts val="846"/>
              </a:spcBef>
              <a:buSzPct val="63157"/>
              <a:buChar char="-"/>
              <a:tabLst>
                <a:tab pos="252481" algn="l"/>
                <a:tab pos="253315" algn="l"/>
              </a:tabLst>
            </a:pPr>
            <a:r>
              <a:rPr sz="1247" dirty="0">
                <a:latin typeface="Arial Unicode MS"/>
                <a:cs typeface="Arial Unicode MS"/>
              </a:rPr>
              <a:t>Bomba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vacío,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tirar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SF</a:t>
            </a:r>
            <a:r>
              <a:rPr sz="787" spc="-99" dirty="0">
                <a:latin typeface="Arial Unicode MS"/>
                <a:cs typeface="Arial Unicode MS"/>
              </a:rPr>
              <a:t>6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fuera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celda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crear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40" dirty="0">
                <a:latin typeface="Arial Unicode MS"/>
                <a:cs typeface="Arial Unicode MS"/>
              </a:rPr>
              <a:t>un </a:t>
            </a:r>
            <a:r>
              <a:rPr sz="1247" dirty="0">
                <a:latin typeface="Arial Unicode MS"/>
                <a:cs typeface="Arial Unicode MS"/>
              </a:rPr>
              <a:t>vacío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antes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rellenar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celda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SF</a:t>
            </a:r>
            <a:r>
              <a:rPr sz="787" spc="-26" dirty="0">
                <a:latin typeface="Arial Unicode MS"/>
                <a:cs typeface="Arial Unicode MS"/>
              </a:rPr>
              <a:t>6</a:t>
            </a:r>
            <a:r>
              <a:rPr sz="1247" spc="-26" dirty="0">
                <a:latin typeface="Arial Unicode MS"/>
                <a:cs typeface="Arial Unicode MS"/>
              </a:rPr>
              <a:t>.</a:t>
            </a:r>
            <a:endParaRPr sz="1247">
              <a:latin typeface="Arial Unicode MS"/>
              <a:cs typeface="Arial Unicode MS"/>
            </a:endParaRPr>
          </a:p>
          <a:p>
            <a:pPr marL="252481" indent="-236649">
              <a:spcBef>
                <a:spcPts val="536"/>
              </a:spcBef>
              <a:buSzPct val="120000"/>
              <a:buChar char="-"/>
              <a:tabLst>
                <a:tab pos="252481" algn="l"/>
                <a:tab pos="253315" algn="l"/>
              </a:tabLst>
            </a:pP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SF</a:t>
            </a:r>
            <a:r>
              <a:rPr sz="393" spc="-52" dirty="0">
                <a:latin typeface="Arial Unicode MS"/>
                <a:cs typeface="Arial Unicode MS"/>
              </a:rPr>
              <a:t>6</a:t>
            </a:r>
            <a:r>
              <a:rPr sz="393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tanque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almacenamiento.</a:t>
            </a:r>
            <a:endParaRPr sz="656">
              <a:latin typeface="Arial Unicode MS"/>
              <a:cs typeface="Arial Unicode MS"/>
            </a:endParaRPr>
          </a:p>
          <a:p>
            <a:pPr marL="252481" marR="86661" indent="-236649">
              <a:lnSpc>
                <a:spcPct val="124600"/>
              </a:lnSpc>
              <a:spcBef>
                <a:spcPts val="52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compresor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bombear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tanque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almacenamiento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regreso </a:t>
            </a:r>
            <a:r>
              <a:rPr sz="1050" dirty="0">
                <a:latin typeface="Arial Unicode MS"/>
                <a:cs typeface="Arial Unicode MS"/>
              </a:rPr>
              <a:t>a la </a:t>
            </a:r>
            <a:r>
              <a:rPr sz="1050" spc="-12" dirty="0">
                <a:latin typeface="Arial Unicode MS"/>
                <a:cs typeface="Arial Unicode MS"/>
              </a:rPr>
              <a:t>celda.</a:t>
            </a:r>
            <a:endParaRPr sz="1050">
              <a:latin typeface="Arial Unicode MS"/>
              <a:cs typeface="Arial Unicode MS"/>
            </a:endParaRPr>
          </a:p>
          <a:p>
            <a:pPr marL="252481" marR="17499" indent="-236649">
              <a:lnSpc>
                <a:spcPct val="110800"/>
              </a:lnSpc>
              <a:spcBef>
                <a:spcPts val="26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filtrado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eliminar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humedad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contaminantes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gas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antes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regreso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celda.</a:t>
            </a:r>
            <a:endParaRPr sz="1181">
              <a:latin typeface="Arial Unicode MS"/>
              <a:cs typeface="Arial Unicode MS"/>
            </a:endParaRPr>
          </a:p>
          <a:p>
            <a:pPr marL="16666" marR="60829" indent="231649">
              <a:lnSpc>
                <a:spcPct val="124500"/>
              </a:lnSpc>
              <a:spcBef>
                <a:spcPts val="755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principales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interconectados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serie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válvulas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tuberías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modos </a:t>
            </a:r>
            <a:r>
              <a:rPr sz="1050" dirty="0">
                <a:latin typeface="Arial Unicode MS"/>
                <a:cs typeface="Arial Unicode MS"/>
              </a:rPr>
              <a:t>diferentes.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importantes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camión.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equipo,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consultar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presión,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densidad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determinar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correcta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temperatura.</a:t>
            </a:r>
            <a:endParaRPr sz="1050">
              <a:latin typeface="Arial Unicode MS"/>
              <a:cs typeface="Arial Unicode MS"/>
            </a:endParaRPr>
          </a:p>
          <a:p>
            <a:pPr marL="16666" marR="103326" indent="231649">
              <a:lnSpc>
                <a:spcPts val="1575"/>
              </a:lnSpc>
              <a:spcBef>
                <a:spcPts val="99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mezcle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gas,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purga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evacuación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mangueras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portátiles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válvula.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atmósfera,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evacuarse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eliminar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humedad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absorbida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volver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llenarlo.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43" y="12074480"/>
            <a:ext cx="360004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14.14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SF</a:t>
            </a:r>
            <a:r>
              <a:rPr sz="525" spc="-59" dirty="0">
                <a:latin typeface="Arial Unicode MS"/>
                <a:cs typeface="Arial Unicode MS"/>
              </a:rPr>
              <a:t>6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llenado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gas.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HMI,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interfaz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hombre-</a:t>
            </a:r>
            <a:r>
              <a:rPr sz="787" spc="-12" dirty="0">
                <a:latin typeface="Arial Unicode MS"/>
                <a:cs typeface="Arial Unicode MS"/>
              </a:rPr>
              <a:t>máquina.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79" y="2505600"/>
            <a:ext cx="5191736" cy="33367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69154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dejarse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estabilizar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horas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densidad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componentes: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Bomba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recuperación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SF</a:t>
            </a:r>
            <a:r>
              <a:rPr sz="525" spc="-26" dirty="0">
                <a:latin typeface="Arial Unicode MS"/>
                <a:cs typeface="Arial Unicode MS"/>
              </a:rPr>
              <a:t>6</a:t>
            </a:r>
            <a:r>
              <a:rPr sz="787" spc="-26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Bomba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evacuación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aire.</a:t>
            </a:r>
            <a:endParaRPr sz="985" dirty="0">
              <a:latin typeface="Arial Unicode MS"/>
              <a:cs typeface="Arial Unicode MS"/>
            </a:endParaRPr>
          </a:p>
          <a:p>
            <a:pPr marL="253315" marR="186653" indent="-237482">
              <a:lnSpc>
                <a:spcPts val="1575"/>
              </a:lnSpc>
              <a:spcBef>
                <a:spcPts val="111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Indicación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parámetros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proceso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importantes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pantalla.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204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Evaporador.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64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Filtro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partículas.</a:t>
            </a: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Filtro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seco.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22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Unidades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vacío.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81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Básculas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pesaje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botellas.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Manguera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almacenamiento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larga.</a:t>
            </a:r>
            <a:endParaRPr sz="656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820"/>
              </a:spcBef>
            </a:pPr>
            <a:r>
              <a:rPr sz="985" dirty="0">
                <a:latin typeface="Arial Unicode MS"/>
                <a:cs typeface="Arial Unicode MS"/>
              </a:rPr>
              <a:t>Nota: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manipulación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importante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asegurarse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correctamente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energizadas.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15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379192" y="3907098"/>
            <a:ext cx="790011" cy="4409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756" spc="-12" dirty="0"/>
              <a:t>Pilas</a:t>
            </a:r>
            <a:endParaRPr sz="2756"/>
          </a:p>
        </p:txBody>
      </p:sp>
      <p:sp>
        <p:nvSpPr>
          <p:cNvPr id="4" name="object 4"/>
          <p:cNvSpPr txBox="1"/>
          <p:nvPr/>
        </p:nvSpPr>
        <p:spPr>
          <a:xfrm>
            <a:off x="8379188" y="4796442"/>
            <a:ext cx="5245072" cy="12333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09136" lvl="1" indent="-393304">
              <a:spcBef>
                <a:spcPts val="131"/>
              </a:spcBef>
              <a:buAutoNum type="arabicPeriod"/>
              <a:tabLst>
                <a:tab pos="409970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479131" lvl="2" indent="-463299">
              <a:spcBef>
                <a:spcPts val="1023"/>
              </a:spcBef>
              <a:buAutoNum type="arabicPeriod"/>
              <a:tabLst>
                <a:tab pos="479965" algn="l"/>
              </a:tabLst>
            </a:pPr>
            <a:r>
              <a:rPr sz="1181" dirty="0">
                <a:latin typeface="Arial Unicode MS"/>
                <a:cs typeface="Arial Unicode MS"/>
              </a:rPr>
              <a:t>Fuentes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energía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menudo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prefiere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fácil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generar,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transmitir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usar.</a:t>
            </a:r>
            <a:r>
              <a:rPr sz="985" dirty="0">
                <a:latin typeface="Arial Unicode MS"/>
                <a:cs typeface="Arial Unicode MS"/>
              </a:rPr>
              <a:t> Sin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situaciones,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prefiere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almacenarse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6397787"/>
            <a:ext cx="5230071" cy="38174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75805" lvl="2" indent="-359974">
              <a:spcBef>
                <a:spcPts val="131"/>
              </a:spcBef>
              <a:buAutoNum type="arabicPeriod" startAt="2"/>
              <a:tabLst>
                <a:tab pos="376639" algn="l"/>
              </a:tabLst>
            </a:pP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CC</a:t>
            </a:r>
            <a:endParaRPr sz="919">
              <a:latin typeface="Arial Unicode MS"/>
              <a:cs typeface="Arial Unicode MS"/>
            </a:endParaRPr>
          </a:p>
          <a:p>
            <a:pPr marL="16666" marR="43330">
              <a:lnSpc>
                <a:spcPct val="1423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cargas.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convierte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CC.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flotante).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batería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demanda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complementar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energía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suministrada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cargador.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444">
              <a:latin typeface="Arial Unicode MS"/>
              <a:cs typeface="Arial Unicode MS"/>
            </a:endParaRPr>
          </a:p>
          <a:p>
            <a:pPr marL="555792" lvl="2" indent="-539960">
              <a:buAutoNum type="arabicPeriod" startAt="3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Celdas</a:t>
            </a:r>
            <a:r>
              <a:rPr sz="1378" spc="-4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y</a:t>
            </a:r>
            <a:r>
              <a:rPr sz="1378" spc="-4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baterías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está</a:t>
            </a:r>
            <a:r>
              <a:rPr sz="985" dirty="0">
                <a:latin typeface="Arial Unicode MS"/>
                <a:cs typeface="Arial Unicode MS"/>
              </a:rPr>
              <a:t> formada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almacenamiento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industrial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específico;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batería</a:t>
            </a:r>
            <a:r>
              <a:rPr sz="985" dirty="0">
                <a:latin typeface="Arial Unicode MS"/>
                <a:cs typeface="Arial Unicode MS"/>
              </a:rPr>
              <a:t> depende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número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electrolito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solución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ácido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agua)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química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corriente.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bornes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correspondientes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(positivo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negativo,</a:t>
            </a:r>
            <a:r>
              <a:rPr sz="985" dirty="0">
                <a:latin typeface="Arial Unicode MS"/>
                <a:cs typeface="Arial Unicode MS"/>
              </a:rPr>
              <a:t> 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placa).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capacidad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frasco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exterior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electrolito.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89" y="10628423"/>
            <a:ext cx="5310072" cy="10873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15.1.4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celda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reacción</a:t>
            </a:r>
            <a:r>
              <a:rPr sz="985" dirty="0">
                <a:latin typeface="Arial Unicode MS"/>
                <a:cs typeface="Arial Unicode MS"/>
              </a:rPr>
              <a:t> química,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salgan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acumulen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placa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negativamente.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conectada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fluye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5" y="2505599"/>
            <a:ext cx="5170070" cy="8114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disipado.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disipa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lentamente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asegura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estarán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completamente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momento.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6" y="3972586"/>
            <a:ext cx="5177569" cy="1288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15.1.5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Consideraciones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seguridad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74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almacenada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incluso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ha</a:t>
            </a:r>
            <a:r>
              <a:rPr sz="985" dirty="0">
                <a:latin typeface="Arial Unicode MS"/>
                <a:cs typeface="Arial Unicode MS"/>
              </a:rPr>
              <a:t> desconectado.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electrolitos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quemaduras.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hidrógeno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desprenden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células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explosiones.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deben</a:t>
            </a:r>
            <a:r>
              <a:rPr sz="985" dirty="0">
                <a:latin typeface="Arial Unicode MS"/>
                <a:cs typeface="Arial Unicode MS"/>
              </a:rPr>
              <a:t> mantenerse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limpias,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ventiladas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cerradas.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electricistas</a:t>
            </a:r>
            <a:r>
              <a:rPr sz="985" dirty="0">
                <a:latin typeface="Arial Unicode MS"/>
                <a:cs typeface="Arial Unicode MS"/>
              </a:rPr>
              <a:t> 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guantes,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delantales,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botas,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gafas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protectoras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máscaras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protectoras.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6" y="5686625"/>
            <a:ext cx="5275071" cy="12854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15.1.6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Verificaciones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adicionales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5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seguridad,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lavado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ojos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duchas,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revisarse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adecuado.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habitación.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bastidores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piso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debajo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bastidores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revisarse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detectar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derrames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ácido.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derrames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informarse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limpiarse,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procedimientos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instalación.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7383996"/>
            <a:ext cx="5264238" cy="10946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15.1.7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Concentración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ácido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concentración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descarga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concentración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baja;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célula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concentración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concentración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electrolito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buena</a:t>
            </a:r>
            <a:r>
              <a:rPr sz="985" dirty="0">
                <a:latin typeface="Arial Unicode MS"/>
                <a:cs typeface="Arial Unicode MS"/>
              </a:rPr>
              <a:t> indicación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celda.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8897715"/>
            <a:ext cx="5242571" cy="13110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15.1.8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Gravedad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específica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concentración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ácido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61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líquido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pesado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líquido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comparación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agua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pura.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electrolito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concentración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ácido.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tanto,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determinar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cantidad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celda.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específica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corregirse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electrolito.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0595089"/>
            <a:ext cx="5305072" cy="11148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15.1.9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Determinación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del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estado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una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batería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1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determinación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supervisores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instalación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basándose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electricista.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necesitan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medidas: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específica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corregida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directo.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42412" y="2475706"/>
            <a:ext cx="5308406" cy="91172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15.1.10</a:t>
            </a:r>
            <a:r>
              <a:rPr sz="1378" spc="4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Toma</a:t>
            </a:r>
            <a:r>
              <a:rPr sz="1378" spc="52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4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medidas</a:t>
            </a:r>
            <a:endParaRPr sz="1378" dirty="0">
              <a:latin typeface="Arial Unicode MS"/>
              <a:cs typeface="Arial Unicode MS"/>
            </a:endParaRPr>
          </a:p>
          <a:p>
            <a:pPr marL="16666" marR="79161">
              <a:lnSpc>
                <a:spcPct val="142300"/>
              </a:lnSpc>
              <a:spcBef>
                <a:spcPts val="689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hidrómetro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gravedad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específica.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centrales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48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alcalina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contenedor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placas,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placas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ebonita.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plomo-</a:t>
            </a:r>
            <a:r>
              <a:rPr sz="919" spc="-12" dirty="0">
                <a:latin typeface="Arial Unicode MS"/>
                <a:cs typeface="Arial Unicode MS"/>
              </a:rPr>
              <a:t>ácido.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78" dirty="0">
                <a:latin typeface="Arial Unicode MS"/>
                <a:cs typeface="Arial Unicode MS"/>
              </a:rPr>
              <a:t>15.2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99" dirty="0">
                <a:latin typeface="Arial Unicode MS"/>
                <a:cs typeface="Arial Unicode MS"/>
              </a:rPr>
              <a:t>CARGA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99" dirty="0">
                <a:latin typeface="Arial Unicode MS"/>
                <a:cs typeface="Arial Unicode MS"/>
              </a:rPr>
              <a:t>DESCARGA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UNA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BATERÍA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NUEVA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pasos:</a:t>
            </a:r>
            <a:endParaRPr sz="919" dirty="0">
              <a:latin typeface="Arial Unicode MS"/>
              <a:cs typeface="Arial Unicode MS"/>
            </a:endParaRPr>
          </a:p>
          <a:p>
            <a:pPr marL="248315" marR="364974">
              <a:lnSpc>
                <a:spcPct val="142400"/>
              </a:lnSpc>
              <a:spcBef>
                <a:spcPts val="787"/>
              </a:spcBef>
            </a:pPr>
            <a:r>
              <a:rPr sz="919" dirty="0">
                <a:latin typeface="Arial Unicode MS"/>
                <a:cs typeface="Arial Unicode MS"/>
              </a:rPr>
              <a:t>Limpiar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superficie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conexiones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negativas.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591"/>
              </a:spcBef>
            </a:pP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apriete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uniones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entre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celdas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batería.</a:t>
            </a:r>
            <a:endParaRPr sz="787" dirty="0">
              <a:latin typeface="Arial Unicode MS"/>
              <a:cs typeface="Arial Unicode MS"/>
            </a:endParaRPr>
          </a:p>
          <a:p>
            <a:pPr marL="248315" marR="138323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Abra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tapas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electrolito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peso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1.150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1.200.</a:t>
            </a:r>
            <a:endParaRPr sz="1050" dirty="0">
              <a:latin typeface="Arial Unicode MS"/>
              <a:cs typeface="Arial Unicode MS"/>
            </a:endParaRPr>
          </a:p>
          <a:p>
            <a:pPr marL="248315" marR="374972">
              <a:lnSpc>
                <a:spcPct val="104900"/>
              </a:lnSpc>
              <a:spcBef>
                <a:spcPts val="40"/>
              </a:spcBef>
            </a:pPr>
            <a:r>
              <a:rPr sz="1247" dirty="0">
                <a:latin typeface="Arial Unicode MS"/>
                <a:cs typeface="Arial Unicode MS"/>
              </a:rPr>
              <a:t>Deje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batería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10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horas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placas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saturen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-12" dirty="0">
                <a:latin typeface="Arial Unicode MS"/>
                <a:cs typeface="Arial Unicode MS"/>
              </a:rPr>
              <a:t>electrolito.</a:t>
            </a: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66"/>
              </a:spcBef>
            </a:pPr>
            <a:r>
              <a:rPr sz="1115" dirty="0">
                <a:latin typeface="Arial Unicode MS"/>
                <a:cs typeface="Arial Unicode MS"/>
              </a:rPr>
              <a:t>Mida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nivel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electrolito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encima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placas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12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15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cm.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Conecte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batería.</a:t>
            </a:r>
            <a:endParaRPr sz="985" dirty="0">
              <a:latin typeface="Arial Unicode MS"/>
              <a:cs typeface="Arial Unicode MS"/>
            </a:endParaRPr>
          </a:p>
          <a:p>
            <a:pPr marL="248315" marR="81660">
              <a:lnSpc>
                <a:spcPct val="124600"/>
              </a:lnSpc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Inicie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rápida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igual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Amp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(Ah),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será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horas.</a:t>
            </a:r>
            <a:endParaRPr sz="1050" dirty="0">
              <a:latin typeface="Arial Unicode MS"/>
              <a:cs typeface="Arial Unicode MS"/>
            </a:endParaRPr>
          </a:p>
          <a:p>
            <a:pPr marL="248315" marR="14166">
              <a:lnSpc>
                <a:spcPct val="117300"/>
              </a:lnSpc>
              <a:spcBef>
                <a:spcPts val="12"/>
              </a:spcBef>
            </a:pP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comienzo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inicie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minutos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luego </a:t>
            </a:r>
            <a:r>
              <a:rPr sz="1115" dirty="0">
                <a:latin typeface="Arial Unicode MS"/>
                <a:cs typeface="Arial Unicode MS"/>
              </a:rPr>
              <a:t>aumente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pasos.</a:t>
            </a:r>
            <a:endParaRPr sz="1115" dirty="0">
              <a:latin typeface="Arial Unicode MS"/>
              <a:cs typeface="Arial Unicode MS"/>
            </a:endParaRPr>
          </a:p>
          <a:p>
            <a:pPr marL="248315" marR="38663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2,35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r>
              <a:rPr sz="985" dirty="0">
                <a:latin typeface="Arial Unicode MS"/>
                <a:cs typeface="Arial Unicode MS"/>
              </a:rPr>
              <a:t> Después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horas,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  <a:p>
            <a:pPr marL="248315" marR="110825">
              <a:lnSpc>
                <a:spcPts val="1562"/>
              </a:lnSpc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2,6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cargar,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reinicie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estabilice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produzcan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horas.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Ponga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flotante.</a:t>
            </a:r>
            <a:endParaRPr sz="985" dirty="0">
              <a:latin typeface="Arial Unicode MS"/>
              <a:cs typeface="Arial Unicode MS"/>
            </a:endParaRPr>
          </a:p>
          <a:p>
            <a:pPr marL="248315" marR="15832">
              <a:lnSpc>
                <a:spcPct val="104900"/>
              </a:lnSpc>
              <a:spcBef>
                <a:spcPts val="52"/>
              </a:spcBef>
            </a:pP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cargarse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ni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descargarse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temperatura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supera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45ºC.</a:t>
            </a:r>
            <a:r>
              <a:rPr sz="854" spc="-12" dirty="0">
                <a:latin typeface="Arial Unicode MS"/>
                <a:cs typeface="Arial Unicode MS"/>
              </a:rPr>
              <a:t>-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C-</a:t>
            </a:r>
            <a:r>
              <a:rPr sz="1247" spc="-33" dirty="0">
                <a:latin typeface="Arial Unicode MS"/>
                <a:cs typeface="Arial Unicode MS"/>
              </a:rPr>
              <a:t>55</a:t>
            </a:r>
            <a:r>
              <a:rPr sz="854" spc="-33" dirty="0">
                <a:latin typeface="Arial Unicode MS"/>
                <a:cs typeface="Arial Unicode MS"/>
              </a:rPr>
              <a:t>-</a:t>
            </a:r>
            <a:r>
              <a:rPr sz="1247" spc="-66" dirty="0">
                <a:latin typeface="Arial Unicode MS"/>
                <a:cs typeface="Arial Unicode MS"/>
              </a:rPr>
              <a:t>C.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Por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ejemplo,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batería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plomo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400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Ah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220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se </a:t>
            </a:r>
            <a:r>
              <a:rPr sz="1247" spc="66" dirty="0">
                <a:latin typeface="Arial Unicode MS"/>
                <a:cs typeface="Arial Unicode MS"/>
              </a:rPr>
              <a:t>tomaron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siguientes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medidas: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Celda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51,73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celda</a:t>
            </a:r>
            <a:endParaRPr sz="919" dirty="0">
              <a:latin typeface="Arial Unicode MS"/>
              <a:cs typeface="Arial Unicode MS"/>
            </a:endParaRPr>
          </a:p>
          <a:p>
            <a:pPr marL="248315" marR="1582383">
              <a:lnSpc>
                <a:spcPct val="1323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Número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batería5164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plomo-</a:t>
            </a:r>
            <a:r>
              <a:rPr sz="985" spc="-12" dirty="0">
                <a:latin typeface="Arial Unicode MS"/>
                <a:cs typeface="Arial Unicode MS"/>
              </a:rPr>
              <a:t>ácido</a:t>
            </a:r>
            <a:r>
              <a:rPr sz="985" dirty="0">
                <a:latin typeface="Arial Unicode MS"/>
                <a:cs typeface="Arial Unicode MS"/>
              </a:rPr>
              <a:t> Celda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52,6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celda</a:t>
            </a:r>
            <a:endParaRPr sz="985" dirty="0">
              <a:latin typeface="Arial Unicode MS"/>
              <a:cs typeface="Arial Unicode MS"/>
            </a:endParaRPr>
          </a:p>
          <a:p>
            <a:pPr marL="248315" marR="999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alta: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55</a:t>
            </a:r>
            <a:r>
              <a:rPr sz="591" dirty="0">
                <a:latin typeface="Arial Unicode MS"/>
                <a:cs typeface="Arial Unicode MS"/>
              </a:rPr>
              <a:t>-</a:t>
            </a:r>
            <a:r>
              <a:rPr sz="854" spc="-91" dirty="0">
                <a:latin typeface="Arial Unicode MS"/>
                <a:cs typeface="Arial Unicode MS"/>
              </a:rPr>
              <a:t>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—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detenga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inmediatamente;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Deje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disminuya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15" dirty="0">
                <a:latin typeface="Arial Unicode MS"/>
                <a:cs typeface="Arial Unicode MS"/>
              </a:rPr>
              <a:t>Complete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ciclo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batería: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descarga,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segunda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spc="-12" dirty="0">
                <a:latin typeface="Arial Unicode MS"/>
                <a:cs typeface="Arial Unicode MS"/>
              </a:rPr>
              <a:t>carga.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95"/>
              </a:spcBef>
            </a:pPr>
            <a:r>
              <a:rPr sz="1050" dirty="0">
                <a:latin typeface="Arial Unicode MS"/>
                <a:cs typeface="Arial Unicode MS"/>
              </a:rPr>
              <a:t>Iniciar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descarga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2385" y="8385941"/>
            <a:ext cx="5215604" cy="303929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2934830"/>
            <a:ext cx="298420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15.2.1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Descarga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una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batería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nueva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221467" y="3297250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3222382"/>
            <a:ext cx="5179236" cy="8208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16666">
              <a:lnSpc>
                <a:spcPct val="1534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Deje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agua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sitio)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horas.</a:t>
            </a:r>
            <a:endParaRPr sz="854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42400"/>
              </a:lnSpc>
              <a:spcBef>
                <a:spcPts val="12"/>
              </a:spcBef>
              <a:tabLst>
                <a:tab pos="252481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comenzar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49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horas.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4472947"/>
            <a:ext cx="5290906" cy="23144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15.3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CARGADOR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BATERIA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rectificador,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alimentación,</a:t>
            </a:r>
            <a:r>
              <a:rPr sz="985" dirty="0">
                <a:latin typeface="Arial Unicode MS"/>
                <a:cs typeface="Arial Unicode MS"/>
              </a:rPr>
              <a:t> monitoreo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ondulación,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regulador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detección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fallas.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control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cargar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batería</a:t>
            </a:r>
            <a:r>
              <a:rPr sz="985" dirty="0">
                <a:latin typeface="Arial Unicode MS"/>
                <a:cs typeface="Arial Unicode MS"/>
              </a:rPr>
              <a:t> alimenta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carga: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pequeña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perdida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15.1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4" y="7168304"/>
            <a:ext cx="5156736" cy="944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53285">
              <a:lnSpc>
                <a:spcPct val="1272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15.4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MODOS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AJUSTE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CARGADOR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DURANTE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CARGA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spc="-12" dirty="0">
                <a:latin typeface="Arial Unicode MS"/>
                <a:cs typeface="Arial Unicode MS"/>
              </a:rPr>
              <a:t>BATERÍA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Dependiendo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modos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15.2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52386" y="11924506"/>
            <a:ext cx="422339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15.1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tensión.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03747" y="2995334"/>
            <a:ext cx="3615235" cy="26535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0" y="5705064"/>
            <a:ext cx="5286738" cy="17934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87494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15.2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Rango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baterías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alcalinas.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refuerzo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marcha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comienzo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nueva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flotante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batería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normal.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15.5 </a:t>
            </a:r>
            <a:r>
              <a:rPr sz="1312" spc="-86" dirty="0">
                <a:latin typeface="Arial Unicode MS"/>
                <a:cs typeface="Arial Unicode MS"/>
              </a:rPr>
              <a:t>BATERÍAS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EN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72" dirty="0">
                <a:latin typeface="Arial Unicode MS"/>
                <a:cs typeface="Arial Unicode MS"/>
              </a:rPr>
              <a:t>SUBESTACIONES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ALTA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TENSIÓN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174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400/220/132/33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especificaciones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28" y="8765354"/>
            <a:ext cx="65834" cy="3360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7694564"/>
            <a:ext cx="5308406" cy="34566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80826" indent="-237482">
              <a:lnSpc>
                <a:spcPct val="153400"/>
              </a:lnSpc>
              <a:spcBef>
                <a:spcPts val="131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clasificaciones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amperios-hora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patio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distribución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400/220/132/33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serán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Ah.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348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220610%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V.</a:t>
            </a:r>
            <a:endParaRPr sz="1050">
              <a:latin typeface="Arial Unicode MS"/>
              <a:cs typeface="Arial Unicode MS"/>
            </a:endParaRPr>
          </a:p>
          <a:p>
            <a:pPr marL="253315" marR="132491" indent="-237482">
              <a:lnSpc>
                <a:spcPct val="147000"/>
              </a:lnSpc>
              <a:spcBef>
                <a:spcPts val="26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patio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distribución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132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400/220/132/33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capacidad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amperios-hora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será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Ah.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220610%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V.</a:t>
            </a:r>
            <a:endParaRPr sz="985">
              <a:latin typeface="Arial Unicode MS"/>
              <a:cs typeface="Arial Unicode MS"/>
            </a:endParaRPr>
          </a:p>
          <a:p>
            <a:pPr marL="253315" marR="182486">
              <a:lnSpc>
                <a:spcPct val="124600"/>
              </a:lnSpc>
              <a:spcBef>
                <a:spcPts val="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constará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220/132/33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>
              <a:latin typeface="Arial Unicode MS"/>
              <a:cs typeface="Arial Unicode MS"/>
            </a:endParaRPr>
          </a:p>
          <a:p>
            <a:pPr marL="253315" marR="6666" indent="-237482">
              <a:lnSpc>
                <a:spcPts val="1575"/>
              </a:lnSpc>
              <a:spcBef>
                <a:spcPts val="99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habrá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juegos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amperios-hora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demás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juego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400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  <a:buFont typeface="Arial Unicode MS"/>
              <a:buChar char="-"/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220/132/33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especificaciones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21">
              <a:latin typeface="Arial Unicode MS"/>
              <a:cs typeface="Arial Unicode MS"/>
            </a:endParaRPr>
          </a:p>
          <a:p>
            <a:pPr marL="253315" indent="-237482"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amperios-hora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393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220610%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V.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322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necesitarán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300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Ah.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33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132/33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especificaciones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0" y="11695906"/>
            <a:ext cx="4126722" cy="603564"/>
          </a:xfrm>
          <a:prstGeom prst="rect">
            <a:avLst/>
          </a:prstGeom>
        </p:spPr>
        <p:txBody>
          <a:bodyPr vert="horz" wrap="square" lIns="0" tIns="54167" rIns="0" bIns="0" rtlCol="0">
            <a:spAutoFit/>
          </a:bodyPr>
          <a:lstStyle/>
          <a:p>
            <a:pPr marL="253315" indent="-237482">
              <a:spcBef>
                <a:spcPts val="42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amperios-hora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Ah.</a:t>
            </a:r>
            <a:endParaRPr sz="919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34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200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220610%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V.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177"/>
              </a:spcBef>
              <a:buSzPct val="66666"/>
              <a:buChar char="-"/>
              <a:tabLst>
                <a:tab pos="253315" algn="l"/>
                <a:tab pos="254148" algn="l"/>
              </a:tabLst>
            </a:pPr>
            <a:r>
              <a:rPr sz="1181" dirty="0">
                <a:latin typeface="Arial Unicode MS"/>
                <a:cs typeface="Arial Unicode MS"/>
              </a:rPr>
              <a:t>Habrá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cargador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batería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200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Ah.</a:t>
            </a:r>
            <a:endParaRPr sz="118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47" y="2505601"/>
            <a:ext cx="5110070" cy="24784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lenta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rápida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celda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baterías </a:t>
            </a:r>
            <a:r>
              <a:rPr sz="1115" dirty="0">
                <a:latin typeface="Arial Unicode MS"/>
                <a:cs typeface="Arial Unicode MS"/>
              </a:rPr>
              <a:t>anteriores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2.15-2.2560,02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1,85-2,75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respectivamente.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rango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baterías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siguiente:</a:t>
            </a:r>
            <a:endParaRPr sz="111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1140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Ah: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refuerzo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42-21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720-240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</a:t>
            </a:r>
            <a:endParaRPr sz="98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27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Ah: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reforzada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56-28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flotante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960-320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mA</a:t>
            </a:r>
            <a:endParaRPr sz="1050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74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Ah: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refuerzo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28-14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480-160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169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demanda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52481" indent="-236649"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72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6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16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4" y="4023769"/>
            <a:ext cx="4372559" cy="2995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Análisis</a:t>
            </a:r>
            <a:r>
              <a:rPr sz="1837" spc="144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fallas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del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sistema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energía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4704524"/>
            <a:ext cx="5305072" cy="32042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2287331" indent="-232482">
              <a:lnSpc>
                <a:spcPct val="157100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16.1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RELACIONES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BÁSICAS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SISTEMA </a:t>
            </a:r>
            <a:r>
              <a:rPr sz="1247" spc="-78" dirty="0">
                <a:latin typeface="Arial Unicode MS"/>
                <a:cs typeface="Arial Unicode MS"/>
              </a:rPr>
              <a:t>S5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poder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total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5O3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r>
              <a:rPr sz="787" spc="-66" dirty="0">
                <a:latin typeface="Arial Unicode MS"/>
                <a:cs typeface="Arial Unicode MS"/>
              </a:rPr>
              <a:t>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787" spc="-33" dirty="0">
                <a:latin typeface="Arial Unicode MS"/>
                <a:cs typeface="Arial Unicode MS"/>
              </a:rPr>
              <a:t>L</a:t>
            </a:r>
            <a:endParaRPr sz="787">
              <a:latin typeface="Arial Unicode MS"/>
              <a:cs typeface="Arial Unicode MS"/>
            </a:endParaRPr>
          </a:p>
          <a:p>
            <a:pPr marL="248315" marR="2685635">
              <a:lnSpc>
                <a:spcPts val="1575"/>
              </a:lnSpc>
              <a:spcBef>
                <a:spcPts val="59"/>
              </a:spcBef>
            </a:pPr>
            <a:r>
              <a:rPr sz="1115" spc="-46" dirty="0">
                <a:latin typeface="Arial Unicode MS"/>
                <a:cs typeface="Arial Unicode MS"/>
              </a:rPr>
              <a:t>PAG5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poder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5O3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</a:t>
            </a:r>
            <a:r>
              <a:rPr sz="721" spc="-59" dirty="0">
                <a:latin typeface="Arial Unicode MS"/>
                <a:cs typeface="Arial Unicode MS"/>
              </a:rPr>
              <a:t>L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cos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(Φ)Q5 </a:t>
            </a:r>
            <a:r>
              <a:rPr sz="1115" dirty="0">
                <a:latin typeface="Arial Unicode MS"/>
                <a:cs typeface="Arial Unicode MS"/>
              </a:rPr>
              <a:t>Poder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reactivo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5O3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</a:t>
            </a:r>
            <a:r>
              <a:rPr sz="721" spc="-59" dirty="0">
                <a:latin typeface="Arial Unicode MS"/>
                <a:cs typeface="Arial Unicode MS"/>
              </a:rPr>
              <a:t>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pecado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(Φ)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985" spc="-52" dirty="0">
                <a:latin typeface="Arial Unicode MS"/>
                <a:cs typeface="Arial Unicode MS"/>
              </a:rPr>
              <a:t>V</a:t>
            </a:r>
            <a:r>
              <a:rPr sz="656" spc="-52" dirty="0">
                <a:latin typeface="Arial Unicode MS"/>
                <a:cs typeface="Arial Unicode MS"/>
              </a:rPr>
              <a:t>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</a:t>
            </a:r>
            <a:r>
              <a:rPr sz="656" spc="-52" dirty="0">
                <a:latin typeface="Arial Unicode MS"/>
                <a:cs typeface="Arial Unicode MS"/>
              </a:rPr>
              <a:t>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5O3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V</a:t>
            </a:r>
            <a:r>
              <a:rPr sz="656" spc="-26" dirty="0">
                <a:latin typeface="Arial Unicode MS"/>
                <a:cs typeface="Arial Unicode MS"/>
              </a:rPr>
              <a:t>PH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V</a:t>
            </a:r>
            <a:r>
              <a:rPr sz="656" spc="-46" dirty="0">
                <a:latin typeface="Arial Unicode MS"/>
                <a:cs typeface="Arial Unicode MS"/>
              </a:rPr>
              <a:t>PH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5tensión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(Φ)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5factor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endParaRPr sz="985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16.1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potencia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vectorial.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102"/>
              </a:spcBef>
            </a:pPr>
            <a:r>
              <a:rPr sz="1050" dirty="0">
                <a:latin typeface="Arial Unicode MS"/>
                <a:cs typeface="Arial Unicode MS"/>
              </a:rPr>
              <a:t>Operador</a:t>
            </a:r>
            <a:r>
              <a:rPr sz="1050" spc="33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a:</a:t>
            </a:r>
            <a:endParaRPr sz="1050">
              <a:latin typeface="Arial Unicode MS"/>
              <a:cs typeface="Arial Unicode MS"/>
            </a:endParaRPr>
          </a:p>
          <a:p>
            <a:pPr marL="1167414">
              <a:spcBef>
                <a:spcPts val="1063"/>
              </a:spcBef>
            </a:pPr>
            <a:r>
              <a:rPr sz="1247" dirty="0">
                <a:latin typeface="Arial Unicode MS"/>
                <a:cs typeface="Arial Unicode MS"/>
              </a:rPr>
              <a:t>a51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120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240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11a1a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056"/>
              </a:spcBef>
            </a:pPr>
            <a:r>
              <a:rPr sz="1050" dirty="0">
                <a:latin typeface="Arial Unicode MS"/>
                <a:cs typeface="Arial Unicode MS"/>
              </a:rPr>
              <a:t>Operador</a:t>
            </a:r>
            <a:r>
              <a:rPr sz="1050" spc="33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J:</a:t>
            </a:r>
            <a:endParaRPr sz="1050">
              <a:latin typeface="Arial Unicode MS"/>
              <a:cs typeface="Arial Unicode MS"/>
            </a:endParaRPr>
          </a:p>
          <a:p>
            <a:pPr marR="225817" algn="ctr">
              <a:spcBef>
                <a:spcPts val="1063"/>
              </a:spcBef>
            </a:pPr>
            <a:r>
              <a:rPr sz="1247" dirty="0">
                <a:latin typeface="Arial Unicode MS"/>
                <a:cs typeface="Arial Unicode MS"/>
              </a:rPr>
              <a:t>j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j</a:t>
            </a:r>
            <a:r>
              <a:rPr sz="854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21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925"/>
              </a:spcBef>
            </a:pP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787" dirty="0">
                <a:latin typeface="Arial Unicode MS"/>
                <a:cs typeface="Arial Unicode MS"/>
              </a:rPr>
              <a:t>base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5O3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</a:t>
            </a:r>
            <a:r>
              <a:rPr sz="787" dirty="0">
                <a:latin typeface="Arial Unicode MS"/>
                <a:cs typeface="Arial Unicode MS"/>
              </a:rPr>
              <a:t>base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base</a:t>
            </a:r>
            <a:r>
              <a:rPr sz="1181" dirty="0">
                <a:latin typeface="Arial Unicode MS"/>
                <a:cs typeface="Arial Unicode MS"/>
              </a:rPr>
              <a:t>.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uso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común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base.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268679" y="8011678"/>
            <a:ext cx="467506" cy="547372"/>
          </a:xfrm>
          <a:prstGeom prst="rect">
            <a:avLst/>
          </a:prstGeom>
        </p:spPr>
        <p:txBody>
          <a:bodyPr vert="horz" wrap="square" lIns="0" tIns="125835" rIns="0" bIns="0" rtlCol="0">
            <a:spAutoFit/>
          </a:bodyPr>
          <a:lstStyle/>
          <a:p>
            <a:pPr marL="16666">
              <a:spcBef>
                <a:spcPts val="991"/>
              </a:spcBef>
            </a:pP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919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B</a:t>
            </a:r>
            <a:endParaRPr sz="919">
              <a:latin typeface="Arial Unicode MS"/>
              <a:cs typeface="Arial Unicode MS"/>
            </a:endParaRPr>
          </a:p>
          <a:p>
            <a:pPr marL="60829">
              <a:spcBef>
                <a:spcPts val="602"/>
              </a:spcBef>
            </a:pPr>
            <a:r>
              <a:rPr sz="919" spc="-12" dirty="0">
                <a:latin typeface="Arial Unicode MS"/>
                <a:cs typeface="Arial Unicode MS"/>
              </a:rPr>
              <a:t>DKvÞ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285042" y="8251401"/>
            <a:ext cx="83917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26" dirty="0">
                <a:latin typeface="Arial Unicode MS"/>
                <a:cs typeface="Arial Unicode MS"/>
              </a:rPr>
              <a:t>Z%5ZðΩÞ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525350" y="8648435"/>
            <a:ext cx="29675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40" dirty="0">
                <a:latin typeface="Arial Unicode MS"/>
                <a:cs typeface="Arial Unicode MS"/>
              </a:rPr>
              <a:t>Z%5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854" spc="-216" dirty="0">
                <a:latin typeface="Arial Unicode MS"/>
                <a:cs typeface="Arial Unicode MS"/>
              </a:rPr>
              <a:t>MV</a:t>
            </a:r>
            <a:r>
              <a:rPr sz="854" strike="sngStrike" spc="-216" dirty="0">
                <a:latin typeface="Arial Unicode MS"/>
                <a:cs typeface="Arial Unicode MS"/>
              </a:rPr>
              <a:t>MAV</a:t>
            </a:r>
            <a:r>
              <a:rPr sz="656" strike="sngStrike" spc="-216" dirty="0">
                <a:latin typeface="Arial Unicode MS"/>
                <a:cs typeface="Arial Unicode MS"/>
              </a:rPr>
              <a:t>B</a:t>
            </a:r>
            <a:r>
              <a:rPr sz="854" strike="sngStrike" spc="-216" dirty="0">
                <a:latin typeface="Arial Unicode MS"/>
                <a:cs typeface="Arial Unicode MS"/>
              </a:rPr>
              <a:t>A</a:t>
            </a:r>
            <a:r>
              <a:rPr sz="854" strike="sngStrike" spc="40" dirty="0">
                <a:latin typeface="Arial Unicode MS"/>
                <a:cs typeface="Arial Unicode MS"/>
              </a:rPr>
              <a:t> </a:t>
            </a:r>
            <a:r>
              <a:rPr sz="1247" strike="sngStrike" dirty="0">
                <a:latin typeface="Arial Unicode MS"/>
                <a:cs typeface="Arial Unicode MS"/>
              </a:rPr>
              <a:t>3</a:t>
            </a:r>
            <a:r>
              <a:rPr sz="1247" dirty="0">
                <a:latin typeface="Arial Unicode MS"/>
                <a:cs typeface="Arial Unicode MS"/>
              </a:rPr>
              <a:t>100,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donde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MVA</a:t>
            </a:r>
            <a:r>
              <a:rPr sz="787" spc="-26" dirty="0">
                <a:latin typeface="Arial Unicode MS"/>
                <a:cs typeface="Arial Unicode MS"/>
              </a:rPr>
              <a:t>F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259533" y="8798082"/>
            <a:ext cx="7666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66" dirty="0">
                <a:latin typeface="Arial Unicode MS"/>
                <a:cs typeface="Arial Unicode MS"/>
              </a:rPr>
              <a:t>F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79191" y="9296029"/>
            <a:ext cx="5310904" cy="19610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09136" lvl="1" indent="-393304">
              <a:spcBef>
                <a:spcPts val="131"/>
              </a:spcBef>
              <a:buAutoNum type="arabicPeriod" startAt="2"/>
              <a:tabLst>
                <a:tab pos="409970" algn="l"/>
              </a:tabLst>
            </a:pPr>
            <a:r>
              <a:rPr sz="1378" spc="-52" dirty="0">
                <a:latin typeface="Arial Unicode MS"/>
                <a:cs typeface="Arial Unicode MS"/>
              </a:rPr>
              <a:t>COMPONENTES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SIMÉTRICOS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ASIMÉTRICOS</a:t>
            </a:r>
            <a:endParaRPr sz="1378">
              <a:latin typeface="Arial Unicode MS"/>
              <a:cs typeface="Arial Unicode MS"/>
            </a:endParaRPr>
          </a:p>
          <a:p>
            <a:pPr marL="16666" marR="22498">
              <a:lnSpc>
                <a:spcPct val="132300"/>
              </a:lnSpc>
              <a:spcBef>
                <a:spcPts val="716"/>
              </a:spcBef>
            </a:pP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analizar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simétricos,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555792" lvl="2" indent="-539960">
              <a:buAutoNum type="arabicPeriod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Secuencia</a:t>
            </a:r>
            <a:r>
              <a:rPr sz="1378" spc="-4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positiva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04700"/>
              </a:lnSpc>
              <a:spcBef>
                <a:spcPts val="767"/>
              </a:spcBef>
            </a:pP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tres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fasores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son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iguales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magnitud.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Están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desplazados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sí </a:t>
            </a:r>
            <a:r>
              <a:rPr sz="1247" dirty="0">
                <a:latin typeface="Arial Unicode MS"/>
                <a:cs typeface="Arial Unicode MS"/>
              </a:rPr>
              <a:t>120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grados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tienen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misma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secuencia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fasores originales.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51613" y="7296493"/>
            <a:ext cx="3823401" cy="285830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62157" y="2995315"/>
            <a:ext cx="4800065" cy="376068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6838882"/>
            <a:ext cx="276753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16.1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fasorial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7" y="10220057"/>
            <a:ext cx="5170903" cy="12626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16.2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simétricos.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algn="just"/>
            <a:r>
              <a:rPr sz="1378" dirty="0">
                <a:latin typeface="Arial Unicode MS"/>
                <a:cs typeface="Arial Unicode MS"/>
              </a:rPr>
              <a:t>16.2.2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Secuencia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negativa</a:t>
            </a:r>
            <a:endParaRPr sz="1378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10500"/>
              </a:lnSpc>
              <a:spcBef>
                <a:spcPts val="755"/>
              </a:spcBef>
            </a:pP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tres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fasores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son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iguales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magnitud.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desplazados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sí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120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secuencia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opuesta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fasores originales.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26257" y="2995331"/>
            <a:ext cx="4987151" cy="155435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4625166"/>
            <a:ext cx="5294237" cy="28930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16.3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vectores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trifásicos.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78" dirty="0">
                <a:latin typeface="Arial Unicode MS"/>
                <a:cs typeface="Arial Unicode MS"/>
              </a:rPr>
              <a:t>16.2.3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Secuencia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cero</a:t>
            </a:r>
            <a:endParaRPr sz="1378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fasores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iguales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magnitud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desplazamiento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sí</a:t>
            </a:r>
            <a:r>
              <a:rPr sz="1050" dirty="0">
                <a:latin typeface="Arial Unicode MS"/>
                <a:cs typeface="Arial Unicode MS"/>
              </a:rPr>
              <a:t> como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16.2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6666" marR="339142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análisis,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representarse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mediante </a:t>
            </a:r>
            <a:r>
              <a:rPr sz="1050" dirty="0">
                <a:latin typeface="Arial Unicode MS"/>
                <a:cs typeface="Arial Unicode MS"/>
              </a:rPr>
              <a:t>redes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trifásicas:</a:t>
            </a:r>
            <a:endParaRPr sz="1050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1023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positiva;</a:t>
            </a:r>
            <a:endParaRPr sz="1115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negativa;</a:t>
            </a:r>
            <a:endParaRPr sz="1115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cero.</a:t>
            </a:r>
            <a:endParaRPr sz="1115" dirty="0">
              <a:latin typeface="Arial Unicode MS"/>
              <a:cs typeface="Arial Unicode MS"/>
            </a:endParaRPr>
          </a:p>
          <a:p>
            <a:pPr marL="16666" marR="39997" indent="231649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trifásica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puede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 err="1" smtClean="0">
                <a:latin typeface="Arial Unicode MS"/>
                <a:cs typeface="Arial Unicode MS"/>
              </a:rPr>
              <a:t>representar</a:t>
            </a:r>
            <a:r>
              <a:rPr lang="es-ES" sz="1050" spc="263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en</a:t>
            </a:r>
            <a:r>
              <a:rPr sz="1050" spc="118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monofásica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analizar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simplemente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busca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muestra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16.3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8043099"/>
            <a:ext cx="5255071" cy="92207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16.2.4</a:t>
            </a:r>
            <a:r>
              <a:rPr sz="1378" spc="19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Los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componentes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simétricos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fasores</a:t>
            </a:r>
            <a:r>
              <a:rPr sz="1378" spc="19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asimétricos</a:t>
            </a:r>
            <a:endParaRPr sz="1378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53400"/>
              </a:lnSpc>
              <a:spcBef>
                <a:spcPts val="676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desequilibrados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(V</a:t>
            </a:r>
            <a:r>
              <a:rPr sz="591" spc="-26" dirty="0">
                <a:latin typeface="Arial Unicode MS"/>
                <a:cs typeface="Arial Unicode MS"/>
              </a:rPr>
              <a:t>a</a:t>
            </a:r>
            <a:r>
              <a:rPr sz="854" spc="-26" dirty="0">
                <a:latin typeface="Arial Unicode MS"/>
                <a:cs typeface="Arial Unicode MS"/>
              </a:rPr>
              <a:t>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</a:t>
            </a:r>
            <a:r>
              <a:rPr sz="591" spc="-26" dirty="0">
                <a:latin typeface="Arial Unicode MS"/>
                <a:cs typeface="Arial Unicode MS"/>
              </a:rPr>
              <a:t>B</a:t>
            </a:r>
            <a:r>
              <a:rPr sz="854" spc="-26" dirty="0">
                <a:latin typeface="Arial Unicode MS"/>
                <a:cs typeface="Arial Unicode MS"/>
              </a:rPr>
              <a:t>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V</a:t>
            </a:r>
            <a:r>
              <a:rPr sz="591" spc="-59" dirty="0">
                <a:latin typeface="Arial Unicode MS"/>
                <a:cs typeface="Arial Unicode MS"/>
              </a:rPr>
              <a:t>C</a:t>
            </a:r>
            <a:r>
              <a:rPr sz="854" spc="-59" dirty="0">
                <a:latin typeface="Arial Unicode MS"/>
                <a:cs typeface="Arial Unicode MS"/>
              </a:rPr>
              <a:t>)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fasores: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positiva,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negativa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donde: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557175" y="9260893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076910" y="9146553"/>
            <a:ext cx="184335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spc="-40" baseline="-8771" dirty="0">
                <a:latin typeface="Arial Unicode MS"/>
                <a:cs typeface="Arial Unicode MS"/>
              </a:rPr>
              <a:t>V</a:t>
            </a:r>
            <a:r>
              <a:rPr sz="1280" spc="-40" baseline="-12820" dirty="0">
                <a:latin typeface="Arial Unicode MS"/>
                <a:cs typeface="Arial Unicode MS"/>
              </a:rPr>
              <a:t>a1</a:t>
            </a:r>
            <a:r>
              <a:rPr sz="1280" spc="-20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846" baseline="-8771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181" dirty="0">
                <a:latin typeface="Arial Unicode MS"/>
                <a:cs typeface="Arial Unicode MS"/>
              </a:rPr>
              <a:t>DV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312" spc="-118" dirty="0">
                <a:latin typeface="Arial Unicode MS"/>
                <a:cs typeface="Arial Unicode MS"/>
              </a:rPr>
              <a:t>AV</a:t>
            </a:r>
            <a:r>
              <a:rPr sz="1378" spc="-177" baseline="-11904" dirty="0">
                <a:latin typeface="Arial Unicode MS"/>
                <a:cs typeface="Arial Unicode MS"/>
              </a:rPr>
              <a:t>B</a:t>
            </a:r>
            <a:r>
              <a:rPr sz="1378" spc="-157" baseline="-1190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1una</a:t>
            </a:r>
            <a:r>
              <a:rPr sz="1378" spc="-58" baseline="31746" dirty="0">
                <a:latin typeface="Arial Unicode MS"/>
                <a:cs typeface="Arial Unicode MS"/>
              </a:rPr>
              <a:t>2</a:t>
            </a:r>
            <a:r>
              <a:rPr sz="919" spc="-40" dirty="0">
                <a:latin typeface="Arial Unicode MS"/>
                <a:cs typeface="Arial Unicode MS"/>
              </a:rPr>
              <a:t>V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Þ</a:t>
            </a:r>
            <a:r>
              <a:rPr sz="1378" spc="-147" baseline="-11904" dirty="0">
                <a:latin typeface="Arial Unicode MS"/>
                <a:cs typeface="Arial Unicode MS"/>
              </a:rPr>
              <a:t>C</a:t>
            </a:r>
            <a:endParaRPr sz="1378" baseline="-1190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57175" y="9766411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076912" y="9652071"/>
            <a:ext cx="180502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spc="-40" baseline="-8771" dirty="0">
                <a:latin typeface="Arial Unicode MS"/>
                <a:cs typeface="Arial Unicode MS"/>
              </a:rPr>
              <a:t>V</a:t>
            </a:r>
            <a:r>
              <a:rPr sz="1280" spc="-40" baseline="-12820" dirty="0">
                <a:latin typeface="Arial Unicode MS"/>
                <a:cs typeface="Arial Unicode MS"/>
              </a:rPr>
              <a:t>a2</a:t>
            </a:r>
            <a:r>
              <a:rPr sz="1280" spc="-20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827" baseline="-8771" dirty="0">
                <a:latin typeface="Arial Unicode MS"/>
                <a:cs typeface="Arial Unicode MS"/>
              </a:rPr>
              <a:t> </a:t>
            </a:r>
            <a:r>
              <a:rPr sz="1968" u="sng" spc="-157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247" spc="-105" dirty="0">
                <a:latin typeface="Arial Unicode MS"/>
                <a:cs typeface="Arial Unicode MS"/>
              </a:rPr>
              <a:t>DV</a:t>
            </a:r>
            <a:r>
              <a:rPr sz="1378" spc="-157" baseline="-11904" dirty="0">
                <a:latin typeface="Arial Unicode MS"/>
                <a:cs typeface="Arial Unicode MS"/>
              </a:rPr>
              <a:t>a</a:t>
            </a:r>
            <a:r>
              <a:rPr sz="1378" spc="-29" baseline="-119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1a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361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V</a:t>
            </a:r>
            <a:r>
              <a:rPr sz="787" spc="-52" dirty="0">
                <a:latin typeface="Arial Unicode MS"/>
                <a:cs typeface="Arial Unicode MS"/>
              </a:rPr>
              <a:t>B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1AV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115" spc="-26" dirty="0">
                <a:latin typeface="Arial Unicode MS"/>
                <a:cs typeface="Arial Unicode MS"/>
              </a:rPr>
              <a:t>Þ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73395" y="10270985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93127" y="10157590"/>
            <a:ext cx="159752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spc="-40" baseline="-8771" dirty="0">
                <a:latin typeface="Arial Unicode MS"/>
                <a:cs typeface="Arial Unicode MS"/>
              </a:rPr>
              <a:t>V</a:t>
            </a:r>
            <a:r>
              <a:rPr sz="1280" spc="-40" baseline="-12820" dirty="0">
                <a:latin typeface="Arial Unicode MS"/>
                <a:cs typeface="Arial Unicode MS"/>
              </a:rPr>
              <a:t>a0</a:t>
            </a:r>
            <a:r>
              <a:rPr sz="1280" spc="-48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756" baseline="-8771" dirty="0">
                <a:latin typeface="Arial Unicode MS"/>
                <a:cs typeface="Arial Unicode MS"/>
              </a:rPr>
              <a:t> </a:t>
            </a:r>
            <a:r>
              <a:rPr sz="1968" u="sng" spc="-157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247" spc="-105" dirty="0">
                <a:latin typeface="Arial Unicode MS"/>
                <a:cs typeface="Arial Unicode MS"/>
              </a:rPr>
              <a:t>DV</a:t>
            </a:r>
            <a:r>
              <a:rPr sz="1378" spc="-157" baseline="-11904" dirty="0">
                <a:latin typeface="Arial Unicode MS"/>
                <a:cs typeface="Arial Unicode MS"/>
              </a:rPr>
              <a:t>a</a:t>
            </a:r>
            <a:r>
              <a:rPr sz="1378" spc="-48" baseline="-119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1V</a:t>
            </a:r>
            <a:r>
              <a:rPr sz="1247" spc="28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1V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181" spc="-26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79191" y="10995724"/>
            <a:ext cx="3644216" cy="5040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16.3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125" dirty="0">
                <a:latin typeface="Arial Unicode MS"/>
                <a:cs typeface="Arial Unicode MS"/>
              </a:rPr>
              <a:t>REDES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IMPEDANCIA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12" dirty="0">
                <a:latin typeface="Arial Unicode MS"/>
                <a:cs typeface="Arial Unicode MS"/>
              </a:rPr>
              <a:t> SECUENCIAS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233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16.4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secuencia.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61837" y="2995332"/>
            <a:ext cx="5200704" cy="374039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6826597"/>
            <a:ext cx="254503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16.4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red.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7456278"/>
            <a:ext cx="5194235" cy="43970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20780" lvl="2">
              <a:lnSpc>
                <a:spcPct val="119700"/>
              </a:lnSpc>
              <a:spcBef>
                <a:spcPts val="131"/>
              </a:spcBef>
              <a:buAutoNum type="arabicPeriod"/>
              <a:tabLst>
                <a:tab pos="479965" algn="l"/>
              </a:tabLst>
            </a:pPr>
            <a:r>
              <a:rPr sz="1181" dirty="0">
                <a:latin typeface="Arial Unicode MS"/>
                <a:cs typeface="Arial Unicode MS"/>
              </a:rPr>
              <a:t>Transformador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potencia,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generador,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cables,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líneas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Redes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secuencia</a:t>
            </a:r>
            <a:endParaRPr sz="1181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526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Z%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independientemente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222483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Consulte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16.6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16.7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respectivamente,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representaciones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redes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devanados.</a:t>
            </a:r>
            <a:endParaRPr sz="985">
              <a:latin typeface="Arial Unicode MS"/>
              <a:cs typeface="Arial Unicode MS"/>
            </a:endParaRPr>
          </a:p>
          <a:p>
            <a:pPr marL="248315" marR="117492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16.8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devanado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terciario.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16.9</a:t>
            </a:r>
            <a:r>
              <a:rPr sz="787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transformadores: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247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7"/>
              </a:spcBef>
              <a:buAutoNum type="arabicPeriod"/>
              <a:tabLst>
                <a:tab pos="670784" algn="l"/>
              </a:tabLst>
            </a:pPr>
            <a:r>
              <a:rPr sz="1312" spc="-12" dirty="0">
                <a:latin typeface="Arial Unicode MS"/>
                <a:cs typeface="Arial Unicode MS"/>
              </a:rPr>
              <a:t>Conclusión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846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positiva:</a:t>
            </a:r>
            <a:endParaRPr sz="919">
              <a:latin typeface="Arial Unicode MS"/>
              <a:cs typeface="Arial Unicode MS"/>
            </a:endParaRPr>
          </a:p>
          <a:p>
            <a:pPr marL="248315" marR="2176506" indent="-833">
              <a:lnSpc>
                <a:spcPct val="141700"/>
              </a:lnSpc>
              <a:spcBef>
                <a:spcPts val="7"/>
              </a:spcBef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5Z%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porcentual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negativa:</a:t>
            </a:r>
            <a:endParaRPr sz="919">
              <a:latin typeface="Arial Unicode MS"/>
              <a:cs typeface="Arial Unicode MS"/>
            </a:endParaRPr>
          </a:p>
          <a:p>
            <a:pPr marL="248315" marR="2176506">
              <a:lnSpc>
                <a:spcPct val="142400"/>
              </a:lnSpc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5Z%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porcentual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6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16.10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 marR="1839031">
              <a:lnSpc>
                <a:spcPct val="153400"/>
              </a:lnSpc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positiva: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1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2873" y="4974877"/>
            <a:ext cx="5215237" cy="316067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12090" y="8693045"/>
            <a:ext cx="5015501" cy="27401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15714" y="2995333"/>
            <a:ext cx="3999305" cy="144001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3" y="4526556"/>
            <a:ext cx="264670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16.5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porcentual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0" y="8201764"/>
            <a:ext cx="3515882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16.6</a:t>
            </a:r>
            <a:r>
              <a:rPr lang="es-ES" sz="985" spc="584" dirty="0" smtClean="0">
                <a:latin typeface="Arial Unicode MS"/>
                <a:cs typeface="Arial Unicode MS"/>
              </a:rPr>
              <a:t> </a:t>
            </a:r>
            <a:r>
              <a:rPr sz="656" dirty="0" err="1" smtClean="0">
                <a:latin typeface="Arial Unicode MS"/>
                <a:cs typeface="Arial Unicode MS"/>
              </a:rPr>
              <a:t>Impedancias</a:t>
            </a:r>
            <a:r>
              <a:rPr sz="656" spc="46" dirty="0" smtClean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dos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devanados.</a:t>
            </a:r>
            <a:endParaRPr sz="656"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1" y="14650440"/>
            <a:ext cx="3525882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16.7</a:t>
            </a:r>
            <a:r>
              <a:rPr lang="es-ES" sz="985" spc="591" dirty="0" smtClean="0">
                <a:latin typeface="Arial Unicode MS"/>
                <a:cs typeface="Arial Unicode MS"/>
              </a:rPr>
              <a:t> </a:t>
            </a:r>
            <a:r>
              <a:rPr sz="656" dirty="0" err="1" smtClean="0">
                <a:latin typeface="Arial Unicode MS"/>
                <a:cs typeface="Arial Unicode MS"/>
              </a:rPr>
              <a:t>Impedancias</a:t>
            </a:r>
            <a:r>
              <a:rPr sz="656" spc="46" dirty="0" smtClean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tres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devanados.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3507" y="2995333"/>
            <a:ext cx="5015485" cy="281200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651925" y="6459314"/>
            <a:ext cx="4619596" cy="321831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5899489"/>
            <a:ext cx="373755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16.8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terciario.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9776219"/>
            <a:ext cx="310504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16.9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redes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transformadores.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53997" y="10195319"/>
            <a:ext cx="3153377" cy="13664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negativa:</a:t>
            </a:r>
            <a:endParaRPr sz="919">
              <a:latin typeface="Arial Unicode MS"/>
              <a:cs typeface="Arial Unicode MS"/>
            </a:endParaRPr>
          </a:p>
          <a:p>
            <a:pPr marL="2143175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181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2143175">
              <a:spcBef>
                <a:spcPts val="925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.Z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253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035" y="2995333"/>
            <a:ext cx="5215604" cy="60983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9184887"/>
            <a:ext cx="4435892" cy="24557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16.10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Redes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devanados.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 marR="209734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positiva:X</a:t>
            </a:r>
            <a:r>
              <a:rPr sz="985" dirty="0">
                <a:latin typeface="Arial Unicode MS"/>
                <a:cs typeface="Arial Unicode MS"/>
              </a:rPr>
              <a:t> 15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subtransitoria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negativa:</a:t>
            </a:r>
            <a:endParaRPr sz="985">
              <a:latin typeface="Arial Unicode MS"/>
              <a:cs typeface="Arial Unicode MS"/>
            </a:endParaRPr>
          </a:p>
          <a:p>
            <a:pPr marL="729113" algn="ctr">
              <a:spcBef>
                <a:spcPts val="906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854" spc="-52" dirty="0">
                <a:latin typeface="Arial Unicode MS"/>
                <a:cs typeface="Arial Unicode MS"/>
              </a:rPr>
              <a:t>2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5X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188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763277" algn="ctr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248315" marR="367473">
              <a:lnSpc>
                <a:spcPct val="153400"/>
              </a:lnSpc>
              <a:spcBef>
                <a:spcPts val="708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positiva: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82"/>
              </a:spcBef>
            </a:pPr>
            <a:r>
              <a:rPr sz="1115" spc="-12" dirty="0">
                <a:latin typeface="Arial Unicode MS"/>
                <a:cs typeface="Arial Unicode MS"/>
              </a:rPr>
              <a:t>Z</a:t>
            </a:r>
            <a:r>
              <a:rPr sz="721" spc="-12" dirty="0">
                <a:latin typeface="Arial Unicode MS"/>
                <a:cs typeface="Arial Unicode MS"/>
              </a:rPr>
              <a:t>1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calcular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42154" y="10148182"/>
            <a:ext cx="5024068" cy="127801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31" y="2973489"/>
            <a:ext cx="5270905" cy="23710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negativa:</a:t>
            </a:r>
            <a:endParaRPr sz="919">
              <a:latin typeface="Arial Unicode MS"/>
              <a:cs typeface="Arial Unicode MS"/>
            </a:endParaRPr>
          </a:p>
          <a:p>
            <a:pPr marR="84160" algn="ctr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188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0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continuación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síncrono.</a:t>
            </a:r>
            <a:endParaRPr sz="854">
              <a:latin typeface="Arial Unicode MS"/>
              <a:cs typeface="Arial Unicode MS"/>
            </a:endParaRPr>
          </a:p>
          <a:p>
            <a:pPr marL="16666" marR="227482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igual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a: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Xs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(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estacionario).</a:t>
            </a:r>
            <a:endParaRPr sz="919">
              <a:latin typeface="Arial Unicode MS"/>
              <a:cs typeface="Arial Unicode MS"/>
            </a:endParaRPr>
          </a:p>
          <a:p>
            <a:pPr marL="16666" marR="70829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a: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Xsv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(reactancia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subtransitoria).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aproximadamente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igual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a: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XL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(reactancia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fuga).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288222" y="5722439"/>
            <a:ext cx="5246737" cy="15754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16.4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ANÁLISIS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FALLOS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SIMÉTRICOS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TRIFÁSICOS</a:t>
            </a:r>
            <a:endParaRPr sz="1378" dirty="0">
              <a:latin typeface="Arial Unicode MS"/>
              <a:cs typeface="Arial Unicode MS"/>
            </a:endParaRPr>
          </a:p>
          <a:p>
            <a:pPr marL="49997" marR="39997">
              <a:lnSpc>
                <a:spcPct val="1417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simétrica,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encuentra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16.11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 dirty="0">
              <a:latin typeface="Arial Unicode MS"/>
              <a:cs typeface="Arial Unicode MS"/>
            </a:endParaRPr>
          </a:p>
          <a:p>
            <a:pPr marL="1521555">
              <a:spcBef>
                <a:spcPts val="932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5V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5V</a:t>
            </a:r>
            <a:r>
              <a:rPr sz="854" spc="-26" dirty="0">
                <a:latin typeface="Arial Unicode MS"/>
                <a:cs typeface="Arial Unicode MS"/>
              </a:rPr>
              <a:t>B</a:t>
            </a:r>
            <a:r>
              <a:rPr sz="1247" spc="-26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 dirty="0">
              <a:latin typeface="Arial Unicode MS"/>
              <a:cs typeface="Arial Unicode MS"/>
            </a:endParaRPr>
          </a:p>
          <a:p>
            <a:pPr marL="101660" algn="ctr">
              <a:spcBef>
                <a:spcPts val="912"/>
              </a:spcBef>
            </a:pPr>
            <a:r>
              <a:rPr sz="1968" baseline="-36111" dirty="0">
                <a:latin typeface="Arial Unicode MS"/>
                <a:cs typeface="Arial Unicode MS"/>
              </a:rPr>
              <a:t>I</a:t>
            </a:r>
            <a:r>
              <a:rPr sz="1378" baseline="-51587" dirty="0">
                <a:latin typeface="Arial Unicode MS"/>
                <a:cs typeface="Arial Unicode MS"/>
              </a:rPr>
              <a:t>1</a:t>
            </a:r>
            <a:r>
              <a:rPr sz="1378" spc="-20" baseline="-51587" dirty="0">
                <a:latin typeface="Arial Unicode MS"/>
                <a:cs typeface="Arial Unicode MS"/>
              </a:rPr>
              <a:t> </a:t>
            </a:r>
            <a:r>
              <a:rPr sz="1968" baseline="-36111" dirty="0" smtClean="0">
                <a:latin typeface="Arial Unicode MS"/>
                <a:cs typeface="Arial Unicode MS"/>
              </a:rPr>
              <a:t>5</a:t>
            </a:r>
            <a:r>
              <a:rPr lang="es-ES" sz="1968" spc="580" baseline="-36111" dirty="0" smtClean="0">
                <a:latin typeface="Arial Unicode MS"/>
                <a:cs typeface="Arial Unicode MS"/>
              </a:rPr>
              <a:t> </a:t>
            </a:r>
            <a:r>
              <a:rPr sz="1312" u="sng" spc="472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5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mi</a:t>
            </a:r>
            <a:r>
              <a:rPr sz="1312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1312" dirty="0">
              <a:latin typeface="Arial Unicode MS"/>
              <a:cs typeface="Arial Unicode MS"/>
            </a:endParaRPr>
          </a:p>
          <a:p>
            <a:pPr marL="359974" algn="ctr">
              <a:spcBef>
                <a:spcPts val="275"/>
              </a:spcBef>
            </a:pPr>
            <a:r>
              <a:rPr sz="1247" spc="-40" dirty="0">
                <a:latin typeface="Arial Unicode MS"/>
                <a:cs typeface="Arial Unicode MS"/>
              </a:rPr>
              <a:t>Z</a:t>
            </a:r>
            <a:r>
              <a:rPr sz="854" spc="-40" dirty="0">
                <a:latin typeface="Arial Unicode MS"/>
                <a:cs typeface="Arial Unicode MS"/>
              </a:rPr>
              <a:t>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88222" y="7761521"/>
            <a:ext cx="5115068" cy="189779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16.4.1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Análisis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fallas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monofásicas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asimétricas</a:t>
            </a:r>
            <a:endParaRPr sz="1378">
              <a:latin typeface="Arial Unicode MS"/>
              <a:cs typeface="Arial Unicode MS"/>
            </a:endParaRPr>
          </a:p>
          <a:p>
            <a:pPr marL="49997" marR="39997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asimétrica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analizar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siguiente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manera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16.12</a:t>
            </a:r>
            <a:r>
              <a:rPr sz="1050" spc="-12" dirty="0">
                <a:latin typeface="Arial Unicode MS"/>
                <a:cs typeface="Arial Unicode MS"/>
              </a:rPr>
              <a:t>):</a:t>
            </a:r>
            <a:endParaRPr sz="1050">
              <a:latin typeface="Arial Unicode MS"/>
              <a:cs typeface="Arial Unicode MS"/>
            </a:endParaRPr>
          </a:p>
          <a:p>
            <a:pPr marL="1042424">
              <a:spcBef>
                <a:spcPts val="893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50;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50;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 </a:t>
            </a:r>
            <a:r>
              <a:rPr sz="1247" spc="-26" dirty="0">
                <a:latin typeface="Arial Unicode MS"/>
                <a:cs typeface="Arial Unicode MS"/>
              </a:rPr>
              <a:t>53I</a:t>
            </a:r>
            <a:r>
              <a:rPr sz="854" spc="-26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233316" algn="ctr">
              <a:spcBef>
                <a:spcPts val="919"/>
              </a:spcBef>
              <a:tabLst>
                <a:tab pos="1028258" algn="l"/>
                <a:tab pos="1588216" algn="l"/>
              </a:tabLst>
            </a:pPr>
            <a:r>
              <a:rPr sz="1968" baseline="-38888" dirty="0">
                <a:latin typeface="Arial Unicode MS"/>
                <a:cs typeface="Arial Unicode MS"/>
              </a:rPr>
              <a:t>I</a:t>
            </a:r>
            <a:r>
              <a:rPr sz="1378" baseline="-55555" dirty="0">
                <a:latin typeface="Arial Unicode MS"/>
                <a:cs typeface="Arial Unicode MS"/>
              </a:rPr>
              <a:t>1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393" baseline="-38888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5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mi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  <a:p>
            <a:pPr marL="2338161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3Z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12Z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1Z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  <a:p>
            <a:pPr marL="2374825">
              <a:spcBef>
                <a:spcPts val="997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442155" y="12314324"/>
            <a:ext cx="167668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16.11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Fallo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trifásico.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99951" y="12547422"/>
            <a:ext cx="1748357" cy="6667"/>
          </a:xfrm>
          <a:custGeom>
            <a:avLst/>
            <a:gdLst/>
            <a:ahLst/>
            <a:cxnLst/>
            <a:rect l="l" t="t" r="r" b="b"/>
            <a:pathLst>
              <a:path w="1332229" h="5079">
                <a:moveTo>
                  <a:pt x="1332001" y="0"/>
                </a:moveTo>
                <a:lnTo>
                  <a:pt x="0" y="0"/>
                </a:lnTo>
                <a:lnTo>
                  <a:pt x="0" y="5040"/>
                </a:lnTo>
                <a:lnTo>
                  <a:pt x="1332001" y="5040"/>
                </a:lnTo>
                <a:lnTo>
                  <a:pt x="13320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07362" y="2995332"/>
            <a:ext cx="3824935" cy="201546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22480" y="5452052"/>
            <a:ext cx="3773763" cy="204664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1" y="5077944"/>
            <a:ext cx="233836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monofásica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45858" y="7565850"/>
            <a:ext cx="5314238" cy="19131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16.13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115">
              <a:latin typeface="Arial Unicode MS"/>
              <a:cs typeface="Arial Unicode MS"/>
            </a:endParaRPr>
          </a:p>
          <a:p>
            <a:pPr marL="49997"/>
            <a:r>
              <a:rPr sz="1378" dirty="0">
                <a:latin typeface="Arial Unicode MS"/>
                <a:cs typeface="Arial Unicode MS"/>
              </a:rPr>
              <a:t>16.4.2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Análisis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asimétricos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fallas</a:t>
            </a:r>
            <a:r>
              <a:rPr sz="1378" spc="17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entre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fases</a:t>
            </a:r>
            <a:endParaRPr sz="1378">
              <a:latin typeface="Arial Unicode MS"/>
              <a:cs typeface="Arial Unicode MS"/>
            </a:endParaRPr>
          </a:p>
          <a:p>
            <a:pPr marL="49997" marR="39997">
              <a:lnSpc>
                <a:spcPct val="110800"/>
              </a:lnSpc>
              <a:spcBef>
                <a:spcPts val="741"/>
              </a:spcBef>
            </a:pPr>
            <a:r>
              <a:rPr sz="1181" spc="-12" dirty="0">
                <a:latin typeface="Arial Unicode MS"/>
                <a:cs typeface="Arial Unicode MS"/>
              </a:rPr>
              <a:t>Esta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asimétrica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analizar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siguiente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manera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16.13</a:t>
            </a:r>
            <a:r>
              <a:rPr sz="1181" spc="-12" dirty="0">
                <a:latin typeface="Arial Unicode MS"/>
                <a:cs typeface="Arial Unicode MS"/>
              </a:rPr>
              <a:t>):</a:t>
            </a:r>
            <a:endParaRPr sz="1181">
              <a:latin typeface="Arial Unicode MS"/>
              <a:cs typeface="Arial Unicode MS"/>
            </a:endParaRPr>
          </a:p>
          <a:p>
            <a:pPr marL="1178247">
              <a:spcBef>
                <a:spcPts val="866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5V</a:t>
            </a:r>
            <a:r>
              <a:rPr sz="854" spc="-52" dirty="0">
                <a:latin typeface="Arial Unicode MS"/>
                <a:cs typeface="Arial Unicode MS"/>
              </a:rPr>
              <a:t>Y</a:t>
            </a:r>
            <a:r>
              <a:rPr sz="1247" spc="-52" dirty="0">
                <a:latin typeface="Arial Unicode MS"/>
                <a:cs typeface="Arial Unicode MS"/>
              </a:rPr>
              <a:t>;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 </a:t>
            </a:r>
            <a:r>
              <a:rPr sz="1247" dirty="0">
                <a:latin typeface="Arial Unicode MS"/>
                <a:cs typeface="Arial Unicode MS"/>
              </a:rPr>
              <a:t>5 2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1247" dirty="0">
                <a:latin typeface="Arial Unicode MS"/>
                <a:cs typeface="Arial Unicode MS"/>
              </a:rPr>
              <a:t>; I</a:t>
            </a:r>
            <a:r>
              <a:rPr sz="854" dirty="0">
                <a:latin typeface="Arial Unicode MS"/>
                <a:cs typeface="Arial Unicode MS"/>
              </a:rPr>
              <a:t>1 </a:t>
            </a:r>
            <a:r>
              <a:rPr sz="1247" dirty="0">
                <a:latin typeface="Arial Unicode MS"/>
                <a:cs typeface="Arial Unicode MS"/>
              </a:rPr>
              <a:t>5 2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1247" dirty="0">
                <a:latin typeface="Arial Unicode MS"/>
                <a:cs typeface="Arial Unicode MS"/>
              </a:rPr>
              <a:t>; I</a:t>
            </a:r>
            <a:r>
              <a:rPr sz="854" dirty="0">
                <a:latin typeface="Arial Unicode MS"/>
                <a:cs typeface="Arial Unicode MS"/>
              </a:rPr>
              <a:t>B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34163" algn="ctr">
              <a:spcBef>
                <a:spcPts val="919"/>
              </a:spcBef>
              <a:tabLst>
                <a:tab pos="654119" algn="l"/>
                <a:tab pos="1037424" algn="l"/>
              </a:tabLst>
            </a:pPr>
            <a:r>
              <a:rPr sz="1968" baseline="-38888" dirty="0">
                <a:latin typeface="Arial Unicode MS"/>
                <a:cs typeface="Arial Unicode MS"/>
              </a:rPr>
              <a:t>I</a:t>
            </a:r>
            <a:r>
              <a:rPr sz="1378" baseline="-55555" dirty="0">
                <a:latin typeface="Arial Unicode MS"/>
                <a:cs typeface="Arial Unicode MS"/>
              </a:rPr>
              <a:t>1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393" baseline="-38888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5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mi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  <a:p>
            <a:pPr marL="309143" algn="ctr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2Z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4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12Z</a:t>
            </a:r>
            <a:r>
              <a:rPr sz="854" spc="-26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3" y="9981077"/>
            <a:ext cx="4852565" cy="10299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16.4.3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Fallos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asimétricos</a:t>
            </a:r>
            <a:r>
              <a:rPr sz="1378" spc="8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fase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fase</a:t>
            </a:r>
            <a:r>
              <a:rPr sz="1378" spc="8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en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análisis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8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tierra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asimétrica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analizar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16.14</a:t>
            </a:r>
            <a:r>
              <a:rPr sz="1050" spc="-12" dirty="0">
                <a:latin typeface="Arial Unicode MS"/>
                <a:cs typeface="Arial Unicode MS"/>
              </a:rPr>
              <a:t>):</a:t>
            </a:r>
            <a:endParaRPr sz="1050">
              <a:latin typeface="Arial Unicode MS"/>
              <a:cs typeface="Arial Unicode MS"/>
            </a:endParaRPr>
          </a:p>
          <a:p>
            <a:pPr marL="279980" algn="ctr">
              <a:spcBef>
                <a:spcPts val="899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954713" y="11101554"/>
            <a:ext cx="43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3333" dirty="0">
                <a:latin typeface="Arial Unicode MS"/>
                <a:cs typeface="Arial Unicode MS"/>
              </a:rPr>
              <a:t>-</a:t>
            </a:r>
            <a:r>
              <a:rPr sz="1968" spc="355" baseline="-33333" dirty="0">
                <a:latin typeface="Arial Unicode MS"/>
                <a:cs typeface="Arial Unicode MS"/>
              </a:rPr>
              <a:t> </a:t>
            </a:r>
            <a:r>
              <a:rPr sz="1312" spc="52" dirty="0">
                <a:latin typeface="Arial Unicode MS"/>
                <a:cs typeface="Arial Unicode MS"/>
              </a:rPr>
              <a:t>mi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949003" y="11200769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924780" y="11213995"/>
            <a:ext cx="5333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1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46" dirty="0">
                <a:latin typeface="Arial Unicode MS"/>
                <a:cs typeface="Arial Unicode MS"/>
              </a:rPr>
              <a:t> </a:t>
            </a:r>
            <a:r>
              <a:rPr sz="1870" spc="-99" baseline="-32163" dirty="0">
                <a:latin typeface="Arial Unicode MS"/>
                <a:cs typeface="Arial Unicode MS"/>
              </a:rPr>
              <a:t>Z</a:t>
            </a:r>
            <a:endParaRPr sz="1870" baseline="-32163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924779" y="11996344"/>
            <a:ext cx="1591688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574050" algn="l"/>
              </a:tabLst>
            </a:pP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DZ</a:t>
            </a:r>
            <a:r>
              <a:rPr sz="656" spc="-12" dirty="0">
                <a:latin typeface="Arial Unicode MS"/>
                <a:cs typeface="Arial Unicode MS"/>
              </a:rPr>
              <a:t>s 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ÞðZ</a:t>
            </a:r>
            <a:r>
              <a:rPr sz="656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s</a:t>
            </a:r>
            <a:r>
              <a:rPr sz="656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370540" y="12694553"/>
            <a:ext cx="58417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12" dirty="0">
                <a:latin typeface="Arial Unicode MS"/>
                <a:cs typeface="Arial Unicode MS"/>
              </a:rPr>
              <a:t>2Z</a:t>
            </a:r>
            <a:r>
              <a:rPr sz="656" spc="-12" dirty="0">
                <a:latin typeface="Arial Unicode MS"/>
                <a:cs typeface="Arial Unicode MS"/>
              </a:rPr>
              <a:t>s</a:t>
            </a:r>
            <a:r>
              <a:rPr sz="656" spc="-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1Z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-2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1Z</a:t>
            </a:r>
            <a:r>
              <a:rPr sz="656" spc="-33" dirty="0">
                <a:latin typeface="Arial Unicode MS"/>
                <a:cs typeface="Arial Unicode MS"/>
              </a:rPr>
              <a:t>0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091642" y="10768026"/>
            <a:ext cx="630843" cy="6667"/>
          </a:xfrm>
          <a:custGeom>
            <a:avLst/>
            <a:gdLst/>
            <a:ahLst/>
            <a:cxnLst/>
            <a:rect l="l" t="t" r="r" b="b"/>
            <a:pathLst>
              <a:path w="480695" h="5079">
                <a:moveTo>
                  <a:pt x="480237" y="0"/>
                </a:moveTo>
                <a:lnTo>
                  <a:pt x="0" y="0"/>
                </a:lnTo>
                <a:lnTo>
                  <a:pt x="0" y="5039"/>
                </a:lnTo>
                <a:lnTo>
                  <a:pt x="480237" y="5039"/>
                </a:lnTo>
                <a:lnTo>
                  <a:pt x="4802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501081" y="11167716"/>
            <a:ext cx="1282518" cy="6667"/>
          </a:xfrm>
          <a:custGeom>
            <a:avLst/>
            <a:gdLst/>
            <a:ahLst/>
            <a:cxnLst/>
            <a:rect l="l" t="t" r="r" b="b"/>
            <a:pathLst>
              <a:path w="977264" h="5079">
                <a:moveTo>
                  <a:pt x="977036" y="0"/>
                </a:moveTo>
                <a:lnTo>
                  <a:pt x="0" y="0"/>
                </a:lnTo>
                <a:lnTo>
                  <a:pt x="0" y="5039"/>
                </a:lnTo>
                <a:lnTo>
                  <a:pt x="977036" y="5039"/>
                </a:lnTo>
                <a:lnTo>
                  <a:pt x="977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44533" y="2995332"/>
            <a:ext cx="3230378" cy="174427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46888" y="5301815"/>
            <a:ext cx="5023269" cy="227036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8321555" y="4805813"/>
            <a:ext cx="1999194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16.14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dirty="0">
                <a:latin typeface="Arial Unicode MS"/>
                <a:cs typeface="Arial Unicode MS"/>
              </a:rPr>
              <a:t> a fase a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5" y="7659997"/>
            <a:ext cx="5095903" cy="15507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16.15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monofásico.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1054089">
              <a:lnSpc>
                <a:spcPct val="113399"/>
              </a:lnSpc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16.4.4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Análisis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circuito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abierto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monofásico asimétrico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74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analizar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</a:t>
            </a:r>
            <a:r>
              <a:rPr sz="985" dirty="0">
                <a:latin typeface="Arial Unicode MS"/>
                <a:cs typeface="Arial Unicode MS"/>
              </a:rPr>
              <a:t> manera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16.15</a:t>
            </a:r>
            <a:r>
              <a:rPr sz="985" spc="-12" dirty="0">
                <a:latin typeface="Arial Unicode MS"/>
                <a:cs typeface="Arial Unicode MS"/>
              </a:rPr>
              <a:t>):</a:t>
            </a:r>
            <a:endParaRPr sz="985">
              <a:latin typeface="Arial Unicode MS"/>
              <a:cs typeface="Arial Unicode MS"/>
            </a:endParaRPr>
          </a:p>
          <a:p>
            <a:pPr marL="34997" algn="ctr">
              <a:spcBef>
                <a:spcPts val="912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21556" y="9832559"/>
            <a:ext cx="4908400" cy="5158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16.4.5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Nivel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falla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equivalente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trifásico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corriente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falla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906"/>
              </a:spcBef>
            </a:pP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simplificar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cálculo,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representar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monofásica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88221" y="10330516"/>
            <a:ext cx="3322545" cy="5185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trifásicas,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</a:t>
            </a:r>
            <a:r>
              <a:rPr sz="1968" spc="-20" baseline="-38888" dirty="0">
                <a:latin typeface="Arial Unicode MS"/>
                <a:cs typeface="Arial Unicode MS"/>
              </a:rPr>
              <a:t>h</a:t>
            </a:r>
            <a:r>
              <a:rPr sz="985" spc="-12" dirty="0">
                <a:latin typeface="Arial Unicode MS"/>
                <a:cs typeface="Arial Unicode MS"/>
              </a:rPr>
              <a:t>jemplo: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978"/>
              </a:spcBef>
            </a:pP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3Φ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equivalente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1Φ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787" spc="-144" dirty="0">
                <a:latin typeface="Arial Unicode MS"/>
                <a:cs typeface="Arial Unicode MS"/>
              </a:rPr>
              <a:t>MVA</a:t>
            </a:r>
            <a:r>
              <a:rPr sz="1280" spc="-216" baseline="-29914" dirty="0">
                <a:latin typeface="Arial Unicode MS"/>
                <a:cs typeface="Arial Unicode MS"/>
              </a:rPr>
              <a:t>2</a:t>
            </a:r>
            <a:r>
              <a:rPr sz="525" spc="-144" dirty="0">
                <a:latin typeface="Arial Unicode MS"/>
                <a:cs typeface="Arial Unicode MS"/>
              </a:rPr>
              <a:t>B</a:t>
            </a:r>
            <a:r>
              <a:rPr sz="1280" spc="-216" baseline="-29914" dirty="0">
                <a:latin typeface="Arial Unicode MS"/>
                <a:cs typeface="Arial Unicode MS"/>
              </a:rPr>
              <a:t>Z</a:t>
            </a:r>
            <a:r>
              <a:rPr sz="787" spc="-144" dirty="0">
                <a:latin typeface="Arial Unicode MS"/>
                <a:cs typeface="Arial Unicode MS"/>
              </a:rPr>
              <a:t>3</a:t>
            </a:r>
            <a:r>
              <a:rPr sz="985" spc="-216" baseline="-38888" dirty="0">
                <a:latin typeface="Arial Unicode MS"/>
                <a:cs typeface="Arial Unicode MS"/>
              </a:rPr>
              <a:t>1</a:t>
            </a:r>
            <a:r>
              <a:rPr sz="787" spc="-144" dirty="0">
                <a:latin typeface="Arial Unicode MS"/>
                <a:cs typeface="Arial Unicode MS"/>
              </a:rPr>
              <a:t>1</a:t>
            </a:r>
            <a:r>
              <a:rPr sz="1280" spc="-216" baseline="-29914" dirty="0">
                <a:latin typeface="Arial Unicode MS"/>
                <a:cs typeface="Arial Unicode MS"/>
              </a:rPr>
              <a:t>1</a:t>
            </a:r>
            <a:r>
              <a:rPr sz="787" spc="-144" dirty="0">
                <a:latin typeface="Arial Unicode MS"/>
                <a:cs typeface="Arial Unicode MS"/>
              </a:rPr>
              <a:t>0</a:t>
            </a:r>
            <a:r>
              <a:rPr sz="1280" spc="-216" baseline="-29914" dirty="0">
                <a:latin typeface="Arial Unicode MS"/>
                <a:cs typeface="Arial Unicode MS"/>
              </a:rPr>
              <a:t>Z</a:t>
            </a:r>
            <a:r>
              <a:rPr sz="787" spc="-144" dirty="0">
                <a:latin typeface="Arial Unicode MS"/>
                <a:cs typeface="Arial Unicode MS"/>
              </a:rPr>
              <a:t>0</a:t>
            </a:r>
            <a:r>
              <a:rPr sz="985" spc="-216" baseline="-38888" dirty="0">
                <a:latin typeface="Arial Unicode MS"/>
                <a:cs typeface="Arial Unicode MS"/>
              </a:rPr>
              <a:t>0</a:t>
            </a:r>
            <a:endParaRPr sz="985" baseline="-38888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05214" y="10445797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484418" y="10919035"/>
            <a:ext cx="1235016" cy="465186"/>
          </a:xfrm>
          <a:prstGeom prst="rect">
            <a:avLst/>
          </a:prstGeom>
        </p:spPr>
        <p:txBody>
          <a:bodyPr vert="horz" wrap="square" lIns="0" tIns="46667" rIns="0" bIns="0" rtlCol="0">
            <a:spAutoFit/>
          </a:bodyPr>
          <a:lstStyle/>
          <a:p>
            <a:pPr marL="16666">
              <a:spcBef>
                <a:spcPts val="367"/>
              </a:spcBef>
            </a:pPr>
            <a:r>
              <a:rPr sz="1050" spc="-12" dirty="0">
                <a:latin typeface="Arial Unicode MS"/>
                <a:cs typeface="Arial Unicode MS"/>
              </a:rPr>
              <a:t>MVA3Φequivalente</a:t>
            </a:r>
            <a:endParaRPr sz="1050">
              <a:latin typeface="Arial Unicode MS"/>
              <a:cs typeface="Arial Unicode MS"/>
            </a:endParaRPr>
          </a:p>
          <a:p>
            <a:pPr marR="78328" algn="ctr">
              <a:lnSpc>
                <a:spcPts val="459"/>
              </a:lnSpc>
              <a:spcBef>
                <a:spcPts val="125"/>
              </a:spcBef>
            </a:pPr>
            <a:r>
              <a:rPr sz="525" spc="-12" dirty="0">
                <a:latin typeface="Arial Unicode MS"/>
                <a:cs typeface="Arial Unicode MS"/>
              </a:rPr>
              <a:t>pffiffiffi</a:t>
            </a:r>
            <a:endParaRPr sz="525">
              <a:latin typeface="Arial Unicode MS"/>
              <a:cs typeface="Arial Unicode MS"/>
            </a:endParaRPr>
          </a:p>
          <a:p>
            <a:pPr marL="598289">
              <a:lnSpc>
                <a:spcPts val="1404"/>
              </a:lnSpc>
            </a:pPr>
            <a:r>
              <a:rPr sz="1312" spc="-33" dirty="0">
                <a:latin typeface="Arial Unicode MS"/>
                <a:cs typeface="Arial Unicode MS"/>
              </a:rPr>
              <a:t>3V</a:t>
            </a:r>
            <a:r>
              <a:rPr sz="919" spc="-33" dirty="0">
                <a:latin typeface="Arial Unicode MS"/>
                <a:cs typeface="Arial Unicode MS"/>
              </a:rPr>
              <a:t>L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24410" y="11029742"/>
            <a:ext cx="2766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70" dirty="0">
                <a:latin typeface="Arial Unicode MS"/>
                <a:cs typeface="Arial Unicode MS"/>
              </a:rPr>
              <a:t>f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21259" y="11880586"/>
            <a:ext cx="2885040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036" y="2995335"/>
            <a:ext cx="5215586" cy="65896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9677177"/>
            <a:ext cx="5218405" cy="7113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16.16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fallas.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16.16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10794463"/>
            <a:ext cx="4825899" cy="9417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16.5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RESUELTOS</a:t>
            </a:r>
            <a:endParaRPr sz="1312">
              <a:latin typeface="Arial Unicode MS"/>
              <a:cs typeface="Arial Unicode MS"/>
            </a:endParaRPr>
          </a:p>
          <a:p>
            <a:pPr marL="17499">
              <a:spcBef>
                <a:spcPts val="971"/>
              </a:spcBef>
            </a:pPr>
            <a:r>
              <a:rPr sz="1115" dirty="0">
                <a:latin typeface="Arial Unicode MS"/>
                <a:cs typeface="Arial Unicode MS"/>
              </a:rPr>
              <a:t>1.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Impedancia.</a:t>
            </a:r>
            <a:endParaRPr sz="1115">
              <a:latin typeface="Arial Unicode MS"/>
              <a:cs typeface="Arial Unicode MS"/>
            </a:endParaRPr>
          </a:p>
          <a:p>
            <a:pPr marL="490797" marR="6666">
              <a:lnSpc>
                <a:spcPts val="1575"/>
              </a:lnSpc>
              <a:spcBef>
                <a:spcPts val="78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MVA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(impedancia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clasificación)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(100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MVA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nominal)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657629" y="3460211"/>
            <a:ext cx="609174" cy="6667"/>
          </a:xfrm>
          <a:custGeom>
            <a:avLst/>
            <a:gdLst/>
            <a:ahLst/>
            <a:cxnLst/>
            <a:rect l="l" t="t" r="r" b="b"/>
            <a:pathLst>
              <a:path w="464185" h="5080">
                <a:moveTo>
                  <a:pt x="463677" y="0"/>
                </a:moveTo>
                <a:lnTo>
                  <a:pt x="0" y="0"/>
                </a:lnTo>
                <a:lnTo>
                  <a:pt x="0" y="5039"/>
                </a:lnTo>
                <a:lnTo>
                  <a:pt x="463677" y="5039"/>
                </a:lnTo>
                <a:lnTo>
                  <a:pt x="46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849176" y="3337951"/>
            <a:ext cx="2373366" cy="2014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Clasificación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591" dirty="0">
                <a:latin typeface="Arial Unicode MS"/>
                <a:cs typeface="Arial Unicode MS"/>
              </a:rPr>
              <a:t> </a:t>
            </a:r>
            <a:r>
              <a:rPr spc="-20" baseline="40123" dirty="0">
                <a:latin typeface="Arial Unicode MS"/>
                <a:cs typeface="Arial Unicode MS"/>
              </a:rPr>
              <a:t>203100</a:t>
            </a:r>
            <a:endParaRPr baseline="40123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449168" y="3377784"/>
            <a:ext cx="690843" cy="520013"/>
          </a:xfrm>
          <a:prstGeom prst="rect">
            <a:avLst/>
          </a:prstGeom>
        </p:spPr>
        <p:txBody>
          <a:bodyPr vert="horz" wrap="square" lIns="0" tIns="74167" rIns="0" bIns="0" rtlCol="0">
            <a:spAutoFit/>
          </a:bodyPr>
          <a:lstStyle/>
          <a:p>
            <a:pPr marL="387471">
              <a:spcBef>
                <a:spcPts val="584"/>
              </a:spcBef>
            </a:pPr>
            <a:r>
              <a:rPr sz="1312" spc="-33" dirty="0">
                <a:latin typeface="Arial Unicode MS"/>
                <a:cs typeface="Arial Unicode MS"/>
              </a:rPr>
              <a:t>240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1247" spc="-12" dirty="0">
                <a:latin typeface="Arial Unicode MS"/>
                <a:cs typeface="Arial Unicode MS"/>
              </a:rPr>
              <a:t>58:33%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94" y="3881949"/>
            <a:ext cx="5205071" cy="3208782"/>
          </a:xfrm>
          <a:prstGeom prst="rect">
            <a:avLst/>
          </a:prstGeom>
        </p:spPr>
        <p:txBody>
          <a:bodyPr vert="horz" wrap="square" lIns="0" tIns="123335" rIns="0" bIns="0" rtlCol="0">
            <a:spAutoFit/>
          </a:bodyPr>
          <a:lstStyle/>
          <a:p>
            <a:pPr marL="190819" indent="-174154">
              <a:spcBef>
                <a:spcPts val="971"/>
              </a:spcBef>
              <a:buAutoNum type="arabicPeriod" startAt="2"/>
              <a:tabLst>
                <a:tab pos="190819" algn="l"/>
              </a:tabLst>
            </a:pP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66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expresan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MVA.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está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relacionado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porcentaje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525">
              <a:latin typeface="Arial Unicode MS"/>
              <a:cs typeface="Arial Unicode MS"/>
            </a:endParaRPr>
          </a:p>
          <a:p>
            <a:pPr marL="709114"/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porcentual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510;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=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MVA</a:t>
            </a:r>
            <a:endParaRPr sz="1050">
              <a:latin typeface="Arial Unicode MS"/>
              <a:cs typeface="Arial Unicode MS"/>
            </a:endParaRPr>
          </a:p>
          <a:p>
            <a:pPr marL="258314" marR="19164" indent="231649">
              <a:lnSpc>
                <a:spcPct val="1421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particular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35,000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MVA,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expresada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MVA,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0.286.</a:t>
            </a:r>
            <a:endParaRPr sz="919">
              <a:latin typeface="Arial Unicode MS"/>
              <a:cs typeface="Arial Unicode MS"/>
            </a:endParaRPr>
          </a:p>
          <a:p>
            <a:pPr marL="258314" marR="8832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similar,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particular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2%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MVA),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MVA.</a:t>
            </a:r>
            <a:endParaRPr sz="919">
              <a:latin typeface="Arial Unicode MS"/>
              <a:cs typeface="Arial Unicode MS"/>
            </a:endParaRPr>
          </a:p>
          <a:p>
            <a:pPr marL="490797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(I</a:t>
            </a:r>
            <a:r>
              <a:rPr sz="525" spc="-12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),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cualquiera:</a:t>
            </a:r>
            <a:endParaRPr sz="854">
              <a:latin typeface="Arial Unicode MS"/>
              <a:cs typeface="Arial Unicode MS"/>
            </a:endParaRPr>
          </a:p>
          <a:p>
            <a:pPr marL="266647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F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averías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(MVA)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(kV31,732)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kA</a:t>
            </a:r>
            <a:endParaRPr sz="854">
              <a:latin typeface="Arial Unicode MS"/>
              <a:cs typeface="Arial Unicode MS"/>
            </a:endParaRPr>
          </a:p>
          <a:p>
            <a:pPr marL="258314">
              <a:spcBef>
                <a:spcPts val="150"/>
              </a:spcBef>
            </a:pPr>
            <a:r>
              <a:rPr sz="1247" dirty="0">
                <a:latin typeface="Arial Unicode MS"/>
                <a:cs typeface="Arial Unicode MS"/>
              </a:rPr>
              <a:t>B.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510,000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(kV31.732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3Z%)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  <a:p>
            <a:pPr marL="163322" indent="-146656">
              <a:spcBef>
                <a:spcPts val="274"/>
              </a:spcBef>
              <a:buAutoNum type="arabicPeriod" startAt="3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35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óhmica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86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convertir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porcentaje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óhmica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primaria: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96730" y="7218892"/>
            <a:ext cx="3151709" cy="4756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64095" algn="l"/>
              </a:tabLst>
            </a:pPr>
            <a:r>
              <a:rPr sz="919" dirty="0">
                <a:latin typeface="Arial Unicode MS"/>
                <a:cs typeface="Arial Unicode MS"/>
              </a:rPr>
              <a:t>Tomando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Z%</a:t>
            </a:r>
            <a:r>
              <a:rPr sz="919" dirty="0">
                <a:latin typeface="Arial Unicode MS"/>
                <a:cs typeface="Arial Unicode MS"/>
              </a:rPr>
              <a:t>	5porcentaje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MVA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925"/>
              </a:spcBef>
            </a:pPr>
            <a:r>
              <a:rPr sz="1312" spc="-33" dirty="0">
                <a:latin typeface="Arial Unicode MS"/>
                <a:cs typeface="Arial Unicode MS"/>
              </a:rPr>
              <a:t>Z%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211119" y="7363552"/>
            <a:ext cx="62584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8888" dirty="0" smtClean="0">
                <a:latin typeface="Arial Unicode MS"/>
                <a:cs typeface="Arial Unicode MS"/>
              </a:rPr>
              <a:t>5</a:t>
            </a:r>
            <a:r>
              <a:rPr lang="es-ES" sz="1968" spc="591" baseline="-38888" dirty="0" smtClean="0">
                <a:latin typeface="Arial Unicode MS"/>
                <a:cs typeface="Arial Unicode MS"/>
              </a:rPr>
              <a:t> </a:t>
            </a:r>
            <a:r>
              <a:rPr sz="1312" u="sng" spc="-33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</a:t>
            </a:r>
            <a:r>
              <a:rPr sz="919" u="sng" spc="-33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436231" y="7590326"/>
            <a:ext cx="3916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MVA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485360" y="8060877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52" dirty="0">
                <a:latin typeface="Arial Unicode MS"/>
                <a:cs typeface="Arial Unicode MS"/>
              </a:rPr>
              <a:t>Z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211078" y="7834109"/>
            <a:ext cx="4875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00" baseline="-36111" dirty="0">
                <a:latin typeface="Arial Unicode MS"/>
                <a:cs typeface="Arial Unicode MS"/>
              </a:rPr>
              <a:t> 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V2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296693" y="7946543"/>
            <a:ext cx="3916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MVA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211077" y="8336793"/>
            <a:ext cx="74501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39" baseline="-38888" dirty="0">
                <a:latin typeface="Arial Unicode MS"/>
                <a:cs typeface="Arial Unicode MS"/>
              </a:rPr>
              <a:t>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3Z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09148" y="8571133"/>
            <a:ext cx="20083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919" spc="-33" dirty="0">
                <a:latin typeface="Arial Unicode MS"/>
                <a:cs typeface="Arial Unicode MS"/>
              </a:rPr>
              <a:t>2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296690" y="8450171"/>
            <a:ext cx="2675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Z%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21566" y="8939741"/>
            <a:ext cx="5316738" cy="27689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1250741">
              <a:lnSpc>
                <a:spcPct val="1243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Entonces,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(Ω)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5Z%3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(kV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1050" dirty="0">
                <a:latin typeface="Arial Unicode MS"/>
                <a:cs typeface="Arial Unicode MS"/>
              </a:rPr>
              <a:t>/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10,000)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Por</a:t>
            </a:r>
            <a:r>
              <a:rPr sz="1050" dirty="0">
                <a:latin typeface="Arial Unicode MS"/>
                <a:cs typeface="Arial Unicode MS"/>
              </a:rPr>
              <a:t> ejemplo: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Z%52,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kV5400,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remilgado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Ω.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cambio, </a:t>
            </a:r>
            <a:r>
              <a:rPr sz="1050" dirty="0">
                <a:latin typeface="Arial Unicode MS"/>
                <a:cs typeface="Arial Unicode MS"/>
              </a:rPr>
              <a:t>Z%5Z</a:t>
            </a:r>
            <a:r>
              <a:rPr sz="721" dirty="0">
                <a:latin typeface="Arial Unicode MS"/>
                <a:cs typeface="Arial Unicode MS"/>
              </a:rPr>
              <a:t>remilgado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(10,000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/kV</a:t>
            </a:r>
            <a:r>
              <a:rPr sz="721" spc="-12" dirty="0">
                <a:latin typeface="Arial Unicode MS"/>
                <a:cs typeface="Arial Unicode MS"/>
              </a:rPr>
              <a:t>2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16666" marR="24165" indent="231649">
              <a:lnSpc>
                <a:spcPts val="1575"/>
              </a:lnSpc>
              <a:spcBef>
                <a:spcPts val="99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óhmica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óhmica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esto</a:t>
            </a:r>
            <a:r>
              <a:rPr sz="985" dirty="0">
                <a:latin typeface="Arial Unicode MS"/>
                <a:cs typeface="Arial Unicode MS"/>
              </a:rPr>
              <a:t> 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depende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relaciones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VT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sigue: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21">
              <a:latin typeface="Arial Unicode MS"/>
              <a:cs typeface="Arial Unicode MS"/>
            </a:endParaRPr>
          </a:p>
          <a:p>
            <a:pPr marR="119157" algn="ctr"/>
            <a:r>
              <a:rPr sz="787" dirty="0">
                <a:latin typeface="Arial Unicode MS"/>
                <a:cs typeface="Arial Unicode MS"/>
              </a:rPr>
              <a:t>Z</a:t>
            </a:r>
            <a:r>
              <a:rPr sz="525" dirty="0">
                <a:latin typeface="Arial Unicode MS"/>
                <a:cs typeface="Arial Unicode MS"/>
              </a:rPr>
              <a:t>segundo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5Z</a:t>
            </a:r>
            <a:r>
              <a:rPr sz="525" dirty="0">
                <a:latin typeface="Arial Unicode MS"/>
                <a:cs typeface="Arial Unicode MS"/>
              </a:rPr>
              <a:t>remilgado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DRelación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=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VTÞ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1181" dirty="0">
                <a:latin typeface="Arial Unicode MS"/>
                <a:cs typeface="Arial Unicode MS"/>
              </a:rPr>
              <a:t>Por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ejemplo,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400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kV,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2000/1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CT:</a:t>
            </a:r>
            <a:endParaRPr sz="1181">
              <a:latin typeface="Arial Unicode MS"/>
              <a:cs typeface="Arial Unicode MS"/>
            </a:endParaRPr>
          </a:p>
          <a:p>
            <a:pPr marR="153320" algn="ctr">
              <a:spcBef>
                <a:spcPts val="1194"/>
              </a:spcBef>
            </a:pPr>
            <a:r>
              <a:rPr sz="919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segundo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5Z</a:t>
            </a:r>
            <a:r>
              <a:rPr sz="656" dirty="0">
                <a:latin typeface="Arial Unicode MS"/>
                <a:cs typeface="Arial Unicode MS"/>
              </a:rPr>
              <a:t>remilgado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D20003110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=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396;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000Þ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879"/>
              </a:spcBef>
            </a:pPr>
            <a:r>
              <a:rPr sz="1115" dirty="0">
                <a:latin typeface="Arial Unicode MS"/>
                <a:cs typeface="Arial Unicode MS"/>
              </a:rPr>
              <a:t>Aquí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describen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notas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generales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calcular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falla.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calcular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necesario </a:t>
            </a:r>
            <a:r>
              <a:rPr sz="1115" dirty="0">
                <a:latin typeface="Arial Unicode MS"/>
                <a:cs typeface="Arial Unicode MS"/>
              </a:rPr>
              <a:t>extraer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involucrada.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partir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es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09238" y="7856799"/>
            <a:ext cx="5023418" cy="313241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2" y="2505601"/>
            <a:ext cx="5290906" cy="49990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construido,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partiendo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infinita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conduciendo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Todos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construir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base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coherencia,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utilice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siempre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base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MVA.</a:t>
            </a:r>
            <a:endParaRPr sz="985" dirty="0">
              <a:latin typeface="Arial Unicode MS"/>
              <a:cs typeface="Arial Unicode MS"/>
            </a:endParaRPr>
          </a:p>
          <a:p>
            <a:pPr marL="16666" marR="245815" indent="231649">
              <a:lnSpc>
                <a:spcPts val="1575"/>
              </a:lnSpc>
              <a:spcBef>
                <a:spcPts val="105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considerando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habrá</a:t>
            </a:r>
            <a:r>
              <a:rPr sz="985" dirty="0">
                <a:latin typeface="Arial Unicode MS"/>
                <a:cs typeface="Arial Unicode MS"/>
              </a:rPr>
              <a:t> cantidades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presentes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impedancias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positiva.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dirty="0">
                <a:latin typeface="Arial Unicode MS"/>
                <a:cs typeface="Arial Unicode MS"/>
              </a:rPr>
              <a:t>Ahora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</a:t>
            </a:r>
            <a:endParaRPr sz="1050" dirty="0">
              <a:latin typeface="Arial Unicode MS"/>
              <a:cs typeface="Arial Unicode MS"/>
            </a:endParaRPr>
          </a:p>
          <a:p>
            <a:pPr marL="16666" marR="193319" indent="-833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(I</a:t>
            </a:r>
            <a:r>
              <a:rPr sz="656" spc="-12" dirty="0">
                <a:latin typeface="Arial Unicode MS"/>
                <a:cs typeface="Arial Unicode MS"/>
              </a:rPr>
              <a:t>F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puede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derivar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técnicas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análisis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punto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 dirty="0">
              <a:latin typeface="Arial Unicode MS"/>
              <a:cs typeface="Arial Unicode MS"/>
            </a:endParaRPr>
          </a:p>
          <a:p>
            <a:pPr marL="16666" marR="168320" indent="231649">
              <a:lnSpc>
                <a:spcPct val="124300"/>
              </a:lnSpc>
              <a:spcBef>
                <a:spcPts val="7"/>
              </a:spcBef>
            </a:pP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decir,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distancia),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necesario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spc="-12" dirty="0">
                <a:latin typeface="Arial Unicode MS"/>
                <a:cs typeface="Arial Unicode MS"/>
              </a:rPr>
              <a:t> falla.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77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1: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equilibrada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trifásica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20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16.17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)</a:t>
            </a:r>
            <a:r>
              <a:rPr sz="1181" spc="-6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Cálculos:</a:t>
            </a:r>
            <a:endParaRPr sz="1181" dirty="0">
              <a:latin typeface="Arial Unicode MS"/>
              <a:cs typeface="Arial Unicode MS"/>
            </a:endParaRPr>
          </a:p>
          <a:p>
            <a:pPr marL="248315" marR="1826532">
              <a:lnSpc>
                <a:spcPct val="110800"/>
              </a:lnSpc>
              <a:spcBef>
                <a:spcPts val="780"/>
              </a:spcBef>
            </a:pP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total</a:t>
            </a:r>
            <a:r>
              <a:rPr sz="1181" spc="24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5Z50.411,518.3510,2</a:t>
            </a:r>
            <a:r>
              <a:rPr sz="1181" spc="24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MVAF5 </a:t>
            </a:r>
            <a:r>
              <a:rPr sz="1181" dirty="0">
                <a:latin typeface="Arial Unicode MS"/>
                <a:cs typeface="Arial Unicode MS"/>
              </a:rPr>
              <a:t>10,000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/Z%510.000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10,25980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MVA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57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5MVAF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(kV31.732)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5980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(132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31.732)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54.286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2: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monofásica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tierra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16.18</a:t>
            </a:r>
            <a:r>
              <a:rPr sz="1115" spc="-12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11071410"/>
            <a:ext cx="2365032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trifásica.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0672" y="2995333"/>
            <a:ext cx="5023850" cy="27694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5537" y="6500883"/>
            <a:ext cx="5051403" cy="298492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5831023"/>
            <a:ext cx="233836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16.18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monofásica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9552015"/>
            <a:ext cx="4677562" cy="17417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16.19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641">
              <a:latin typeface="Arial Unicode MS"/>
              <a:cs typeface="Arial Unicode MS"/>
            </a:endParaRPr>
          </a:p>
          <a:p>
            <a:pPr marL="248315"/>
            <a:r>
              <a:rPr sz="1247" spc="-12" dirty="0">
                <a:latin typeface="Arial Unicode MS"/>
                <a:cs typeface="Arial Unicode MS"/>
              </a:rPr>
              <a:t>Cálculos: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859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510,2 1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(10,2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((0.4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14 18.2)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312,8)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(0,4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18.2 </a:t>
            </a:r>
            <a:r>
              <a:rPr sz="1247" spc="-12" dirty="0">
                <a:latin typeface="Arial Unicode MS"/>
                <a:cs typeface="Arial Unicode MS"/>
              </a:rPr>
              <a:t>112,8))</a:t>
            </a:r>
            <a:endParaRPr sz="1247">
              <a:latin typeface="Arial Unicode MS"/>
              <a:cs typeface="Arial Unicode MS"/>
            </a:endParaRPr>
          </a:p>
          <a:p>
            <a:pPr marL="608289">
              <a:spcBef>
                <a:spcPts val="72"/>
              </a:spcBef>
            </a:pPr>
            <a:r>
              <a:rPr sz="1247" spc="-12" dirty="0">
                <a:latin typeface="Arial Unicode MS"/>
                <a:cs typeface="Arial Unicode MS"/>
              </a:rPr>
              <a:t>526,25%</a:t>
            </a:r>
            <a:endParaRPr sz="1247">
              <a:latin typeface="Arial Unicode MS"/>
              <a:cs typeface="Arial Unicode MS"/>
            </a:endParaRPr>
          </a:p>
          <a:p>
            <a:pPr marL="249148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0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510,000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(Z%)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510.000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26,255381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MVAI</a:t>
            </a:r>
            <a:r>
              <a:rPr sz="787" spc="-26" dirty="0">
                <a:latin typeface="Arial Unicode MS"/>
                <a:cs typeface="Arial Unicode MS"/>
              </a:rPr>
              <a:t>F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0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53338151143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5MVAF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/kV31.73251143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(13231.732)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54.999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611635" y="2929702"/>
            <a:ext cx="2380032" cy="1539649"/>
          </a:xfrm>
          <a:prstGeom prst="rect">
            <a:avLst/>
          </a:prstGeom>
        </p:spPr>
        <p:txBody>
          <a:bodyPr vert="horz" wrap="square" lIns="0" tIns="26667" rIns="0" bIns="0" rtlCol="0">
            <a:spAutoFit/>
          </a:bodyPr>
          <a:lstStyle/>
          <a:p>
            <a:pPr marL="16666">
              <a:spcBef>
                <a:spcPts val="210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3: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86"/>
              </a:spcBef>
            </a:pPr>
            <a:r>
              <a:rPr sz="1247" dirty="0">
                <a:latin typeface="Arial Unicode MS"/>
                <a:cs typeface="Arial Unicode MS"/>
              </a:rPr>
              <a:t>Fallo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</a:t>
            </a:r>
            <a:r>
              <a:rPr sz="124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24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247" spc="-26" dirty="0">
                <a:solidFill>
                  <a:srgbClr val="007FAC"/>
                </a:solidFill>
                <a:latin typeface="Arial Unicode MS"/>
                <a:cs typeface="Arial Unicode MS"/>
              </a:rPr>
              <a:t>16.19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)</a:t>
            </a:r>
            <a:r>
              <a:rPr sz="1247" spc="-7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Cálculos: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854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510,2110,2520,4%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MVAF5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10.000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20,45490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MVAI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5-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787" spc="-33" dirty="0">
                <a:latin typeface="Arial Unicode MS"/>
                <a:cs typeface="Arial Unicode MS"/>
              </a:rPr>
              <a:t>2</a:t>
            </a:r>
            <a:endParaRPr sz="787" dirty="0">
              <a:latin typeface="Arial Unicode MS"/>
              <a:cs typeface="Arial Unicode MS"/>
            </a:endParaRPr>
          </a:p>
          <a:p>
            <a:pPr marL="16666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5490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5-I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51.732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34905849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17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2" y="3911676"/>
            <a:ext cx="4329225" cy="12479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Protocolos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spc="-111" dirty="0">
                <a:latin typeface="Arial Unicode MS"/>
                <a:cs typeface="Arial Unicode MS"/>
              </a:rPr>
              <a:t>IEC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61850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utilizados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spc="33" dirty="0">
                <a:latin typeface="Arial Unicode MS"/>
                <a:cs typeface="Arial Unicode MS"/>
              </a:rPr>
              <a:t>en </a:t>
            </a:r>
            <a:r>
              <a:rPr sz="2100" dirty="0">
                <a:latin typeface="Arial Unicode MS"/>
                <a:cs typeface="Arial Unicode MS"/>
              </a:rPr>
              <a:t>relés</a:t>
            </a:r>
            <a:r>
              <a:rPr sz="2100" spc="131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31" dirty="0">
                <a:latin typeface="Arial Unicode MS"/>
                <a:cs typeface="Arial Unicode MS"/>
              </a:rPr>
              <a:t> </a:t>
            </a:r>
            <a:r>
              <a:rPr sz="2100" spc="59" dirty="0">
                <a:latin typeface="Arial Unicode MS"/>
                <a:cs typeface="Arial Unicode MS"/>
              </a:rPr>
              <a:t>protección</a:t>
            </a:r>
            <a:endParaRPr sz="2100">
              <a:latin typeface="Arial Unicode MS"/>
              <a:cs typeface="Arial Unicode MS"/>
            </a:endParaRPr>
          </a:p>
          <a:p>
            <a:pPr marL="16666">
              <a:lnSpc>
                <a:spcPts val="3274"/>
              </a:lnSpc>
            </a:pPr>
            <a:r>
              <a:rPr sz="2756" spc="59" dirty="0">
                <a:latin typeface="Arial Unicode MS"/>
                <a:cs typeface="Arial Unicode MS"/>
              </a:rPr>
              <a:t>Comunicación</a:t>
            </a:r>
            <a:endParaRPr sz="27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5593931"/>
            <a:ext cx="5306738" cy="60657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17.1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79161">
              <a:lnSpc>
                <a:spcPct val="142200"/>
              </a:lnSpc>
              <a:spcBef>
                <a:spcPts val="689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2005,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introdujo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protocolos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comunicación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electrónicos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inteligentes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(IED)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eléctricas.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cómo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diseñar,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construir,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poner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comunicaciones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subestaciones.</a:t>
            </a:r>
            <a:endParaRPr sz="919">
              <a:latin typeface="Arial Unicode MS"/>
              <a:cs typeface="Arial Unicode MS"/>
            </a:endParaRPr>
          </a:p>
          <a:p>
            <a:pPr marL="248315" marR="459133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distribución.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(SAS)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1980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endParaRPr sz="985">
              <a:latin typeface="Arial Unicode MS"/>
              <a:cs typeface="Arial Unicode MS"/>
            </a:endParaRPr>
          </a:p>
          <a:p>
            <a:pPr marL="16666" marR="9582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distribución.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vez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introdujeron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utilizó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arquitectura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(LAN)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vincular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IED.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posible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vinculados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conversiones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limitaba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funcionalidad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variaba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vez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introdujo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61850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subestaciones,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permitió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estandarizada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IED</a:t>
            </a:r>
            <a:r>
              <a:rPr sz="1050" dirty="0">
                <a:latin typeface="Arial Unicode MS"/>
                <a:cs typeface="Arial Unicode MS"/>
              </a:rPr>
              <a:t> 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significó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empresas </a:t>
            </a:r>
            <a:r>
              <a:rPr sz="1050" dirty="0">
                <a:latin typeface="Arial Unicode MS"/>
                <a:cs typeface="Arial Unicode MS"/>
              </a:rPr>
              <a:t>podrían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costosos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independientes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cobre </a:t>
            </a:r>
            <a:r>
              <a:rPr sz="1050" dirty="0">
                <a:latin typeface="Arial Unicode MS"/>
                <a:cs typeface="Arial Unicode MS"/>
              </a:rPr>
              <a:t>real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complejo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convertirlo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nuevo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ingenieros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usar </a:t>
            </a:r>
            <a:r>
              <a:rPr sz="1050" dirty="0">
                <a:latin typeface="Arial Unicode MS"/>
                <a:cs typeface="Arial Unicode MS"/>
              </a:rPr>
              <a:t>completamente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subestaciones.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46"/>
              </a:spcBef>
            </a:pP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17.1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abreviaturas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campo.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17.2 </a:t>
            </a:r>
            <a:r>
              <a:rPr sz="1378" spc="-78" dirty="0">
                <a:latin typeface="Arial Unicode MS"/>
                <a:cs typeface="Arial Unicode MS"/>
              </a:rPr>
              <a:t>IEC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61850</a:t>
            </a:r>
            <a:endParaRPr sz="1378">
              <a:latin typeface="Arial Unicode MS"/>
              <a:cs typeface="Arial Unicode MS"/>
            </a:endParaRPr>
          </a:p>
          <a:p>
            <a:pPr marL="16666" marR="48330">
              <a:lnSpc>
                <a:spcPct val="132700"/>
              </a:lnSpc>
              <a:spcBef>
                <a:spcPts val="71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61850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ayudar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estandarizar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subestaciones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flexibilidad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entre</a:t>
            </a:r>
            <a:r>
              <a:rPr sz="985" dirty="0">
                <a:latin typeface="Arial Unicode MS"/>
                <a:cs typeface="Arial Unicode MS"/>
              </a:rPr>
              <a:t> diferentes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estructurada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cualquier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protocolo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utilizado.</a:t>
            </a:r>
            <a:endParaRPr sz="985">
              <a:latin typeface="Arial Unicode MS"/>
              <a:cs typeface="Arial Unicode MS"/>
            </a:endParaRPr>
          </a:p>
          <a:p>
            <a:pPr marL="16666" marR="36664" indent="231649" algn="just">
              <a:lnSpc>
                <a:spcPct val="132900"/>
              </a:lnSpc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configuración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cableado.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IED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cumplen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brinda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flexibilidad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intercambiar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38219" y="2995333"/>
          <a:ext cx="5246737" cy="8542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33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33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60007">
                <a:tc gridSpan="2">
                  <a:txBody>
                    <a:bodyPr/>
                    <a:lstStyle/>
                    <a:p>
                      <a:pPr marL="100965" marR="805180">
                        <a:lnSpc>
                          <a:spcPct val="142400"/>
                        </a:lnSpc>
                        <a:spcBef>
                          <a:spcPts val="535"/>
                        </a:spcBef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17.1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Abreviaturas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comunes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utilizadas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campo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comunicaciones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891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Acrónimo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Sentido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ABSI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Interfaz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comunicación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abstracta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ASDU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Unidad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datos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aplicación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BRCB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informes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búfer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Centros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Prevención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Enfermedades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r>
                        <a:rPr sz="8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datos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común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Connecticut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Transductor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corriente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DTD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Definición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tipo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documento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DUT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Dispositivo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GRASA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aceptación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fábrica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soldado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americano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Interrogatorio</a:t>
                      </a:r>
                      <a:r>
                        <a:rPr sz="900" spc="3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general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GoCB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GOOSE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GANSO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Eventos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genéricos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subestaciones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orientadas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objetos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GSE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Evento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subestación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genérica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HMI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Interfaz</a:t>
                      </a:r>
                      <a:r>
                        <a:rPr sz="900" spc="3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hombre-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máquina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ICD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Descripción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capacidad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IED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IED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Dispositivo</a:t>
                      </a:r>
                      <a:r>
                        <a:rPr sz="700" spc="1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electrónico</a:t>
                      </a:r>
                      <a:r>
                        <a:rPr sz="700" spc="1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inteligente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IP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Internet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registro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Dispositivo</a:t>
                      </a:r>
                      <a:r>
                        <a:rPr sz="7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lógico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Nodo</a:t>
                      </a:r>
                      <a:r>
                        <a:rPr sz="10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lógico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MC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MCAA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Asociación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aplicaciones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MICS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Declaración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conformidad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implementación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modelo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MMS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Especificación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mensajes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fabricación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(serie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ISO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9506)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MSVCB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muestreado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FOTOS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Declaración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conformidad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implementación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protocolo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PIXIT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Implementación</a:t>
                      </a:r>
                      <a:r>
                        <a:rPr sz="7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7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información</a:t>
                      </a:r>
                      <a:r>
                        <a:rPr sz="700" spc="1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adicional</a:t>
                      </a:r>
                      <a:r>
                        <a:rPr sz="7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1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pruebas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PUAS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automatización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públicos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energía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RTU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Unidad</a:t>
                      </a:r>
                      <a:r>
                        <a:rPr sz="800" spc="1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terminal</a:t>
                      </a:r>
                      <a:r>
                        <a:rPr sz="8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Remota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SENTÉ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aceptación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sitio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69169">
                <a:tc gridSpan="2">
                  <a:txBody>
                    <a:bodyPr/>
                    <a:lstStyle/>
                    <a:p>
                      <a:pPr marR="113030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95853" y="2995332"/>
          <a:ext cx="5246737" cy="5434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33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533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838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17.1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SAV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analógico</a:t>
                      </a:r>
                      <a:r>
                        <a:rPr sz="9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muestreado</a:t>
                      </a:r>
                      <a:r>
                        <a:rPr sz="9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(serie</a:t>
                      </a:r>
                      <a:r>
                        <a:rPr sz="9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61850-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9)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SCADA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supervisión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Adquisición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Datos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SCD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Descripción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configuración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SCL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Idioma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configuración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SCSM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Mapeo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comunicación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específicos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SGCB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Configuración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grupo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SoE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Secuencia de</a:t>
                      </a:r>
                      <a:r>
                        <a:rPr sz="9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eventos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SSD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Descripción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especificación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sistema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SUT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Valores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muestreados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SVCB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muestreado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TCP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transporte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TPAA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Asociación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aplicaciones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bipartitas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GESTO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DESAPROBACIÓN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Herramienta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4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URCB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informes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sin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búfer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USVCB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muestreado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unidifusión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UTC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Hora</a:t>
                      </a:r>
                      <a:r>
                        <a:rPr sz="9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universal</a:t>
                      </a:r>
                      <a:r>
                        <a:rPr sz="9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coordinada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Vermont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Transductor</a:t>
                      </a:r>
                      <a:r>
                        <a:rPr sz="8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XML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Lenguaje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marcado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extensible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8379194" y="8731891"/>
            <a:ext cx="4946733" cy="6219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0800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información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IED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producidos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diferentes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fabricantes.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En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otras </a:t>
            </a:r>
            <a:r>
              <a:rPr sz="1181" dirty="0">
                <a:latin typeface="Arial Unicode MS"/>
                <a:cs typeface="Arial Unicode MS"/>
              </a:rPr>
              <a:t>palabras,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lenguaje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común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dispositivos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control, </a:t>
            </a:r>
            <a:r>
              <a:rPr sz="1181" dirty="0">
                <a:latin typeface="Arial Unicode MS"/>
                <a:cs typeface="Arial Unicode MS"/>
              </a:rPr>
              <a:t>protección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monitoreo.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9789266"/>
            <a:ext cx="5160901" cy="18835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17.2.1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Diseño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y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operación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fundamentales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351"/>
              </a:spcBef>
            </a:pPr>
            <a:r>
              <a:rPr sz="721" spc="-12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IEC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61850,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dentro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denominan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21">
              <a:latin typeface="Arial Unicode MS"/>
              <a:cs typeface="Arial Unicode MS"/>
            </a:endParaRPr>
          </a:p>
          <a:p>
            <a:pPr marL="253315" indent="-237482"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“Nivel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estación”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refiere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conjunto.</a:t>
            </a:r>
            <a:endParaRPr sz="919">
              <a:latin typeface="Arial Unicode MS"/>
              <a:cs typeface="Arial Unicode MS"/>
            </a:endParaRPr>
          </a:p>
          <a:p>
            <a:pPr marL="253315" marR="6666" indent="-237482">
              <a:lnSpc>
                <a:spcPct val="132900"/>
              </a:lnSpc>
              <a:spcBef>
                <a:spcPts val="12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“Nivel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bahía”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refiere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alimentador,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(CB)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subestación.</a:t>
            </a:r>
            <a:endParaRPr sz="985">
              <a:latin typeface="Arial Unicode MS"/>
              <a:cs typeface="Arial Unicode MS"/>
            </a:endParaRPr>
          </a:p>
          <a:p>
            <a:pPr marL="253315" marR="206651" indent="-237482">
              <a:lnSpc>
                <a:spcPct val="132900"/>
              </a:lnSpc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“nivel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proceso”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refiere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sensores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169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jerarquía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17.1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53032" y="2995334"/>
            <a:ext cx="3218310" cy="188317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4970657"/>
            <a:ext cx="370255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17.1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dentro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subestaciones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refleja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IEC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61850.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5425860"/>
            <a:ext cx="5282571" cy="6252509"/>
          </a:xfrm>
          <a:prstGeom prst="rect">
            <a:avLst/>
          </a:prstGeom>
        </p:spPr>
        <p:txBody>
          <a:bodyPr vert="horz" wrap="square" lIns="0" tIns="104168" rIns="0" bIns="0" rtlCol="0">
            <a:spAutoFit/>
          </a:bodyPr>
          <a:lstStyle/>
          <a:p>
            <a:pPr marL="669951" lvl="3" indent="-654119">
              <a:spcBef>
                <a:spcPts val="820"/>
              </a:spcBef>
              <a:buAutoNum type="arabicPeriod"/>
              <a:tabLst>
                <a:tab pos="670784" algn="l"/>
              </a:tabLst>
            </a:pPr>
            <a:r>
              <a:rPr sz="1312" dirty="0">
                <a:latin typeface="Arial Unicode MS"/>
                <a:cs typeface="Arial Unicode MS"/>
              </a:rPr>
              <a:t>Nodos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lógicos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servicios</a:t>
            </a:r>
            <a:endParaRPr sz="1312">
              <a:latin typeface="Arial Unicode MS"/>
              <a:cs typeface="Arial Unicode MS"/>
            </a:endParaRPr>
          </a:p>
          <a:p>
            <a:pPr marL="16666" marR="8332">
              <a:lnSpc>
                <a:spcPct val="117200"/>
              </a:lnSpc>
              <a:spcBef>
                <a:spcPts val="355"/>
              </a:spcBef>
            </a:pP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datos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estándar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constan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diferentes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lógicos;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acceso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estos</a:t>
            </a:r>
            <a:r>
              <a:rPr sz="1115" spc="5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datos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denomina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método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servicio.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control </a:t>
            </a:r>
            <a:r>
              <a:rPr sz="1115" dirty="0">
                <a:latin typeface="Arial Unicode MS"/>
                <a:cs typeface="Arial Unicode MS"/>
              </a:rPr>
              <a:t>automático,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cuyos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nombres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comienzan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letra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"A".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También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nodos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medición,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cuyos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nombres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comienzan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letra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"M". </a:t>
            </a:r>
            <a:r>
              <a:rPr sz="1115" dirty="0">
                <a:latin typeface="Arial Unicode MS"/>
                <a:cs typeface="Arial Unicode MS"/>
              </a:rPr>
              <a:t>Asimismo,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existen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control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supervisión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(C),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funciones </a:t>
            </a:r>
            <a:r>
              <a:rPr sz="1115" dirty="0">
                <a:latin typeface="Arial Unicode MS"/>
                <a:cs typeface="Arial Unicode MS"/>
              </a:rPr>
              <a:t>genéricas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(G),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interfaz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archivo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(I),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(L),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(P), </a:t>
            </a:r>
            <a:r>
              <a:rPr sz="1115" dirty="0">
                <a:latin typeface="Arial Unicode MS"/>
                <a:cs typeface="Arial Unicode MS"/>
              </a:rPr>
              <a:t>relacionados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(R),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sensores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(S),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medida</a:t>
            </a:r>
            <a:r>
              <a:rPr sz="1115" spc="52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(T),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aparamenta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(X),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potencia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(Y)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otros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equipos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(Z).</a:t>
            </a:r>
            <a:endParaRPr sz="1115">
              <a:latin typeface="Arial Unicode MS"/>
              <a:cs typeface="Arial Unicode MS"/>
            </a:endParaRPr>
          </a:p>
          <a:p>
            <a:pPr marL="16666" marR="19998" indent="231649">
              <a:lnSpc>
                <a:spcPts val="1562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modela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XCBR.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Contiene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variedad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incluyen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"Loc"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"OpCnt"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"Pos"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posición,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"BlkOpn"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comandos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"BlkCls"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comandos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“CBOpCap”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operativa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20"/>
              </a:spcBef>
            </a:pP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elemento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lógico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especificación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una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común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(CDC)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61850-7-3.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CDC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describe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estructura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lógico.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ejemplo: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91"/>
              </a:spcBef>
            </a:pPr>
            <a:r>
              <a:rPr sz="1247" dirty="0">
                <a:latin typeface="Arial Unicode MS"/>
                <a:cs typeface="Arial Unicode MS"/>
              </a:rPr>
              <a:t>Relay1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XCBR1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111" dirty="0">
                <a:latin typeface="Arial Unicode MS"/>
                <a:cs typeface="Arial Unicode MS"/>
              </a:rPr>
              <a:t>ST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Loc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stVal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representa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siguiente:</a:t>
            </a:r>
            <a:endParaRPr sz="1247">
              <a:latin typeface="Arial Unicode MS"/>
              <a:cs typeface="Arial Unicode MS"/>
            </a:endParaRPr>
          </a:p>
          <a:p>
            <a:pPr marL="248315" marR="3222262" indent="-833">
              <a:lnSpc>
                <a:spcPct val="124400"/>
              </a:lnSpc>
              <a:spcBef>
                <a:spcPts val="755"/>
              </a:spcBef>
            </a:pPr>
            <a:r>
              <a:rPr sz="1050" spc="-12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lógico </a:t>
            </a:r>
            <a:r>
              <a:rPr sz="1050" spc="-52" dirty="0">
                <a:latin typeface="Arial Unicode MS"/>
                <a:cs typeface="Arial Unicode MS"/>
              </a:rPr>
              <a:t>XCBR15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lógico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ST5</a:t>
            </a:r>
            <a:r>
              <a:rPr sz="1050" dirty="0">
                <a:latin typeface="Arial Unicode MS"/>
                <a:cs typeface="Arial Unicode MS"/>
              </a:rPr>
              <a:t> restricciones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funcionales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Loc</a:t>
            </a:r>
            <a:r>
              <a:rPr sz="1050" spc="-12" dirty="0">
                <a:latin typeface="Arial Unicode MS"/>
                <a:cs typeface="Arial Unicode MS"/>
              </a:rPr>
              <a:t> 5datos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77"/>
              </a:spcBef>
            </a:pPr>
            <a:r>
              <a:rPr sz="1181" dirty="0">
                <a:latin typeface="Arial Unicode MS"/>
                <a:cs typeface="Arial Unicode MS"/>
              </a:rPr>
              <a:t>stVal </a:t>
            </a:r>
            <a:r>
              <a:rPr sz="1181" spc="-12" dirty="0">
                <a:latin typeface="Arial Unicode MS"/>
                <a:cs typeface="Arial Unicode MS"/>
              </a:rPr>
              <a:t>5atributo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837">
              <a:latin typeface="Arial Unicode MS"/>
              <a:cs typeface="Arial Unicode MS"/>
            </a:endParaRPr>
          </a:p>
          <a:p>
            <a:pPr marL="604954" lvl="3" indent="-589122">
              <a:buAutoNum type="arabicPeriod" startAt="2"/>
              <a:tabLst>
                <a:tab pos="605789" algn="l"/>
              </a:tabLst>
            </a:pPr>
            <a:r>
              <a:rPr sz="1181" dirty="0">
                <a:latin typeface="Arial Unicode MS"/>
                <a:cs typeface="Arial Unicode MS"/>
              </a:rPr>
              <a:t>Dispositivos</a:t>
            </a:r>
            <a:r>
              <a:rPr sz="1181" spc="28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físicos</a:t>
            </a:r>
            <a:endParaRPr sz="1181">
              <a:latin typeface="Arial Unicode MS"/>
              <a:cs typeface="Arial Unicode MS"/>
            </a:endParaRPr>
          </a:p>
          <a:p>
            <a:pPr marL="16666" marR="299977">
              <a:lnSpc>
                <a:spcPct val="104700"/>
              </a:lnSpc>
              <a:spcBef>
                <a:spcPts val="414"/>
              </a:spcBef>
            </a:pP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utiliza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comunicarse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nodos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físicos.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Hay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dos </a:t>
            </a:r>
            <a:r>
              <a:rPr sz="1247" dirty="0">
                <a:latin typeface="Arial Unicode MS"/>
                <a:cs typeface="Arial Unicode MS"/>
              </a:rPr>
              <a:t>interfaces: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interfaces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físicas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nodos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físicos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interfaces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lógicas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nodos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lógicos.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80" y="2488933"/>
            <a:ext cx="5313406" cy="91324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17.2.1.3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Comunicación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en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spc="-78" dirty="0">
                <a:latin typeface="Arial Unicode MS"/>
                <a:cs typeface="Arial Unicode MS"/>
              </a:rPr>
              <a:t>IEC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61850</a:t>
            </a: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642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61850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son: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1293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muestra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20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ganso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(GOOSE)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53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Protocolo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simple</a:t>
            </a:r>
            <a:endParaRPr sz="919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93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Especificación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mensaje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(MMS)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SzPct val="109090"/>
              <a:buChar char="-"/>
              <a:tabLst>
                <a:tab pos="253315" algn="l"/>
                <a:tab pos="254148" algn="l"/>
              </a:tabLst>
            </a:pPr>
            <a:r>
              <a:rPr sz="721" dirty="0">
                <a:latin typeface="Arial Unicode MS"/>
                <a:cs typeface="Arial Unicode MS"/>
              </a:rPr>
              <a:t>Protocolo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datagrama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usuario</a:t>
            </a:r>
            <a:endParaRPr sz="721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630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Protocolo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transporte</a:t>
            </a: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Protocolo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Internet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820"/>
              </a:spcBef>
            </a:pP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físico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"editor",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decir,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crear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información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enviarla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interfaz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comunicación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abstracta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(ACSI)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físicos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"suscriptores".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Estas </a:t>
            </a:r>
            <a:r>
              <a:rPr sz="1050" dirty="0">
                <a:latin typeface="Arial Unicode MS"/>
                <a:cs typeface="Arial Unicode MS"/>
              </a:rPr>
              <a:t>comunicaciones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ACSI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mensajes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GOOSE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eventos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genéricos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(GSE).</a:t>
            </a:r>
            <a:endParaRPr sz="1050" dirty="0">
              <a:latin typeface="Arial Unicode MS"/>
              <a:cs typeface="Arial Unicode MS"/>
            </a:endParaRPr>
          </a:p>
          <a:p>
            <a:pPr marL="16666" marR="60829" indent="231649" algn="just">
              <a:lnSpc>
                <a:spcPct val="110500"/>
              </a:lnSpc>
              <a:spcBef>
                <a:spcPts val="26"/>
              </a:spcBef>
            </a:pPr>
            <a:r>
              <a:rPr sz="1181" dirty="0">
                <a:latin typeface="Arial Unicode MS"/>
                <a:cs typeface="Arial Unicode MS"/>
              </a:rPr>
              <a:t>MMS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define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mensajes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comunicación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controladores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entre </a:t>
            </a:r>
            <a:r>
              <a:rPr sz="1181" dirty="0">
                <a:latin typeface="Arial Unicode MS"/>
                <a:cs typeface="Arial Unicode MS"/>
              </a:rPr>
              <a:t>estaciones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ingeniería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controladores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(descarga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aplicación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lectura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40" dirty="0">
                <a:latin typeface="Arial Unicode MS"/>
                <a:cs typeface="Arial Unicode MS"/>
              </a:rPr>
              <a:t>/ </a:t>
            </a:r>
            <a:r>
              <a:rPr sz="1181" dirty="0">
                <a:latin typeface="Arial Unicode MS"/>
                <a:cs typeface="Arial Unicode MS"/>
              </a:rPr>
              <a:t>escritura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variables).</a:t>
            </a:r>
            <a:endParaRPr sz="1181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985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17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.2.1.4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Perfil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transporte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814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61850.</a:t>
            </a:r>
            <a:endParaRPr sz="919" dirty="0">
              <a:latin typeface="Arial Unicode MS"/>
              <a:cs typeface="Arial Unicode MS"/>
            </a:endParaRPr>
          </a:p>
          <a:p>
            <a:pPr marL="248315" marR="301645">
              <a:lnSpc>
                <a:spcPct val="124000"/>
              </a:lnSpc>
              <a:spcBef>
                <a:spcPts val="33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siguientes niveles:</a:t>
            </a:r>
            <a:endParaRPr sz="1050" dirty="0">
              <a:latin typeface="Arial Unicode MS"/>
              <a:cs typeface="Arial Unicode MS"/>
            </a:endParaRPr>
          </a:p>
          <a:p>
            <a:pPr marL="253315" marR="121657" indent="-237482">
              <a:lnSpc>
                <a:spcPct val="132900"/>
              </a:lnSpc>
              <a:spcBef>
                <a:spcPts val="774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Interfaz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abstracta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(ACSI)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mecanismo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servicios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comunicación.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81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común.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53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Direccionamiento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compatible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nodos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objetos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datos.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17.2.1.5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Topología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bus</a:t>
            </a:r>
            <a:endParaRPr sz="1115" dirty="0">
              <a:latin typeface="Arial Unicode MS"/>
              <a:cs typeface="Arial Unicode MS"/>
            </a:endParaRPr>
          </a:p>
          <a:p>
            <a:pPr marL="16666">
              <a:spcBef>
                <a:spcPts val="748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configuraciones: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1173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Topología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doble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27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Topología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árbol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simple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doble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05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Topología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malla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602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Topología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anillo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17.2.2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Idioma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configuración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subestación</a:t>
            </a:r>
            <a:endParaRPr sz="1115" dirty="0">
              <a:latin typeface="Arial Unicode MS"/>
              <a:cs typeface="Arial Unicode MS"/>
            </a:endParaRPr>
          </a:p>
          <a:p>
            <a:pPr marL="16666" marR="42496">
              <a:lnSpc>
                <a:spcPct val="132800"/>
              </a:lnSpc>
              <a:spcBef>
                <a:spcPts val="761"/>
              </a:spcBef>
            </a:pP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61850-6-1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lenguaje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(SCL)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basa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eXtensible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Markup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Language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(XML)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describir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SCL</a:t>
            </a:r>
            <a:r>
              <a:rPr sz="985" dirty="0">
                <a:latin typeface="Arial Unicode MS"/>
                <a:cs typeface="Arial Unicode MS"/>
              </a:rPr>
              <a:t> especifica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jerarquía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describir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niveles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XML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estandarizados.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diversos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91" dirty="0">
                <a:latin typeface="Arial Unicode MS"/>
                <a:cs typeface="Arial Unicode MS"/>
              </a:rPr>
              <a:t>SCL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descripción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(SSD),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descripción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IED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(ICD),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descripción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(SCD)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6" y="2505600"/>
            <a:ext cx="5236737" cy="87923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999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descripción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configurados.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construyen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mismos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métodos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necesidad.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17.2.2.1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61850</a:t>
            </a:r>
            <a:endParaRPr sz="1050" dirty="0">
              <a:latin typeface="Arial Unicode MS"/>
              <a:cs typeface="Arial Unicode MS"/>
            </a:endParaRPr>
          </a:p>
          <a:p>
            <a:pPr marL="16666" marR="8332">
              <a:lnSpc>
                <a:spcPct val="124600"/>
              </a:lnSpc>
              <a:spcBef>
                <a:spcPts val="38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primer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SAS,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subestación.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notas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adicionales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sobre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información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sistema.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definirse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SCL.</a:t>
            </a:r>
            <a:endParaRPr sz="1050" dirty="0">
              <a:latin typeface="Arial Unicode MS"/>
              <a:cs typeface="Arial Unicode MS"/>
            </a:endParaRPr>
          </a:p>
          <a:p>
            <a:pPr marL="16666" marR="90826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IED-</a:t>
            </a:r>
            <a:r>
              <a:rPr sz="919" dirty="0">
                <a:latin typeface="Arial Unicode MS"/>
                <a:cs typeface="Arial Unicode MS"/>
              </a:rPr>
              <a:t>ICD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transfiere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SCD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herramienta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IED;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 dirty="0">
              <a:latin typeface="Arial Unicode MS"/>
              <a:cs typeface="Arial Unicode MS"/>
            </a:endParaRPr>
          </a:p>
          <a:p>
            <a:pPr marL="16666" marR="221651" indent="231649">
              <a:lnSpc>
                <a:spcPts val="1562"/>
              </a:lnSpc>
            </a:pPr>
            <a:r>
              <a:rPr sz="854" dirty="0">
                <a:latin typeface="Arial Unicode MS"/>
                <a:cs typeface="Arial Unicode MS"/>
              </a:rPr>
              <a:t>Además,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especificación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describirse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78" dirty="0">
                <a:latin typeface="Arial Unicode MS"/>
                <a:cs typeface="Arial Unicode MS"/>
              </a:rPr>
              <a:t>SCL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archivo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78" dirty="0">
                <a:latin typeface="Arial Unicode MS"/>
                <a:cs typeface="Arial Unicode MS"/>
              </a:rPr>
              <a:t>SSD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transferirse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archivo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SCD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herramienta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especificación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340"/>
              </a:spcBef>
            </a:pPr>
            <a:r>
              <a:rPr sz="919" dirty="0">
                <a:latin typeface="Arial Unicode MS"/>
                <a:cs typeface="Arial Unicode MS"/>
              </a:rPr>
              <a:t>Luego,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SCD-</a:t>
            </a:r>
            <a:r>
              <a:rPr sz="919" spc="-12" dirty="0">
                <a:latin typeface="Arial Unicode MS"/>
                <a:cs typeface="Arial Unicode MS"/>
              </a:rPr>
              <a:t>61850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herramienta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 dirty="0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SCD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lógicos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SCL.</a:t>
            </a:r>
            <a:endParaRPr sz="985" dirty="0">
              <a:latin typeface="Arial Unicode MS"/>
              <a:cs typeface="Arial Unicode MS"/>
            </a:endParaRPr>
          </a:p>
          <a:p>
            <a:pPr marL="16666" marR="51662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confirmados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compatibilidad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IEC-61850: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7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Declaración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conformidad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implementación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protocolo.</a:t>
            </a:r>
            <a:endParaRPr sz="787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92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Implementación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protocolo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eXtra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pruebas.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53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Declaración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conformidad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implementación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modelo.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17.2.2.2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Seguridad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IEC-61850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735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IEC-61850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conserva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seguridad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criterios: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52481" indent="-236649"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Confidencialidad: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información.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34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Autenticación: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definición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clara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usuario.</a:t>
            </a:r>
            <a:endParaRPr sz="1050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81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acceso: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acceso.</a:t>
            </a:r>
            <a:endParaRPr sz="98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87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Integridad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mensaje: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asegura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mensaje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manipulado.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16666" marR="2002352">
              <a:lnSpc>
                <a:spcPct val="127299"/>
              </a:lnSpc>
            </a:pPr>
            <a:r>
              <a:rPr sz="1115" dirty="0">
                <a:latin typeface="Arial Unicode MS"/>
                <a:cs typeface="Arial Unicode MS"/>
              </a:rPr>
              <a:t>17.3 </a:t>
            </a:r>
            <a:r>
              <a:rPr sz="1115" spc="-46" dirty="0">
                <a:latin typeface="Arial Unicode MS"/>
                <a:cs typeface="Arial Unicode MS"/>
              </a:rPr>
              <a:t>DESCRIPCIÓN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GENERAL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 </a:t>
            </a:r>
            <a:r>
              <a:rPr sz="1115" spc="-52" dirty="0">
                <a:latin typeface="Arial Unicode MS"/>
                <a:cs typeface="Arial Unicode MS"/>
              </a:rPr>
              <a:t>SISTEMA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spc="-12" dirty="0">
                <a:latin typeface="Arial Unicode MS"/>
                <a:cs typeface="Arial Unicode MS"/>
              </a:rPr>
              <a:t>AUTOMATIZACIÓN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SUBESTACIÓN</a:t>
            </a:r>
            <a:endParaRPr sz="1115" dirty="0">
              <a:latin typeface="Arial Unicode MS"/>
              <a:cs typeface="Arial Unicode MS"/>
            </a:endParaRPr>
          </a:p>
          <a:p>
            <a:pPr marL="16666" marR="239149" algn="just">
              <a:lnSpc>
                <a:spcPct val="142400"/>
              </a:lnSpc>
              <a:spcBef>
                <a:spcPts val="748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discutió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localmente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maestra,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135823" indent="-119157"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maestra.</a:t>
            </a:r>
            <a:endParaRPr sz="854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85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subestación.</a:t>
            </a:r>
            <a:endParaRPr sz="919" dirty="0">
              <a:latin typeface="Arial Unicode MS"/>
              <a:cs typeface="Arial Unicode MS"/>
            </a:endParaRPr>
          </a:p>
          <a:p>
            <a:pPr marL="126657" indent="-109992">
              <a:spcBef>
                <a:spcPts val="597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Nivel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bahía.</a:t>
            </a:r>
            <a:endParaRPr sz="787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92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proceso.</a:t>
            </a:r>
            <a:endParaRPr sz="919" dirty="0">
              <a:latin typeface="Arial Unicode MS"/>
              <a:cs typeface="Arial Unicode MS"/>
            </a:endParaRPr>
          </a:p>
          <a:p>
            <a:pPr marL="16666" marR="189986" indent="231649">
              <a:lnSpc>
                <a:spcPct val="1424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automatización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17.2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interfaz,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interfaces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cableadas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proceso.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69556" y="2995333"/>
            <a:ext cx="5087604" cy="34724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1" y="6575692"/>
            <a:ext cx="5305072" cy="49455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17.2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automatización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subestación.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CONNECTICUT,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corriente;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VERMONT,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Transformador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voltage;LAN,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Red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área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local.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838271" lvl="1">
              <a:lnSpc>
                <a:spcPct val="103000"/>
              </a:lnSpc>
              <a:buAutoNum type="arabicPeriod" startAt="4"/>
              <a:tabLst>
                <a:tab pos="409970" algn="l"/>
              </a:tabLst>
            </a:pPr>
            <a:r>
              <a:rPr sz="1378" spc="-86" dirty="0">
                <a:latin typeface="Arial Unicode MS"/>
                <a:cs typeface="Arial Unicode MS"/>
              </a:rPr>
              <a:t>PRUEBAS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PUESTA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40" dirty="0">
                <a:latin typeface="Arial Unicode MS"/>
                <a:cs typeface="Arial Unicode MS"/>
              </a:rPr>
              <a:t>MARCHA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IEC</a:t>
            </a:r>
            <a:r>
              <a:rPr sz="1378" dirty="0">
                <a:latin typeface="Arial Unicode MS"/>
                <a:cs typeface="Arial Unicode MS"/>
              </a:rPr>
              <a:t> 61850 </a:t>
            </a:r>
            <a:r>
              <a:rPr sz="1378" spc="-33" dirty="0">
                <a:latin typeface="Arial Unicode MS"/>
                <a:cs typeface="Arial Unicode MS"/>
              </a:rPr>
              <a:t>EN </a:t>
            </a:r>
            <a:r>
              <a:rPr sz="1378" spc="-12" dirty="0">
                <a:latin typeface="Arial Unicode MS"/>
                <a:cs typeface="Arial Unicode MS"/>
              </a:rPr>
              <a:t>SUBESTACIÓN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beneficios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compatibles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marcha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marcha,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heredados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requerir.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aplicaciones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acceder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recuperar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lista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directamente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importarla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SCL.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comunicaciones.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elimina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drásticamente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errores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retrabajo.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312">
              <a:latin typeface="Arial Unicode MS"/>
              <a:cs typeface="Arial Unicode MS"/>
            </a:endParaRPr>
          </a:p>
          <a:p>
            <a:pPr marL="555792" lvl="2" indent="-539960">
              <a:buAutoNum type="arabicPeriod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Prueba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IEC-</a:t>
            </a:r>
            <a:r>
              <a:rPr sz="1378" spc="-12" dirty="0">
                <a:latin typeface="Arial Unicode MS"/>
                <a:cs typeface="Arial Unicode MS"/>
              </a:rPr>
              <a:t>61850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procedimientos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721">
              <a:latin typeface="Arial Unicode MS"/>
              <a:cs typeface="Arial Unicode MS"/>
            </a:endParaRPr>
          </a:p>
          <a:p>
            <a:pPr marL="253315" indent="-237482"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elementos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funcionales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551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integración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602"/>
              </a:spcBef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funcionamiento</a:t>
            </a:r>
            <a:endParaRPr sz="656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</a:t>
            </a:r>
            <a:endParaRPr sz="854">
              <a:latin typeface="Arial Unicode MS"/>
              <a:cs typeface="Arial Unicode MS"/>
            </a:endParaRPr>
          </a:p>
          <a:p>
            <a:pPr marL="17499">
              <a:spcBef>
                <a:spcPts val="741"/>
              </a:spcBef>
            </a:pPr>
            <a:r>
              <a:rPr sz="656" dirty="0">
                <a:latin typeface="Arial Unicode MS"/>
                <a:cs typeface="Arial Unicode MS"/>
              </a:rPr>
              <a:t>Las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también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pueden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siguiente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manera:</a:t>
            </a:r>
            <a:endParaRPr sz="656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aceptación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fábrica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aceptación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sitio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integración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5" y="2505600"/>
            <a:ext cx="5205905" cy="8060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ct val="142400"/>
              </a:lnSpc>
            </a:pPr>
            <a:r>
              <a:rPr sz="919" spc="-86" dirty="0">
                <a:latin typeface="Arial Unicode MS"/>
                <a:cs typeface="Arial Unicode MS"/>
              </a:rPr>
              <a:t>SCL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descripción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12" dirty="0">
                <a:latin typeface="Arial Unicode MS"/>
                <a:cs typeface="Arial Unicode MS"/>
              </a:rPr>
              <a:t>/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usando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herramientas: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-221467" y="4281829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-221467" y="4680572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3613122"/>
            <a:ext cx="5258405" cy="12236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6666" indent="-236649">
              <a:lnSpc>
                <a:spcPct val="132900"/>
              </a:lnSpc>
              <a:spcBef>
                <a:spcPts val="131"/>
              </a:spcBef>
              <a:tabLst>
                <a:tab pos="252481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Herramienta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diagnóstico: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aíslan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supervisión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autocontrol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detectado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proceso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prueba.</a:t>
            </a:r>
            <a:endParaRPr sz="985">
              <a:latin typeface="Arial Unicode MS"/>
              <a:cs typeface="Arial Unicode MS"/>
            </a:endParaRPr>
          </a:p>
          <a:p>
            <a:pPr marL="252481" marR="203318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Herramienta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simulación: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simulan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-12" dirty="0">
                <a:latin typeface="Arial Unicode MS"/>
                <a:cs typeface="Arial Unicode MS"/>
              </a:rPr>
              <a:t> sistema.</a:t>
            </a:r>
            <a:endParaRPr sz="1050">
              <a:latin typeface="Arial Unicode MS"/>
              <a:cs typeface="Arial Unicode MS"/>
            </a:endParaRPr>
          </a:p>
          <a:p>
            <a:pPr marL="252481">
              <a:spcBef>
                <a:spcPts val="564"/>
              </a:spcBef>
            </a:pPr>
            <a:r>
              <a:rPr sz="787" dirty="0">
                <a:latin typeface="Arial Unicode MS"/>
                <a:cs typeface="Arial Unicode MS"/>
              </a:rPr>
              <a:t>Herramienta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documentación: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reporta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resultados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archivo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SCD.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46" y="4905235"/>
            <a:ext cx="5281737" cy="65926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9149" indent="231649">
              <a:lnSpc>
                <a:spcPct val="153400"/>
              </a:lnSpc>
              <a:spcBef>
                <a:spcPts val="131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general,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procedimientos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control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 err="1" smtClean="0">
                <a:latin typeface="Arial Unicode MS"/>
                <a:cs typeface="Arial Unicode MS"/>
              </a:rPr>
              <a:t>basados</a:t>
            </a:r>
            <a:r>
              <a:rPr lang="es-ES" sz="854" spc="210" dirty="0" smtClean="0">
                <a:latin typeface="Arial Unicode MS"/>
                <a:cs typeface="Arial Unicode MS"/>
              </a:rPr>
              <a:t> </a:t>
            </a:r>
            <a:r>
              <a:rPr sz="854" dirty="0" err="1" smtClean="0">
                <a:latin typeface="Arial Unicode MS"/>
                <a:cs typeface="Arial Unicode MS"/>
              </a:rPr>
              <a:t>en</a:t>
            </a:r>
            <a:r>
              <a:rPr sz="854" spc="59" dirty="0" smtClean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IEC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61850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 dirty="0">
              <a:latin typeface="Arial Unicode MS"/>
              <a:cs typeface="Arial Unicode MS"/>
            </a:endParaRPr>
          </a:p>
          <a:p>
            <a:pPr marL="16666" marR="543293">
              <a:lnSpc>
                <a:spcPct val="132900"/>
              </a:lnSpc>
              <a:spcBef>
                <a:spcPts val="80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convencional:</a:t>
            </a:r>
            <a:endParaRPr sz="985" dirty="0">
              <a:latin typeface="Arial Unicode MS"/>
              <a:cs typeface="Arial Unicode MS"/>
            </a:endParaRPr>
          </a:p>
          <a:p>
            <a:pPr marL="266647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(IED)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normal.</a:t>
            </a:r>
            <a:endParaRPr sz="985" dirty="0">
              <a:latin typeface="Arial Unicode MS"/>
              <a:cs typeface="Arial Unicode MS"/>
            </a:endParaRPr>
          </a:p>
          <a:p>
            <a:pPr marL="499963" marR="6666" lvl="1" indent="-242482">
              <a:lnSpc>
                <a:spcPct val="124500"/>
              </a:lnSpc>
              <a:spcBef>
                <a:spcPts val="12"/>
              </a:spcBef>
              <a:buAutoNum type="alphaUcPeriod" startAt="2"/>
              <a:tabLst>
                <a:tab pos="415803" algn="l"/>
              </a:tabLst>
            </a:pP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(bloqueo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disparo)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pone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prueba,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(relé)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desactivarán.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momento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pantalla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mostrará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LED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roja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“apagado”.</a:t>
            </a:r>
            <a:endParaRPr sz="1050" dirty="0">
              <a:latin typeface="Arial Unicode MS"/>
              <a:cs typeface="Arial Unicode MS"/>
            </a:endParaRPr>
          </a:p>
          <a:p>
            <a:pPr marL="499963" marR="14166" lvl="1" indent="-234149">
              <a:lnSpc>
                <a:spcPts val="1562"/>
              </a:lnSpc>
              <a:spcBef>
                <a:spcPts val="111"/>
              </a:spcBef>
              <a:buAutoNum type="alphaUcPeriod" startAt="2"/>
              <a:tabLst>
                <a:tab pos="402471" algn="l"/>
              </a:tabLst>
            </a:pPr>
            <a:r>
              <a:rPr sz="919" dirty="0">
                <a:latin typeface="Arial Unicode MS"/>
                <a:cs typeface="Arial Unicode MS"/>
              </a:rPr>
              <a:t>Conecte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conjunto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sustitutas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originales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tablero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Ponga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sustituida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probar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sustituya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fusión.</a:t>
            </a:r>
            <a:endParaRPr sz="919" dirty="0">
              <a:latin typeface="Arial Unicode MS"/>
              <a:cs typeface="Arial Unicode MS"/>
            </a:endParaRPr>
          </a:p>
          <a:p>
            <a:pPr lvl="1">
              <a:lnSpc>
                <a:spcPct val="100000"/>
              </a:lnSpc>
              <a:buAutoNum type="alphaUcPeriod" startAt="2"/>
            </a:pPr>
            <a:endParaRPr sz="854" dirty="0">
              <a:latin typeface="Arial Unicode MS"/>
              <a:cs typeface="Arial Unicode MS"/>
            </a:endParaRPr>
          </a:p>
          <a:p>
            <a:pPr marL="499963" marR="149989" lvl="1" indent="-242482">
              <a:lnSpc>
                <a:spcPct val="124600"/>
              </a:lnSpc>
              <a:buAutoNum type="alphaUcPeriod" startAt="2"/>
              <a:tabLst>
                <a:tab pos="426635" algn="l"/>
              </a:tabLst>
            </a:pPr>
            <a:r>
              <a:rPr sz="1050" dirty="0">
                <a:latin typeface="Arial Unicode MS"/>
                <a:cs typeface="Arial Unicode MS"/>
              </a:rPr>
              <a:t>Restauración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servicio: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vuelva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fibra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las</a:t>
            </a:r>
            <a:r>
              <a:rPr sz="1050" dirty="0">
                <a:latin typeface="Arial Unicode MS"/>
                <a:cs typeface="Arial Unicode MS"/>
              </a:rPr>
              <a:t> unidades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fusión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originales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ponga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servicio".</a:t>
            </a:r>
            <a:endParaRPr sz="1050" dirty="0">
              <a:latin typeface="Arial Unicode MS"/>
              <a:cs typeface="Arial Unicode MS"/>
            </a:endParaRPr>
          </a:p>
          <a:p>
            <a:pPr marL="154155" marR="794941" indent="-154155">
              <a:lnSpc>
                <a:spcPts val="1575"/>
              </a:lnSpc>
              <a:spcBef>
                <a:spcPts val="99"/>
              </a:spcBef>
              <a:buAutoNum type="arabicPeriod" startAt="2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clasificarse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sistemas</a:t>
            </a:r>
            <a:r>
              <a:rPr sz="985" dirty="0">
                <a:latin typeface="Arial Unicode MS"/>
                <a:cs typeface="Arial Unicode MS"/>
              </a:rPr>
              <a:t> convencionales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primario:</a:t>
            </a:r>
            <a:endParaRPr sz="985" dirty="0">
              <a:latin typeface="Arial Unicode MS"/>
              <a:cs typeface="Arial Unicode MS"/>
            </a:endParaRPr>
          </a:p>
          <a:p>
            <a:pPr marL="499963" marR="24998" indent="-234149">
              <a:lnSpc>
                <a:spcPts val="1562"/>
              </a:lnSpc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Utilice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temporal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inyección </a:t>
            </a:r>
            <a:r>
              <a:rPr sz="1115" dirty="0">
                <a:latin typeface="Arial Unicode MS"/>
                <a:cs typeface="Arial Unicode MS"/>
              </a:rPr>
              <a:t>primaria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anote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temporal.</a:t>
            </a:r>
            <a:endParaRPr sz="1115" dirty="0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854" dirty="0">
              <a:latin typeface="Arial Unicode MS"/>
              <a:cs typeface="Arial Unicode MS"/>
            </a:endParaRPr>
          </a:p>
          <a:p>
            <a:pPr marL="499963" marR="609121" lvl="1" indent="-242482">
              <a:lnSpc>
                <a:spcPct val="104900"/>
              </a:lnSpc>
              <a:buAutoNum type="alphaUcPeriod" startAt="2"/>
              <a:tabLst>
                <a:tab pos="445800" algn="l"/>
              </a:tabLst>
            </a:pPr>
            <a:r>
              <a:rPr sz="1247" dirty="0">
                <a:latin typeface="Arial Unicode MS"/>
                <a:cs typeface="Arial Unicode MS"/>
              </a:rPr>
              <a:t>Emita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comandos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temporal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CB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verifique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el </a:t>
            </a:r>
            <a:r>
              <a:rPr sz="1247" dirty="0">
                <a:latin typeface="Arial Unicode MS"/>
                <a:cs typeface="Arial Unicode MS"/>
              </a:rPr>
              <a:t>funcionamiento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CB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cuadro.</a:t>
            </a:r>
            <a:endParaRPr sz="1247" dirty="0">
              <a:latin typeface="Arial Unicode MS"/>
              <a:cs typeface="Arial Unicode MS"/>
            </a:endParaRPr>
          </a:p>
          <a:p>
            <a:pPr marL="266647" marR="390805" lvl="1">
              <a:lnSpc>
                <a:spcPts val="1575"/>
              </a:lnSpc>
              <a:spcBef>
                <a:spcPts val="59"/>
              </a:spcBef>
              <a:buAutoNum type="alphaUcPeriod" startAt="2"/>
              <a:tabLst>
                <a:tab pos="393304" algn="l"/>
              </a:tabLst>
            </a:pPr>
            <a:r>
              <a:rPr sz="854" dirty="0">
                <a:latin typeface="Arial Unicode MS"/>
                <a:cs typeface="Arial Unicode MS"/>
              </a:rPr>
              <a:t>Tenga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cuenta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provengan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relé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temporal.</a:t>
            </a:r>
            <a:endParaRPr sz="854" dirty="0">
              <a:latin typeface="Arial Unicode MS"/>
              <a:cs typeface="Arial Unicode MS"/>
            </a:endParaRPr>
          </a:p>
          <a:p>
            <a:pPr lvl="1">
              <a:spcBef>
                <a:spcPts val="99"/>
              </a:spcBef>
              <a:buAutoNum type="alphaUcPeriod" startAt="2"/>
            </a:pP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17.3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135823" indent="-119991" algn="just">
              <a:spcBef>
                <a:spcPts val="7"/>
              </a:spcBef>
              <a:buAutoNum type="arabicPeriod" startAt="3"/>
              <a:tabLst>
                <a:tab pos="136656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SAS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automatización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subestaciones)</a:t>
            </a:r>
            <a:endParaRPr sz="854" dirty="0">
              <a:latin typeface="Arial Unicode MS"/>
              <a:cs typeface="Arial Unicode MS"/>
            </a:endParaRPr>
          </a:p>
          <a:p>
            <a:pPr marL="499963" marR="19164" indent="-234149" algn="just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una.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automatización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emitiendo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órdenes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órdenes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CB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interfaz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hombre-máquina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subestación.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10188" y="2995332"/>
            <a:ext cx="5018335" cy="209199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80136" y="-661120"/>
            <a:ext cx="503423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Protocolos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19" spc="11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26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19" spc="11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858585"/>
                </a:solidFill>
                <a:latin typeface="Arial Unicode MS"/>
                <a:cs typeface="Arial Unicode MS"/>
              </a:rPr>
              <a:t>17</a:t>
            </a:r>
            <a:r>
              <a:rPr sz="985" spc="-12" dirty="0">
                <a:latin typeface="Arial Unicode MS"/>
                <a:cs typeface="Arial Unicode MS"/>
              </a:rPr>
              <a:t>187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78" y="5196144"/>
            <a:ext cx="5260903" cy="2828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17.3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equipo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fusión.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CONNECTICUT,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corriente;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VERMONT,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Transformador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voltage;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CB,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cortacircuitos.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621086" y="5714565"/>
            <a:ext cx="4942567" cy="143388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4154" marR="453299" indent="-164154">
              <a:lnSpc>
                <a:spcPct val="132900"/>
              </a:lnSpc>
              <a:spcBef>
                <a:spcPts val="131"/>
              </a:spcBef>
              <a:buAutoNum type="alphaUcPeriod" startAt="2"/>
              <a:tabLst>
                <a:tab pos="164154" algn="l"/>
              </a:tabLst>
            </a:pP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aparamenta,</a:t>
            </a:r>
            <a:r>
              <a:rPr sz="985" dirty="0">
                <a:latin typeface="Arial Unicode MS"/>
                <a:cs typeface="Arial Unicode MS"/>
              </a:rPr>
              <a:t> 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  <a:p>
            <a:pPr marL="171654" marR="12500" indent="-171654">
              <a:lnSpc>
                <a:spcPts val="1575"/>
              </a:lnSpc>
              <a:spcBef>
                <a:spcPts val="105"/>
              </a:spcBef>
              <a:buAutoNum type="alphaUcPeriod" startAt="2"/>
              <a:tabLst>
                <a:tab pos="171654" algn="l"/>
              </a:tabLst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inspección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estado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sinóptico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topología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subestación.</a:t>
            </a:r>
            <a:endParaRPr sz="985">
              <a:latin typeface="Arial Unicode MS"/>
              <a:cs typeface="Arial Unicode MS"/>
            </a:endParaRPr>
          </a:p>
          <a:p>
            <a:pPr marL="163322" indent="-147488">
              <a:spcBef>
                <a:spcPts val="327"/>
              </a:spcBef>
              <a:buAutoNum type="alphaUcPeriod" startAt="2"/>
              <a:tabLst>
                <a:tab pos="164154" algn="l"/>
              </a:tabLst>
            </a:pP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relevantes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órdenes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automático.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18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4" y="3973768"/>
            <a:ext cx="2635869" cy="3601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231" spc="-26" dirty="0">
                <a:latin typeface="Arial Unicode MS"/>
                <a:cs typeface="Arial Unicode MS"/>
              </a:rPr>
              <a:t>Relés</a:t>
            </a:r>
            <a:r>
              <a:rPr sz="2231" spc="-7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de</a:t>
            </a:r>
            <a:r>
              <a:rPr sz="2231" spc="-7" dirty="0">
                <a:latin typeface="Arial Unicode MS"/>
                <a:cs typeface="Arial Unicode MS"/>
              </a:rPr>
              <a:t> </a:t>
            </a:r>
            <a:r>
              <a:rPr sz="2231" spc="66" dirty="0">
                <a:latin typeface="Arial Unicode MS"/>
                <a:cs typeface="Arial Unicode MS"/>
              </a:rPr>
              <a:t>protección</a:t>
            </a:r>
            <a:endParaRPr sz="223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0" y="4813107"/>
            <a:ext cx="5102568" cy="15106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18.1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968" spc="72" dirty="0">
                <a:latin typeface="Arial Unicode MS"/>
                <a:cs typeface="Arial Unicode MS"/>
              </a:rPr>
              <a:t>Introducción</a:t>
            </a:r>
            <a:endParaRPr sz="196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137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detectar</a:t>
            </a:r>
            <a:r>
              <a:rPr sz="985" dirty="0">
                <a:latin typeface="Arial Unicode MS"/>
                <a:cs typeface="Arial Unicode MS"/>
              </a:rPr>
              <a:t> cualquier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desequilibrio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anormal.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utilizan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capítulo.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6922116"/>
            <a:ext cx="5295072" cy="43668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18.2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2231" dirty="0">
                <a:latin typeface="Arial Unicode MS"/>
                <a:cs typeface="Arial Unicode MS"/>
              </a:rPr>
              <a:t>Clasificación</a:t>
            </a:r>
            <a:r>
              <a:rPr sz="2231" spc="204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de</a:t>
            </a:r>
            <a:r>
              <a:rPr sz="2231" spc="204" dirty="0">
                <a:latin typeface="Arial Unicode MS"/>
                <a:cs typeface="Arial Unicode MS"/>
              </a:rPr>
              <a:t> </a:t>
            </a:r>
            <a:r>
              <a:rPr sz="2231" spc="-12" dirty="0">
                <a:latin typeface="Arial Unicode MS"/>
                <a:cs typeface="Arial Unicode MS"/>
              </a:rPr>
              <a:t>relés</a:t>
            </a:r>
            <a:endParaRPr sz="2231">
              <a:latin typeface="Arial Unicode MS"/>
              <a:cs typeface="Arial Unicode MS"/>
            </a:endParaRPr>
          </a:p>
          <a:p>
            <a:pPr marL="16666">
              <a:spcBef>
                <a:spcPts val="1437"/>
              </a:spcBef>
            </a:pPr>
            <a:r>
              <a:rPr sz="1378" dirty="0">
                <a:latin typeface="Arial Unicode MS"/>
                <a:cs typeface="Arial Unicode MS"/>
              </a:rPr>
              <a:t>18.2.1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CLASIFICACIÓN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POR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FUNCIÓN</a:t>
            </a:r>
            <a:endParaRPr sz="1378">
              <a:latin typeface="Arial Unicode MS"/>
              <a:cs typeface="Arial Unicode MS"/>
            </a:endParaRPr>
          </a:p>
          <a:p>
            <a:pPr marL="155822" marR="119991" indent="-155822">
              <a:lnSpc>
                <a:spcPct val="132900"/>
              </a:lnSpc>
              <a:spcBef>
                <a:spcPts val="708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anormales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emiten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  <a:p>
            <a:pPr marL="146656" marR="6666" indent="-146656">
              <a:lnSpc>
                <a:spcPts val="1575"/>
              </a:lnSpc>
              <a:spcBef>
                <a:spcPts val="111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sincronismo.</a:t>
            </a:r>
            <a:endParaRPr sz="919">
              <a:latin typeface="Arial Unicode MS"/>
              <a:cs typeface="Arial Unicode MS"/>
            </a:endParaRPr>
          </a:p>
          <a:p>
            <a:pPr marL="145823" indent="-129157">
              <a:spcBef>
                <a:spcPts val="327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programación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reenganche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72"/>
              </a:spcBef>
            </a:pP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sincronización.</a:t>
            </a:r>
            <a:endParaRPr sz="919">
              <a:latin typeface="Arial Unicode MS"/>
              <a:cs typeface="Arial Unicode MS"/>
            </a:endParaRPr>
          </a:p>
          <a:p>
            <a:pPr marL="146656" marR="560792" indent="-146656">
              <a:lnSpc>
                <a:spcPct val="142400"/>
              </a:lnSpc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regulación,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reguladores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cambiando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tomas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carga.</a:t>
            </a:r>
            <a:endParaRPr sz="919">
              <a:latin typeface="Arial Unicode MS"/>
              <a:cs typeface="Arial Unicode MS"/>
            </a:endParaRPr>
          </a:p>
          <a:p>
            <a:pPr marL="145823" indent="-129157">
              <a:spcBef>
                <a:spcPts val="459"/>
              </a:spcBef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repetidores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vigilancia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disparo.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575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18.2.2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CLASIFICACIÓN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BASADA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EN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CANTIDADES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ENTRADA</a:t>
            </a:r>
            <a:endParaRPr sz="1247">
              <a:latin typeface="Arial Unicode MS"/>
              <a:cs typeface="Arial Unicode MS"/>
            </a:endParaRPr>
          </a:p>
          <a:p>
            <a:pPr marL="145823" indent="-129157">
              <a:spcBef>
                <a:spcPts val="1181"/>
              </a:spcBef>
              <a:buAutoNum type="arabicPeriod"/>
              <a:tabLst>
                <a:tab pos="146656" algn="l"/>
              </a:tabLst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dirty="0">
                <a:latin typeface="Arial Unicode MS"/>
                <a:cs typeface="Arial Unicode MS"/>
              </a:rPr>
              <a:t> 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corriente;</a:t>
            </a:r>
            <a:endParaRPr sz="919">
              <a:latin typeface="Arial Unicode MS"/>
              <a:cs typeface="Arial Unicode MS"/>
            </a:endParaRPr>
          </a:p>
          <a:p>
            <a:pPr marL="173320" indent="-156655">
              <a:spcBef>
                <a:spcPts val="274"/>
              </a:spcBef>
              <a:buAutoNum type="arabicPeriod"/>
              <a:tabLst>
                <a:tab pos="174154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voltaje;</a:t>
            </a:r>
            <a:endParaRPr sz="1115">
              <a:latin typeface="Arial Unicode MS"/>
              <a:cs typeface="Arial Unicode MS"/>
            </a:endParaRPr>
          </a:p>
          <a:p>
            <a:pPr marL="145823" indent="-129157">
              <a:spcBef>
                <a:spcPts val="426"/>
              </a:spcBef>
              <a:buAutoNum type="arabicPeriod"/>
              <a:tabLst>
                <a:tab pos="146656" algn="l"/>
              </a:tabLst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dirty="0">
                <a:latin typeface="Arial Unicode MS"/>
                <a:cs typeface="Arial Unicode MS"/>
              </a:rPr>
              <a:t> 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potencia;</a:t>
            </a:r>
            <a:endParaRPr sz="919">
              <a:latin typeface="Arial Unicode MS"/>
              <a:cs typeface="Arial Unicode MS"/>
            </a:endParaRPr>
          </a:p>
          <a:p>
            <a:pPr marL="164154" indent="-147488">
              <a:spcBef>
                <a:spcPts val="334"/>
              </a:spcBef>
              <a:buAutoNum type="arabicPeriod"/>
              <a:tabLst>
                <a:tab pos="16498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presión;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0" y="2505598"/>
            <a:ext cx="4382560" cy="57843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444">
              <a:latin typeface="Arial Unicode MS"/>
              <a:cs typeface="Arial Unicode MS"/>
            </a:endParaRPr>
          </a:p>
          <a:p>
            <a:pPr marL="163322" indent="-146656"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frecuencia;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308"/>
              </a:spcBef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temperatura;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315"/>
              </a:spcBef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flujo;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308"/>
              </a:spcBef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vibración.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231649">
              <a:lnSpc>
                <a:spcPct val="103000"/>
              </a:lnSpc>
            </a:pPr>
            <a:r>
              <a:rPr sz="1378" dirty="0">
                <a:latin typeface="Arial Unicode MS"/>
                <a:cs typeface="Arial Unicode MS"/>
              </a:rPr>
              <a:t>18.2.3 </a:t>
            </a:r>
            <a:r>
              <a:rPr sz="1378" spc="-46" dirty="0">
                <a:latin typeface="Arial Unicode MS"/>
                <a:cs typeface="Arial Unicode MS"/>
              </a:rPr>
              <a:t>CLASIFICACIÓN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BASADA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PRINCIPALES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O </a:t>
            </a:r>
            <a:r>
              <a:rPr sz="1378" spc="-12" dirty="0">
                <a:latin typeface="Arial Unicode MS"/>
                <a:cs typeface="Arial Unicode MS"/>
              </a:rPr>
              <a:t>ESTRUCTURAS</a:t>
            </a:r>
            <a:endParaRPr sz="1378">
              <a:latin typeface="Arial Unicode MS"/>
              <a:cs typeface="Arial Unicode MS"/>
            </a:endParaRPr>
          </a:p>
          <a:p>
            <a:pPr marL="172488" indent="-155822">
              <a:spcBef>
                <a:spcPts val="957"/>
              </a:spcBef>
              <a:buAutoNum type="arabicPeriod"/>
              <a:tabLst>
                <a:tab pos="172488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-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diferenciales;</a:t>
            </a:r>
            <a:endParaRPr sz="1115">
              <a:latin typeface="Arial Unicode MS"/>
              <a:cs typeface="Arial Unicode MS"/>
            </a:endParaRPr>
          </a:p>
          <a:p>
            <a:pPr marL="154155" indent="-137490">
              <a:spcBef>
                <a:spcPts val="367"/>
              </a:spcBef>
              <a:buAutoNum type="arabicPeriod"/>
              <a:tabLst>
                <a:tab pos="154155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de </a:t>
            </a:r>
            <a:r>
              <a:rPr sz="985" spc="-12" dirty="0">
                <a:latin typeface="Arial Unicode MS"/>
                <a:cs typeface="Arial Unicode MS"/>
              </a:rPr>
              <a:t>impedancia;</a:t>
            </a:r>
            <a:endParaRPr sz="985">
              <a:latin typeface="Arial Unicode MS"/>
              <a:cs typeface="Arial Unicode MS"/>
            </a:endParaRPr>
          </a:p>
          <a:p>
            <a:pPr marL="190819" indent="-174154">
              <a:spcBef>
                <a:spcPts val="125"/>
              </a:spcBef>
              <a:buAutoNum type="arabicPeriod"/>
              <a:tabLst>
                <a:tab pos="19081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Electromecánico;</a:t>
            </a:r>
            <a:endParaRPr sz="1247">
              <a:latin typeface="Arial Unicode MS"/>
              <a:cs typeface="Arial Unicode MS"/>
            </a:endParaRPr>
          </a:p>
          <a:p>
            <a:pPr marL="135823" indent="-119157">
              <a:spcBef>
                <a:spcPts val="465"/>
              </a:spcBef>
              <a:buAutoNum type="arabicPeriod"/>
              <a:tabLst>
                <a:tab pos="135823" algn="l"/>
              </a:tabLst>
            </a:pP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estáticos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estado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sólido;</a:t>
            </a:r>
            <a:endParaRPr sz="854">
              <a:latin typeface="Arial Unicode MS"/>
              <a:cs typeface="Arial Unicode MS"/>
            </a:endParaRPr>
          </a:p>
          <a:p>
            <a:pPr marL="154155" indent="-137490">
              <a:spcBef>
                <a:spcPts val="414"/>
              </a:spcBef>
              <a:buAutoNum type="arabicPeriod"/>
              <a:tabLst>
                <a:tab pos="154155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estáticos;</a:t>
            </a:r>
            <a:endParaRPr sz="985">
              <a:latin typeface="Arial Unicode MS"/>
              <a:cs typeface="Arial Unicode MS"/>
            </a:endParaRPr>
          </a:p>
          <a:p>
            <a:pPr marL="163322" indent="-146656">
              <a:spcBef>
                <a:spcPts val="319"/>
              </a:spcBef>
              <a:buAutoNum type="arabicPeriod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33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numérico-</a:t>
            </a:r>
            <a:r>
              <a:rPr sz="1050" spc="-12" dirty="0">
                <a:latin typeface="Arial Unicode MS"/>
                <a:cs typeface="Arial Unicode MS"/>
              </a:rPr>
              <a:t>estáticos;</a:t>
            </a:r>
            <a:endParaRPr sz="1050">
              <a:latin typeface="Arial Unicode MS"/>
              <a:cs typeface="Arial Unicode MS"/>
            </a:endParaRPr>
          </a:p>
          <a:p>
            <a:pPr marL="181654" indent="-164988">
              <a:spcBef>
                <a:spcPts val="177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Relés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térmicos.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247">
              <a:latin typeface="Arial Unicode MS"/>
              <a:cs typeface="Arial Unicode MS"/>
            </a:endParaRPr>
          </a:p>
          <a:p>
            <a:pPr marL="555792" lvl="2" indent="-539960">
              <a:buAutoNum type="arabicPeriod" startAt="4"/>
              <a:tabLst>
                <a:tab pos="556625" algn="l"/>
              </a:tabLst>
            </a:pPr>
            <a:r>
              <a:rPr sz="1378" spc="-46" dirty="0">
                <a:latin typeface="Arial Unicode MS"/>
                <a:cs typeface="Arial Unicode MS"/>
              </a:rPr>
              <a:t>CLASIFICACIÓN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BASADA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CARACTERÍSTICAS</a:t>
            </a:r>
            <a:endParaRPr sz="1378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1095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de </a:t>
            </a:r>
            <a:r>
              <a:rPr sz="985" spc="-12" dirty="0">
                <a:latin typeface="Arial Unicode MS"/>
                <a:cs typeface="Arial Unicode MS"/>
              </a:rPr>
              <a:t>distancia;</a:t>
            </a:r>
            <a:endParaRPr sz="985">
              <a:latin typeface="Arial Unicode MS"/>
              <a:cs typeface="Arial Unicode MS"/>
            </a:endParaRPr>
          </a:p>
          <a:p>
            <a:pPr marL="264980" lvl="3" indent="-156655">
              <a:spcBef>
                <a:spcPts val="256"/>
              </a:spcBef>
              <a:buAutoNum type="arabicPeriod"/>
              <a:tabLst>
                <a:tab pos="265813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-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direccionales;</a:t>
            </a:r>
            <a:endParaRPr sz="1115">
              <a:latin typeface="Arial Unicode MS"/>
              <a:cs typeface="Arial Unicode MS"/>
            </a:endParaRPr>
          </a:p>
          <a:p>
            <a:pPr marL="237482" lvl="3" indent="-129157">
              <a:spcBef>
                <a:spcPts val="426"/>
              </a:spcBef>
              <a:buAutoNum type="arabicPeriod"/>
              <a:tabLst>
                <a:tab pos="238316" algn="l"/>
              </a:tabLst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inverso;</a:t>
            </a:r>
            <a:endParaRPr sz="919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401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(DT);</a:t>
            </a:r>
            <a:endParaRPr sz="985">
              <a:latin typeface="Arial Unicode MS"/>
              <a:cs typeface="Arial Unicode MS"/>
            </a:endParaRPr>
          </a:p>
          <a:p>
            <a:pPr marL="274146" lvl="3" indent="-165820">
              <a:spcBef>
                <a:spcPts val="197"/>
              </a:spcBef>
              <a:buAutoNum type="arabicPeriod"/>
              <a:tabLst>
                <a:tab pos="274979" algn="l"/>
              </a:tabLst>
            </a:pPr>
            <a:r>
              <a:rPr sz="1181" spc="-12" dirty="0">
                <a:latin typeface="Arial Unicode MS"/>
                <a:cs typeface="Arial Unicode MS"/>
              </a:rPr>
              <a:t>Relés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bajo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voltaje;</a:t>
            </a:r>
            <a:endParaRPr sz="1181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348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fase;</a:t>
            </a:r>
            <a:endParaRPr sz="985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387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velocidad;</a:t>
            </a:r>
            <a:endParaRPr sz="985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387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direccional;</a:t>
            </a:r>
            <a:endParaRPr sz="985">
              <a:latin typeface="Arial Unicode MS"/>
              <a:cs typeface="Arial Unicode MS"/>
            </a:endParaRPr>
          </a:p>
          <a:p>
            <a:pPr marL="264980" lvl="3" indent="-156655">
              <a:spcBef>
                <a:spcPts val="249"/>
              </a:spcBef>
              <a:buAutoNum type="arabicPeriod"/>
              <a:tabLst>
                <a:tab pos="265813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segregada;</a:t>
            </a:r>
            <a:endParaRPr sz="1115">
              <a:latin typeface="Arial Unicode MS"/>
              <a:cs typeface="Arial Unicode MS"/>
            </a:endParaRPr>
          </a:p>
          <a:p>
            <a:pPr marL="280813" lvl="3" indent="-264980">
              <a:spcBef>
                <a:spcPts val="105"/>
              </a:spcBef>
              <a:buAutoNum type="arabicPeriod"/>
              <a:tabLst>
                <a:tab pos="281645" algn="l"/>
              </a:tabLst>
            </a:pPr>
            <a:r>
              <a:rPr sz="1247" spc="-12" dirty="0">
                <a:latin typeface="Arial Unicode MS"/>
                <a:cs typeface="Arial Unicode MS"/>
              </a:rPr>
              <a:t>Relés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diferenciales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alta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baja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impedancia;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3" y="9025448"/>
            <a:ext cx="5235071" cy="26215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18.3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837" dirty="0">
                <a:latin typeface="Arial Unicode MS"/>
                <a:cs typeface="Arial Unicode MS"/>
              </a:rPr>
              <a:t>Diseño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sistemas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relés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protección</a:t>
            </a:r>
            <a:endParaRPr sz="1837">
              <a:latin typeface="Arial Unicode MS"/>
              <a:cs typeface="Arial Unicode MS"/>
            </a:endParaRPr>
          </a:p>
          <a:p>
            <a:pPr marL="16666" marR="190819">
              <a:lnSpc>
                <a:spcPct val="124600"/>
              </a:lnSpc>
              <a:spcBef>
                <a:spcPts val="1404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diseño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energía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divide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zonas;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cada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necesita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grupo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diseño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factores:</a:t>
            </a:r>
            <a:endParaRPr sz="1050">
              <a:latin typeface="Arial Unicode MS"/>
              <a:cs typeface="Arial Unicode MS"/>
            </a:endParaRPr>
          </a:p>
          <a:p>
            <a:pPr marL="163322" marR="6666" indent="-163322">
              <a:lnSpc>
                <a:spcPct val="124600"/>
              </a:lnSpc>
              <a:spcBef>
                <a:spcPts val="780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Economía,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importancia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energía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requerido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costo.</a:t>
            </a:r>
            <a:endParaRPr sz="1050">
              <a:latin typeface="Arial Unicode MS"/>
              <a:cs typeface="Arial Unicode MS"/>
            </a:endParaRPr>
          </a:p>
          <a:p>
            <a:pPr marL="144988" marR="355807" indent="-144988">
              <a:lnSpc>
                <a:spcPts val="1575"/>
              </a:lnSpc>
              <a:spcBef>
                <a:spcPts val="99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Disponibilidad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medidas,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(CT)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ubicaciones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(VT).</a:t>
            </a:r>
            <a:endParaRPr sz="919">
              <a:latin typeface="Arial Unicode MS"/>
              <a:cs typeface="Arial Unicode MS"/>
            </a:endParaRPr>
          </a:p>
          <a:p>
            <a:pPr marL="154155" indent="-137490">
              <a:spcBef>
                <a:spcPts val="268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Filosofía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anteriormente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experiencia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previa.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970" y="9577458"/>
            <a:ext cx="5216771" cy="149672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87" y="2472264"/>
            <a:ext cx="5305906" cy="65953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11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1215744">
              <a:lnSpc>
                <a:spcPct val="113399"/>
              </a:lnSpc>
            </a:pPr>
            <a:r>
              <a:rPr sz="1247" dirty="0">
                <a:latin typeface="Arial Unicode MS"/>
                <a:cs typeface="Arial Unicode MS"/>
              </a:rPr>
              <a:t>18.3.1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CRITERIOS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DISEÑO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SISTEMAS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-12" dirty="0">
                <a:latin typeface="Arial Unicode MS"/>
                <a:cs typeface="Arial Unicode MS"/>
              </a:rPr>
              <a:t>PROTECCIÓN</a:t>
            </a:r>
            <a:endParaRPr sz="1247" dirty="0">
              <a:latin typeface="Arial Unicode MS"/>
              <a:cs typeface="Arial Unicode MS"/>
            </a:endParaRPr>
          </a:p>
          <a:p>
            <a:pPr marL="191652" indent="-174987">
              <a:spcBef>
                <a:spcPts val="859"/>
              </a:spcBef>
              <a:buAutoNum type="arabicPeriod"/>
              <a:tabLst>
                <a:tab pos="192486" algn="l"/>
              </a:tabLst>
            </a:pPr>
            <a:r>
              <a:rPr sz="1247" spc="-12" dirty="0">
                <a:latin typeface="Arial Unicode MS"/>
                <a:cs typeface="Arial Unicode MS"/>
              </a:rPr>
              <a:t>Fiabilidad</a:t>
            </a:r>
            <a:endParaRPr sz="1247" dirty="0">
              <a:latin typeface="Arial Unicode MS"/>
              <a:cs typeface="Arial Unicode MS"/>
            </a:endParaRPr>
          </a:p>
          <a:p>
            <a:pPr marL="258314" marR="328309" indent="231649">
              <a:lnSpc>
                <a:spcPts val="1575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capacidad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correctamente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(confiabilidad)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innecesarias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(seguridad).</a:t>
            </a:r>
            <a:endParaRPr sz="919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401"/>
              </a:spcBef>
              <a:buAutoNum type="arabicPeriod" startAt="2"/>
              <a:tabLst>
                <a:tab pos="137490" algn="l"/>
              </a:tabLst>
            </a:pPr>
            <a:r>
              <a:rPr sz="854" spc="-12" dirty="0">
                <a:latin typeface="Arial Unicode MS"/>
                <a:cs typeface="Arial Unicode MS"/>
              </a:rPr>
              <a:t>Velocidad</a:t>
            </a:r>
            <a:endParaRPr sz="854" dirty="0">
              <a:latin typeface="Arial Unicode MS"/>
              <a:cs typeface="Arial Unicode MS"/>
            </a:endParaRPr>
          </a:p>
          <a:p>
            <a:pPr marL="258314" marR="196651" indent="231649">
              <a:lnSpc>
                <a:spcPct val="132900"/>
              </a:lnSpc>
              <a:spcBef>
                <a:spcPts val="26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importante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efectos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sistema.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22"/>
              </a:spcBef>
              <a:buAutoNum type="arabicPeriod" startAt="3"/>
              <a:tabLst>
                <a:tab pos="16498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Selectividad</a:t>
            </a:r>
            <a:endParaRPr sz="1050" dirty="0">
              <a:latin typeface="Arial Unicode MS"/>
              <a:cs typeface="Arial Unicode MS"/>
            </a:endParaRPr>
          </a:p>
          <a:p>
            <a:pPr marL="16666" marR="160822" indent="231649">
              <a:lnSpc>
                <a:spcPct val="110800"/>
              </a:lnSpc>
              <a:spcBef>
                <a:spcPts val="807"/>
              </a:spcBef>
            </a:pPr>
            <a:r>
              <a:rPr sz="1181" spc="-12" dirty="0">
                <a:latin typeface="Arial Unicode MS"/>
                <a:cs typeface="Arial Unicode MS"/>
              </a:rPr>
              <a:t>Ésta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continuidad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servicio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desconexión </a:t>
            </a:r>
            <a:r>
              <a:rPr sz="1181" dirty="0">
                <a:latin typeface="Arial Unicode MS"/>
                <a:cs typeface="Arial Unicode MS"/>
              </a:rPr>
              <a:t>mínima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realiza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activando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única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parte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defectuosa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dejando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funcionamiento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parte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sana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(consulte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18.3.1</a:t>
            </a:r>
            <a:r>
              <a:rPr sz="1181" spc="-12" dirty="0">
                <a:latin typeface="Arial Unicode MS"/>
                <a:cs typeface="Arial Unicode MS"/>
              </a:rPr>
              <a:t>).</a:t>
            </a:r>
            <a:endParaRPr sz="1181" dirty="0">
              <a:latin typeface="Arial Unicode MS"/>
              <a:cs typeface="Arial Unicode MS"/>
            </a:endParaRPr>
          </a:p>
          <a:p>
            <a:pPr marL="16666" marR="503297" indent="231649">
              <a:lnSpc>
                <a:spcPts val="1562"/>
              </a:lnSpc>
              <a:spcBef>
                <a:spcPts val="86"/>
              </a:spcBef>
            </a:pP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GS5generador,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elevador,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 </a:t>
            </a:r>
            <a:r>
              <a:rPr sz="1050" dirty="0">
                <a:latin typeface="Arial Unicode MS"/>
                <a:cs typeface="Arial Unicode MS"/>
              </a:rPr>
              <a:t>reductor,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TL5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A1,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A2,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A3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barras </a:t>
            </a:r>
            <a:r>
              <a:rPr sz="1050" dirty="0">
                <a:latin typeface="Arial Unicode MS"/>
                <a:cs typeface="Arial Unicode MS"/>
              </a:rPr>
              <a:t>colectoras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subestaciones.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2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18.3.1</a:t>
            </a:r>
            <a:r>
              <a:rPr sz="111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selectividad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significa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R</a:t>
            </a:r>
            <a:r>
              <a:rPr sz="721" spc="-33" dirty="0">
                <a:latin typeface="Arial Unicode MS"/>
                <a:cs typeface="Arial Unicode MS"/>
              </a:rPr>
              <a:t>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detectar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F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(TL)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falla </a:t>
            </a:r>
            <a:r>
              <a:rPr sz="1115" dirty="0">
                <a:latin typeface="Arial Unicode MS"/>
                <a:cs typeface="Arial Unicode MS"/>
              </a:rPr>
              <a:t>instantáneamente.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selectividad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también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significa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reléR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funcionará </a:t>
            </a:r>
            <a:r>
              <a:rPr sz="1115" dirty="0">
                <a:latin typeface="Arial Unicode MS"/>
                <a:cs typeface="Arial Unicode MS"/>
              </a:rPr>
              <a:t>instantáneamente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F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operará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F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retraso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tiempo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2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instantáneamente.</a:t>
            </a:r>
            <a:endParaRPr sz="1115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1031"/>
              </a:spcBef>
              <a:buAutoNum type="arabicPeriod" startAt="4"/>
              <a:tabLst>
                <a:tab pos="155822" algn="l"/>
              </a:tabLst>
            </a:pPr>
            <a:r>
              <a:rPr sz="985" spc="-12" dirty="0">
                <a:latin typeface="Arial Unicode MS"/>
                <a:cs typeface="Arial Unicode MS"/>
              </a:rPr>
              <a:t>Seguridad</a:t>
            </a:r>
            <a:endParaRPr sz="985" dirty="0">
              <a:latin typeface="Arial Unicode MS"/>
              <a:cs typeface="Arial Unicode MS"/>
            </a:endParaRPr>
          </a:p>
          <a:p>
            <a:pPr marL="258314" marR="178320" indent="23164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Seguridad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zona</a:t>
            </a:r>
            <a:r>
              <a:rPr sz="985" dirty="0">
                <a:latin typeface="Arial Unicode MS"/>
                <a:cs typeface="Arial Unicode MS"/>
              </a:rPr>
              <a:t> protegida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pesada.</a:t>
            </a:r>
            <a:endParaRPr sz="985" dirty="0">
              <a:latin typeface="Arial Unicode MS"/>
              <a:cs typeface="Arial Unicode MS"/>
            </a:endParaRPr>
          </a:p>
          <a:p>
            <a:pPr marL="191652" indent="-174987">
              <a:spcBef>
                <a:spcPts val="125"/>
              </a:spcBef>
              <a:buAutoNum type="arabicPeriod" startAt="5"/>
              <a:tabLst>
                <a:tab pos="192486" algn="l"/>
              </a:tabLst>
            </a:pPr>
            <a:r>
              <a:rPr sz="1247" spc="-12" dirty="0">
                <a:latin typeface="Arial Unicode MS"/>
                <a:cs typeface="Arial Unicode MS"/>
              </a:rPr>
              <a:t>Sencillez</a:t>
            </a:r>
            <a:endParaRPr sz="1247" dirty="0">
              <a:latin typeface="Arial Unicode MS"/>
              <a:cs typeface="Arial Unicode MS"/>
            </a:endParaRPr>
          </a:p>
          <a:p>
            <a:pPr marL="490797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Esto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significa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uso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equipo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mínimo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máxima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seguridad.</a:t>
            </a:r>
            <a:endParaRPr sz="1247" dirty="0">
              <a:latin typeface="Arial Unicode MS"/>
              <a:cs typeface="Arial Unicode MS"/>
            </a:endParaRPr>
          </a:p>
          <a:p>
            <a:pPr marL="109160" indent="-92494">
              <a:spcBef>
                <a:spcPts val="663"/>
              </a:spcBef>
              <a:buAutoNum type="arabicPeriod" startAt="6"/>
              <a:tabLst>
                <a:tab pos="109992" algn="l"/>
              </a:tabLst>
            </a:pPr>
            <a:r>
              <a:rPr sz="656" dirty="0">
                <a:latin typeface="Arial Unicode MS"/>
                <a:cs typeface="Arial Unicode MS"/>
              </a:rPr>
              <a:t>Ciencias</a:t>
            </a:r>
            <a:r>
              <a:rPr sz="656" spc="-12" dirty="0">
                <a:latin typeface="Arial Unicode MS"/>
                <a:cs typeface="Arial Unicode MS"/>
              </a:rPr>
              <a:t> económicas</a:t>
            </a:r>
            <a:endParaRPr sz="656" dirty="0">
              <a:latin typeface="Arial Unicode MS"/>
              <a:cs typeface="Arial Unicode MS"/>
            </a:endParaRPr>
          </a:p>
          <a:p>
            <a:pPr marL="490797">
              <a:spcBef>
                <a:spcPts val="322"/>
              </a:spcBef>
            </a:pP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significa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costes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mínimos.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11174663"/>
            <a:ext cx="387588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18.3.1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Sensibilidad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selectividad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eléctrico.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5" y="2505600"/>
            <a:ext cx="5240905" cy="20625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12">
              <a:latin typeface="Arial Unicode MS"/>
              <a:cs typeface="Arial Unicode MS"/>
            </a:endParaRPr>
          </a:p>
          <a:p>
            <a:pPr marL="190819" indent="-174154">
              <a:buAutoNum type="arabicPeriod" startAt="7"/>
              <a:tabLst>
                <a:tab pos="19081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Confianza</a:t>
            </a:r>
            <a:endParaRPr sz="1247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59"/>
              </a:spcBef>
            </a:pP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manera </a:t>
            </a:r>
            <a:r>
              <a:rPr sz="1050" dirty="0">
                <a:latin typeface="Arial Unicode MS"/>
                <a:cs typeface="Arial Unicode MS"/>
              </a:rPr>
              <a:t>correcta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correcto,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selectividad,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sensibilidad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zona.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190"/>
              </a:spcBef>
              <a:buAutoNum type="arabicPeriod" startAt="8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Sensibilidad</a:t>
            </a:r>
            <a:endParaRPr sz="1050">
              <a:latin typeface="Arial Unicode MS"/>
              <a:cs typeface="Arial Unicode MS"/>
            </a:endParaRPr>
          </a:p>
          <a:p>
            <a:pPr marL="16666" marR="39163" indent="231649">
              <a:lnSpc>
                <a:spcPct val="117300"/>
              </a:lnSpc>
              <a:spcBef>
                <a:spcPts val="800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sensibilidad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fundamental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poder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detectar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fallas.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tres </a:t>
            </a:r>
            <a:r>
              <a:rPr sz="1115" dirty="0">
                <a:latin typeface="Arial Unicode MS"/>
                <a:cs typeface="Arial Unicode MS"/>
              </a:rPr>
              <a:t>componentes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independientes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cantidades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relé: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exactitud,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precisión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resolución.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3" y="5073295"/>
            <a:ext cx="5237571" cy="30900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18.3.2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ZONAS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PROTECCIÓN</a:t>
            </a:r>
            <a:endParaRPr sz="1378">
              <a:latin typeface="Arial Unicode MS"/>
              <a:cs typeface="Arial Unicode MS"/>
            </a:endParaRPr>
          </a:p>
          <a:p>
            <a:pPr marL="16666" marR="104992">
              <a:lnSpc>
                <a:spcPct val="117300"/>
              </a:lnSpc>
              <a:spcBef>
                <a:spcPts val="735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filosofía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dividir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eléctrico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zonas </a:t>
            </a:r>
            <a:r>
              <a:rPr sz="1115" dirty="0">
                <a:latin typeface="Arial Unicode MS"/>
                <a:cs typeface="Arial Unicode MS"/>
              </a:rPr>
              <a:t>protectoras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puedan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protegerse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adecuadamente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número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mínimo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desconexiones.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78"/>
              </a:spcBef>
            </a:pPr>
            <a:r>
              <a:rPr sz="1050" spc="-12" dirty="0">
                <a:latin typeface="Arial Unicode MS"/>
                <a:cs typeface="Arial Unicode MS"/>
              </a:rPr>
              <a:t>Estas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superponen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evitar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posibilidad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áreas </a:t>
            </a:r>
            <a:r>
              <a:rPr sz="1050" dirty="0">
                <a:latin typeface="Arial Unicode MS"/>
                <a:cs typeface="Arial Unicode MS"/>
              </a:rPr>
              <a:t>desprotegidas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dividir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protección:</a:t>
            </a:r>
            <a:endParaRPr sz="1050">
              <a:latin typeface="Arial Unicode MS"/>
              <a:cs typeface="Arial Unicode MS"/>
            </a:endParaRPr>
          </a:p>
          <a:p>
            <a:pPr marL="248315" marR="2179840">
              <a:lnSpc>
                <a:spcPct val="142400"/>
              </a:lnSpc>
              <a:spcBef>
                <a:spcPts val="634"/>
              </a:spcBef>
            </a:pP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dirty="0">
                <a:latin typeface="Arial Unicode MS"/>
                <a:cs typeface="Arial Unicode MS"/>
              </a:rPr>
              <a:t>;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Zona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dirty="0">
                <a:latin typeface="Arial Unicode MS"/>
                <a:cs typeface="Arial Unicode MS"/>
              </a:rPr>
              <a:t>;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C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spc="-12" dirty="0">
                <a:latin typeface="Arial Unicode MS"/>
                <a:cs typeface="Arial Unicode MS"/>
              </a:rPr>
              <a:t>;</a:t>
            </a:r>
            <a:endParaRPr sz="919">
              <a:latin typeface="Arial Unicode MS"/>
              <a:cs typeface="Arial Unicode MS"/>
            </a:endParaRPr>
          </a:p>
          <a:p>
            <a:pPr marL="248315" marR="341642">
              <a:lnSpc>
                <a:spcPct val="104900"/>
              </a:lnSpc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Zona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circuitos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transmisión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distribución,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Zonas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150" dirty="0">
                <a:latin typeface="Arial Unicode MS"/>
                <a:cs typeface="Arial Unicode MS"/>
              </a:rPr>
              <a:t>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en </a:t>
            </a:r>
            <a:r>
              <a:rPr sz="124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247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247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1247" spc="-12" dirty="0">
                <a:latin typeface="Arial Unicode MS"/>
                <a:cs typeface="Arial Unicode MS"/>
              </a:rPr>
              <a:t>;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superposición.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6" y="8617323"/>
            <a:ext cx="5293405" cy="23800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38292">
              <a:lnSpc>
                <a:spcPct val="113900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18.3.3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PASOS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50" dirty="0">
                <a:latin typeface="Arial Unicode MS"/>
                <a:cs typeface="Arial Unicode MS"/>
              </a:rPr>
              <a:t>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INFORMACIÓN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REQUERIDOS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PARA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DISEÑAR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UN </a:t>
            </a:r>
            <a:r>
              <a:rPr sz="1247" spc="-26" dirty="0">
                <a:latin typeface="Arial Unicode MS"/>
                <a:cs typeface="Arial Unicode MS"/>
              </a:rPr>
              <a:t>BUEN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SISTEMA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PROTECCIÓN</a:t>
            </a:r>
            <a:endParaRPr sz="1247">
              <a:latin typeface="Arial Unicode MS"/>
              <a:cs typeface="Arial Unicode MS"/>
            </a:endParaRPr>
          </a:p>
          <a:p>
            <a:pPr marL="163322" indent="-146656">
              <a:spcBef>
                <a:spcPts val="1050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basada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diagrama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unifilar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(SLD).</a:t>
            </a:r>
            <a:endParaRPr sz="1050">
              <a:latin typeface="Arial Unicode MS"/>
              <a:cs typeface="Arial Unicode MS"/>
            </a:endParaRPr>
          </a:p>
          <a:p>
            <a:pPr marL="154155" indent="-137490">
              <a:spcBef>
                <a:spcPts val="37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SLD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(PSLD).</a:t>
            </a:r>
            <a:endParaRPr sz="985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Procedimientos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operativos,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extensiones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existentes.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Estudio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verano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-12" dirty="0">
                <a:latin typeface="Arial Unicode MS"/>
                <a:cs typeface="Arial Unicode MS"/>
              </a:rPr>
              <a:t> invierno.</a:t>
            </a:r>
            <a:endParaRPr sz="1050">
              <a:latin typeface="Arial Unicode MS"/>
              <a:cs typeface="Arial Unicode MS"/>
            </a:endParaRPr>
          </a:p>
          <a:p>
            <a:pPr marL="154155" indent="-137490">
              <a:spcBef>
                <a:spcPts val="381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>
              <a:latin typeface="Arial Unicode MS"/>
              <a:cs typeface="Arial Unicode MS"/>
            </a:endParaRPr>
          </a:p>
          <a:p>
            <a:pPr marL="16666" marR="361640">
              <a:lnSpc>
                <a:spcPts val="1575"/>
              </a:lnSpc>
              <a:spcBef>
                <a:spcPts val="111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Parámetros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163322" indent="-146656">
              <a:spcBef>
                <a:spcPts val="197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Ubicaciones,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conexiones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relaciones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VT.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39962" y="2795946"/>
            <a:ext cx="7647171" cy="466923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8325" y="7548666"/>
            <a:ext cx="4456726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18.3.2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típico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superposición.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62788" y="9535890"/>
            <a:ext cx="5197870" cy="189829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3" y="2505600"/>
            <a:ext cx="5305906" cy="65502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18.4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dirty="0">
                <a:latin typeface="Arial Unicode MS"/>
                <a:cs typeface="Arial Unicode MS"/>
              </a:rPr>
              <a:t>Historia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relés</a:t>
            </a:r>
            <a:endParaRPr>
              <a:latin typeface="Arial Unicode MS"/>
              <a:cs typeface="Arial Unicode MS"/>
            </a:endParaRPr>
          </a:p>
          <a:p>
            <a:pPr marL="16666" marR="137490">
              <a:lnSpc>
                <a:spcPct val="132700"/>
              </a:lnSpc>
              <a:spcBef>
                <a:spcPts val="1410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comenzaron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electromecánicos,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emplean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magnéticas,</a:t>
            </a:r>
            <a:r>
              <a:rPr sz="985" dirty="0">
                <a:latin typeface="Arial Unicode MS"/>
                <a:cs typeface="Arial Unicode MS"/>
              </a:rPr>
              <a:t> luego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desarrollaron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emplean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transistores,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digitales,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emplean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microprocesadores,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finalmente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numéricos,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digitales,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comunicarse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protocolos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siguientes:</a:t>
            </a:r>
            <a:endParaRPr sz="985">
              <a:latin typeface="Arial Unicode MS"/>
              <a:cs typeface="Arial Unicode MS"/>
            </a:endParaRPr>
          </a:p>
          <a:p>
            <a:pPr marL="181654" indent="-164988">
              <a:spcBef>
                <a:spcPts val="978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Relés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electromecánicos;</a:t>
            </a:r>
            <a:endParaRPr sz="1181">
              <a:latin typeface="Arial Unicode MS"/>
              <a:cs typeface="Arial Unicode MS"/>
            </a:endParaRPr>
          </a:p>
          <a:p>
            <a:pPr marL="154155" indent="-137490">
              <a:spcBef>
                <a:spcPts val="348"/>
              </a:spcBef>
              <a:buAutoNum type="arabicPeriod"/>
              <a:tabLst>
                <a:tab pos="154155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estáticos: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analógicos;</a:t>
            </a:r>
            <a:endParaRPr sz="985">
              <a:latin typeface="Arial Unicode MS"/>
              <a:cs typeface="Arial Unicode MS"/>
            </a:endParaRPr>
          </a:p>
          <a:p>
            <a:pPr marL="163322" indent="-146656">
              <a:spcBef>
                <a:spcPts val="322"/>
              </a:spcBef>
              <a:buAutoNum type="arabicPeriod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estáticos: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digitales;</a:t>
            </a:r>
            <a:endParaRPr sz="1050">
              <a:latin typeface="Arial Unicode MS"/>
              <a:cs typeface="Arial Unicode MS"/>
            </a:endParaRPr>
          </a:p>
          <a:p>
            <a:pPr marL="172488" indent="-155822">
              <a:spcBef>
                <a:spcPts val="243"/>
              </a:spcBef>
              <a:buAutoNum type="arabicPeriod"/>
              <a:tabLst>
                <a:tab pos="172488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estáticos: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numéricos.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 marR="698282">
              <a:lnSpc>
                <a:spcPct val="103000"/>
              </a:lnSpc>
            </a:pPr>
            <a:r>
              <a:rPr sz="1378" dirty="0">
                <a:latin typeface="Arial Unicode MS"/>
                <a:cs typeface="Arial Unicode MS"/>
              </a:rPr>
              <a:t>18.4.1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PRINCIPIOS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52" dirty="0">
                <a:latin typeface="Arial Unicode MS"/>
                <a:cs typeface="Arial Unicode MS"/>
              </a:rPr>
              <a:t>CONSTRUCCIÓN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Y </a:t>
            </a:r>
            <a:r>
              <a:rPr sz="1378" spc="-12" dirty="0">
                <a:latin typeface="Arial Unicode MS"/>
                <a:cs typeface="Arial Unicode MS"/>
              </a:rPr>
              <a:t>FUNCIONAMIENTO</a:t>
            </a:r>
            <a:r>
              <a:rPr sz="1378" spc="26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DEL</a:t>
            </a:r>
            <a:r>
              <a:rPr sz="1378" spc="26" dirty="0">
                <a:latin typeface="Arial Unicode MS"/>
                <a:cs typeface="Arial Unicode MS"/>
              </a:rPr>
              <a:t> </a:t>
            </a:r>
            <a:r>
              <a:rPr sz="1378" spc="-138" dirty="0">
                <a:latin typeface="Arial Unicode MS"/>
                <a:cs typeface="Arial Unicode MS"/>
              </a:rPr>
              <a:t>RELÉ</a:t>
            </a:r>
            <a:r>
              <a:rPr sz="1378" spc="33" dirty="0">
                <a:latin typeface="Arial Unicode MS"/>
                <a:cs typeface="Arial Unicode MS"/>
              </a:rPr>
              <a:t> </a:t>
            </a:r>
            <a:r>
              <a:rPr sz="1378" spc="-72" dirty="0">
                <a:latin typeface="Arial Unicode MS"/>
                <a:cs typeface="Arial Unicode MS"/>
              </a:rPr>
              <a:t>ELECTROMECÁNICO</a:t>
            </a:r>
            <a:r>
              <a:rPr sz="1378" spc="26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IDMT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inducción,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tiempo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respecto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estos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usaron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todavía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veces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aparamenta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11</a:t>
            </a:r>
            <a:r>
              <a:rPr sz="1050" dirty="0">
                <a:latin typeface="Arial Unicode MS"/>
                <a:cs typeface="Arial Unicode MS"/>
              </a:rPr>
              <a:t> kV.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protecciones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66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principios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recientes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estáticos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digitales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18.4.3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73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eléctricamente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79994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fuerza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I13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I2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sinα,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α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I1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I2,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18.4.5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55829" indent="231649">
              <a:lnSpc>
                <a:spcPts val="1575"/>
              </a:lnSpc>
              <a:spcBef>
                <a:spcPts val="99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(IDMT)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decir,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múltiplos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operación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relativamente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múltiplos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ajuste.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11914189"/>
            <a:ext cx="3326711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18.4.3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electromecánico: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sobrecorriente.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96493" y="2995334"/>
            <a:ext cx="4446675" cy="325137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673354" y="6789068"/>
            <a:ext cx="2687205" cy="270240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1187419" y="-677787"/>
            <a:ext cx="235253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1050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300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1050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858585"/>
                </a:solidFill>
                <a:latin typeface="Arial Unicode MS"/>
                <a:cs typeface="Arial Unicode MS"/>
              </a:rPr>
              <a:t>18</a:t>
            </a:r>
            <a:r>
              <a:rPr sz="1115" spc="-12" dirty="0">
                <a:latin typeface="Arial Unicode MS"/>
                <a:cs typeface="Arial Unicode MS"/>
              </a:rPr>
              <a:t>195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6330529"/>
            <a:ext cx="255586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18.4.4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electromecánicos.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9565075"/>
            <a:ext cx="5280072" cy="20647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18.4.5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81660" indent="231649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curva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característica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definida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BS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142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y,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muestra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en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18.4.5</a:t>
            </a:r>
            <a:r>
              <a:rPr sz="1181" dirty="0">
                <a:latin typeface="Arial Unicode MS"/>
                <a:cs typeface="Arial Unicode MS"/>
              </a:rPr>
              <a:t>,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ajustes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relé:</a:t>
            </a:r>
            <a:endParaRPr sz="1181">
              <a:latin typeface="Arial Unicode MS"/>
              <a:cs typeface="Arial Unicode MS"/>
            </a:endParaRPr>
          </a:p>
          <a:p>
            <a:pPr marL="128324" marR="6666" indent="-128324">
              <a:lnSpc>
                <a:spcPct val="166100"/>
              </a:lnSpc>
              <a:spcBef>
                <a:spcPts val="701"/>
              </a:spcBef>
              <a:buAutoNum type="arabicPeriod"/>
              <a:tabLst>
                <a:tab pos="128324" algn="l"/>
              </a:tabLst>
            </a:pP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enchufe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actual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(PSM),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corriente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configuración;</a:t>
            </a:r>
            <a:endParaRPr sz="787">
              <a:latin typeface="Arial Unicode MS"/>
              <a:cs typeface="Arial Unicode MS"/>
            </a:endParaRPr>
          </a:p>
          <a:p>
            <a:pPr marL="155822" marR="72494" indent="-155822">
              <a:lnSpc>
                <a:spcPct val="132700"/>
              </a:lnSpc>
              <a:spcBef>
                <a:spcPts val="40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Multiplicador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(TMS),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refleja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multiplicación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multiplicador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(TM)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(TR)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elegido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(SI)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característica.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0106" y="3909047"/>
            <a:ext cx="4763214" cy="243121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83738" y="7635714"/>
            <a:ext cx="4955966" cy="257200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0" y="2505601"/>
            <a:ext cx="5255905" cy="11481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multiplicación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tiempo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convierte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0</a:t>
            </a:r>
            <a:r>
              <a:rPr sz="1050" spc="-26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16666" marR="224150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aplicación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18.4.6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3" y="6423132"/>
            <a:ext cx="5035900" cy="8518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18.4.6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definido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100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Basándonos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cálculo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elegir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TM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curva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PSM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10308193"/>
            <a:ext cx="386838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18.4.7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tiempo.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0571807"/>
            <a:ext cx="5303406" cy="13557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continua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relé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expresa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</a:t>
            </a:r>
            <a:r>
              <a:rPr sz="721" spc="-59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óhmica.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18.4.2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ESTÁTICA</a:t>
            </a:r>
            <a:endParaRPr sz="1247">
              <a:latin typeface="Arial Unicode MS"/>
              <a:cs typeface="Arial Unicode MS"/>
            </a:endParaRPr>
          </a:p>
          <a:p>
            <a:pPr marL="16666" marR="157488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electrónicos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móviles,</a:t>
            </a:r>
            <a:r>
              <a:rPr sz="985" dirty="0">
                <a:latin typeface="Arial Unicode MS"/>
                <a:cs typeface="Arial Unicode MS"/>
              </a:rPr>
              <a:t> estos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transistor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4754" y="5844188"/>
            <a:ext cx="5211753" cy="227203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4606" y="8665643"/>
            <a:ext cx="5171920" cy="142490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2472268"/>
            <a:ext cx="5290906" cy="28272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11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microprocesador.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digitales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recientes,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múltiples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basadas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algoritmo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Además,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generar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electromecánico.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costo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reduce,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internos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alarma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resuelta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no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disponible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antiguo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electromecánico),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mantenimiento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reduce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móviles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relés.</a:t>
            </a:r>
            <a:endParaRPr sz="1050" dirty="0">
              <a:latin typeface="Arial Unicode MS"/>
              <a:cs typeface="Arial Unicode MS"/>
            </a:endParaRPr>
          </a:p>
          <a:p>
            <a:pPr marL="16666" marR="18332" indent="231649">
              <a:lnSpc>
                <a:spcPts val="1562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cuando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tarjetas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resuelve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tarde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raro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digitales,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18.4.8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66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18.4.9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respectivamente.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3" y="8215426"/>
            <a:ext cx="197252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18.4.8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analógicos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estáticos.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10174363"/>
            <a:ext cx="5123402" cy="15839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18.4.9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digitales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estáticos.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18.4.3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05" dirty="0">
                <a:latin typeface="Arial Unicode MS"/>
                <a:cs typeface="Arial Unicode MS"/>
              </a:rPr>
              <a:t>RELÉS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INTELIGENTES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PARA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DISPOSITIVOS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ELECTRÓNICOS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refieren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electrónicos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inteligentes,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digitales </a:t>
            </a:r>
            <a:r>
              <a:rPr sz="1050" dirty="0">
                <a:latin typeface="Arial Unicode MS"/>
                <a:cs typeface="Arial Unicode MS"/>
              </a:rPr>
              <a:t>multifuncionales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algoritmo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incorporado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comunicarse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otros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IED</a:t>
            </a:r>
            <a:r>
              <a:rPr sz="1050" dirty="0">
                <a:latin typeface="Arial Unicode MS"/>
                <a:cs typeface="Arial Unicode MS"/>
              </a:rPr>
              <a:t> pueden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reemplazar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enclavamiento </a:t>
            </a:r>
            <a:r>
              <a:rPr sz="1050" dirty="0">
                <a:latin typeface="Arial Unicode MS"/>
                <a:cs typeface="Arial Unicode MS"/>
              </a:rPr>
              <a:t>cableado,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local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(CB)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gas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5" y="2505601"/>
            <a:ext cx="5253405" cy="19560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(GIS).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reemplazar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cubículo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local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controlador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bahía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funcionar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barras.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comercializados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más</a:t>
            </a:r>
            <a:r>
              <a:rPr sz="1050" dirty="0">
                <a:latin typeface="Arial Unicode MS"/>
                <a:cs typeface="Arial Unicode MS"/>
              </a:rPr>
              <a:t> importante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avanzadas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adaptativa,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comunicarse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decisión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5" y="4941272"/>
            <a:ext cx="5276738" cy="68220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18.4.3.1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dispositivo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electrónico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inteligente</a:t>
            </a:r>
            <a:endParaRPr sz="1115">
              <a:latin typeface="Arial Unicode MS"/>
              <a:cs typeface="Arial Unicode MS"/>
            </a:endParaRPr>
          </a:p>
          <a:p>
            <a:pPr marL="16666" marR="104992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mayoría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fabricantes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este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IED,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manera.</a:t>
            </a:r>
            <a:endParaRPr sz="854">
              <a:latin typeface="Arial Unicode MS"/>
              <a:cs typeface="Arial Unicode MS"/>
            </a:endParaRPr>
          </a:p>
          <a:p>
            <a:pPr marL="16666" marR="196651" indent="231649">
              <a:lnSpc>
                <a:spcPct val="124600"/>
              </a:lnSpc>
              <a:spcBef>
                <a:spcPts val="40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alimentador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incluir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requisitos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sistema:</a:t>
            </a:r>
            <a:endParaRPr sz="1050">
              <a:latin typeface="Arial Unicode MS"/>
              <a:cs typeface="Arial Unicode MS"/>
            </a:endParaRPr>
          </a:p>
          <a:p>
            <a:pPr marL="248315" marR="1629880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sobrecorriente: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direccional;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distancia;</a:t>
            </a:r>
            <a:endParaRPr sz="919">
              <a:latin typeface="Arial Unicode MS"/>
              <a:cs typeface="Arial Unicode MS"/>
            </a:endParaRPr>
          </a:p>
          <a:p>
            <a:pPr marL="248315" marR="84160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fibra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óptica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línea;</a:t>
            </a:r>
            <a:endParaRPr sz="1050">
              <a:latin typeface="Arial Unicode MS"/>
              <a:cs typeface="Arial Unicode MS"/>
            </a:endParaRPr>
          </a:p>
          <a:p>
            <a:pPr marL="248315" marR="3356419">
              <a:lnSpc>
                <a:spcPts val="1575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automático;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comprobación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sincronismo.</a:t>
            </a: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682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IED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puede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requisitos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sistema:</a:t>
            </a:r>
            <a:endParaRPr sz="1115">
              <a:latin typeface="Arial Unicode MS"/>
              <a:cs typeface="Arial Unicode MS"/>
            </a:endParaRPr>
          </a:p>
          <a:p>
            <a:pPr marL="248315" marR="1207411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restringida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controlada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100%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estator;</a:t>
            </a:r>
            <a:endParaRPr sz="919">
              <a:latin typeface="Arial Unicode MS"/>
              <a:cs typeface="Arial Unicode MS"/>
            </a:endParaRPr>
          </a:p>
          <a:p>
            <a:pPr marL="248315" marR="3098938">
              <a:lnSpc>
                <a:spcPts val="1575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95%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estator;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diferencial;</a:t>
            </a:r>
            <a:endParaRPr sz="854">
              <a:latin typeface="Arial Unicode MS"/>
              <a:cs typeface="Arial Unicode MS"/>
            </a:endParaRPr>
          </a:p>
          <a:p>
            <a:pPr marL="248315" marR="2224835">
              <a:lnSpc>
                <a:spcPts val="1562"/>
              </a:lnSpc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restringida;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respaldo;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inversa;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negativa;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excitación;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 marR="3003945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desfase;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sobrefrecuencia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subfrecuencia.</a:t>
            </a:r>
            <a:endParaRPr sz="919">
              <a:latin typeface="Arial Unicode MS"/>
              <a:cs typeface="Arial Unicode MS"/>
            </a:endParaRPr>
          </a:p>
          <a:p>
            <a:pPr marL="16666" marR="74994" indent="231649">
              <a:lnSpc>
                <a:spcPct val="124600"/>
              </a:lnSpc>
              <a:spcBef>
                <a:spcPts val="80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incluir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requisitos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sistema:</a:t>
            </a:r>
            <a:endParaRPr sz="1050">
              <a:latin typeface="Arial Unicode MS"/>
              <a:cs typeface="Arial Unicode MS"/>
            </a:endParaRPr>
          </a:p>
          <a:p>
            <a:pPr marL="248315" marR="1972355">
              <a:lnSpc>
                <a:spcPts val="1575"/>
              </a:lnSpc>
              <a:spcBef>
                <a:spcPts val="879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réplica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sobrecarga;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etapas;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etapas;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diferencial;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24204" y="6741837"/>
            <a:ext cx="5183254" cy="19200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1" y="2472266"/>
            <a:ext cx="5265905" cy="34765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/>
            <a:r>
              <a:rPr sz="919" dirty="0" err="1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restringida;</a:t>
            </a:r>
            <a:endParaRPr sz="919" dirty="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125"/>
              </a:spcBef>
            </a:pPr>
            <a:r>
              <a:rPr sz="787" dirty="0">
                <a:latin typeface="Arial Unicode MS"/>
                <a:cs typeface="Arial Unicode MS"/>
              </a:rPr>
              <a:t>Entradas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binarias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mecánica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Buchholz,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valor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temperatura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ventilador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refrigeración;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sobreflujo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(relación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frecuencia).</a:t>
            </a:r>
            <a:endParaRPr sz="919" dirty="0">
              <a:latin typeface="Arial Unicode MS"/>
              <a:cs typeface="Arial Unicode MS"/>
            </a:endParaRPr>
          </a:p>
          <a:p>
            <a:pPr marL="16666" marR="304144" indent="231649">
              <a:lnSpc>
                <a:spcPct val="117300"/>
              </a:lnSpc>
              <a:spcBef>
                <a:spcPts val="827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IED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barras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puede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requisitos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sistema:</a:t>
            </a:r>
            <a:endParaRPr sz="1115" dirty="0">
              <a:latin typeface="Arial Unicode MS"/>
              <a:cs typeface="Arial Unicode MS"/>
            </a:endParaRPr>
          </a:p>
          <a:p>
            <a:pPr marL="248315" marR="395804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impedancia: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centralizado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descentralizado;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(BF);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 dirty="0">
              <a:latin typeface="Arial Unicode MS"/>
              <a:cs typeface="Arial Unicode MS"/>
            </a:endParaRPr>
          </a:p>
          <a:p>
            <a:pPr marL="16666" marR="108326" indent="231649">
              <a:lnSpc>
                <a:spcPct val="1246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vemos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arriba,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observamos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muchas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funciones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anteriormente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eran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realizadas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cada </a:t>
            </a:r>
            <a:r>
              <a:rPr sz="1050" dirty="0">
                <a:latin typeface="Arial Unicode MS"/>
                <a:cs typeface="Arial Unicode MS"/>
              </a:rPr>
              <a:t>función.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ahorro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algoritmo </a:t>
            </a:r>
            <a:r>
              <a:rPr sz="1050" dirty="0">
                <a:latin typeface="Arial Unicode MS"/>
                <a:cs typeface="Arial Unicode MS"/>
              </a:rPr>
              <a:t>integrado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8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IED.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00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18.4.10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3" y="8753070"/>
            <a:ext cx="5296738" cy="29153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18.4.10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electrónico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inteligente.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18.4.3.2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Control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monitoreo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dispositivos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electrónicos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inteligentes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17300"/>
              </a:lnSpc>
              <a:spcBef>
                <a:spcPts val="767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control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supervisión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IED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pueden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requisitos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sistema:</a:t>
            </a:r>
            <a:endParaRPr sz="1115">
              <a:latin typeface="Arial Unicode MS"/>
              <a:cs typeface="Arial Unicode MS"/>
            </a:endParaRPr>
          </a:p>
          <a:p>
            <a:pPr marL="248315" marR="684115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Conmutación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interruptores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aisladores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seccionadores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tierra;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incluyen,P,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Φ,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V,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F;Grabación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eventos;</a:t>
            </a:r>
            <a:endParaRPr sz="854">
              <a:latin typeface="Arial Unicode MS"/>
              <a:cs typeface="Arial Unicode MS"/>
            </a:endParaRPr>
          </a:p>
          <a:p>
            <a:pPr marL="248315" marR="353308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Enclavamiento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enclavamiento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software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IED;</a:t>
            </a:r>
            <a:endParaRPr sz="985">
              <a:latin typeface="Arial Unicode MS"/>
              <a:cs typeface="Arial Unicode MS"/>
            </a:endParaRPr>
          </a:p>
          <a:p>
            <a:pPr marL="248315" marR="81660">
              <a:lnSpc>
                <a:spcPts val="1575"/>
              </a:lnSpc>
              <a:spcBef>
                <a:spcPts val="118"/>
              </a:spcBef>
            </a:pPr>
            <a:r>
              <a:rPr sz="787" dirty="0">
                <a:latin typeface="Arial Unicode MS"/>
                <a:cs typeface="Arial Unicode MS"/>
              </a:rPr>
              <a:t>Supervisión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algunas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empresas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públicos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separado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función: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electromecánico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antiguo;</a:t>
            </a:r>
            <a:endParaRPr sz="787">
              <a:latin typeface="Arial Unicode MS"/>
              <a:cs typeface="Arial Unicode MS"/>
            </a:endParaRPr>
          </a:p>
          <a:p>
            <a:pPr marL="248315" marR="2000687">
              <a:lnSpc>
                <a:spcPts val="1562"/>
              </a:lnSpc>
            </a:pP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voltaje;</a:t>
            </a:r>
            <a:r>
              <a:rPr sz="985" dirty="0">
                <a:latin typeface="Arial Unicode MS"/>
                <a:cs typeface="Arial Unicode MS"/>
              </a:rPr>
              <a:t> Grabación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eventos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secuencias.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93189" y="2738313"/>
            <a:ext cx="8363263" cy="478021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18716" y="7610690"/>
            <a:ext cx="238669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18.4.11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Niveles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subestación.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412991" y="2551906"/>
            <a:ext cx="5300073" cy="29321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18.4.3.3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subestación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74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década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1980,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sector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distribución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facilitando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ingeniería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reduciendo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diferentes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llevó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integrar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arquitectura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(LAN)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protocolo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61850,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comúnmente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actualidad.</a:t>
            </a:r>
            <a:endParaRPr sz="985" dirty="0">
              <a:latin typeface="Arial Unicode MS"/>
              <a:cs typeface="Arial Unicode MS"/>
            </a:endParaRPr>
          </a:p>
          <a:p>
            <a:pPr marL="16666" marR="161654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arquitectura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automatización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divide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(como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18.4.11</a:t>
            </a:r>
            <a:r>
              <a:rPr sz="854" spc="-12" dirty="0">
                <a:latin typeface="Arial Unicode MS"/>
                <a:cs typeface="Arial Unicode MS"/>
              </a:rPr>
              <a:t>):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Nivel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maestra;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689"/>
              </a:spcBef>
            </a:pP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estación;</a:t>
            </a:r>
            <a:endParaRPr sz="721" dirty="0">
              <a:latin typeface="Arial Unicode MS"/>
              <a:cs typeface="Arial Unicode MS"/>
            </a:endParaRPr>
          </a:p>
          <a:p>
            <a:pPr marL="248315">
              <a:spcBef>
                <a:spcPts val="767"/>
              </a:spcBef>
            </a:pPr>
            <a:r>
              <a:rPr sz="656" dirty="0">
                <a:latin typeface="Arial Unicode MS"/>
                <a:cs typeface="Arial Unicode MS"/>
              </a:rPr>
              <a:t>Nivel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bahía;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proceso.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4" y="6208716"/>
            <a:ext cx="5242571" cy="54302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18.5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spc="-12" dirty="0">
                <a:latin typeface="Arial Unicode MS"/>
                <a:cs typeface="Arial Unicode MS"/>
              </a:rPr>
              <a:t>Relés</a:t>
            </a:r>
            <a:r>
              <a:rPr sz="1706" spc="-2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-20" dirty="0">
                <a:latin typeface="Arial Unicode MS"/>
                <a:cs typeface="Arial Unicode MS"/>
              </a:rPr>
              <a:t> </a:t>
            </a:r>
            <a:r>
              <a:rPr sz="1706" spc="-12" dirty="0">
                <a:latin typeface="Arial Unicode MS"/>
                <a:cs typeface="Arial Unicode MS"/>
              </a:rPr>
              <a:t>sobrecorriente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548"/>
              </a:spcBef>
            </a:pPr>
            <a:r>
              <a:rPr sz="1378" dirty="0">
                <a:latin typeface="Arial Unicode MS"/>
                <a:cs typeface="Arial Unicode MS"/>
              </a:rPr>
              <a:t>18.5.1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38329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característica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(IDMT),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líneas</a:t>
            </a:r>
            <a:r>
              <a:rPr sz="985" dirty="0">
                <a:latin typeface="Arial Unicode MS"/>
                <a:cs typeface="Arial Unicode MS"/>
              </a:rPr>
              <a:t> aéreas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0,4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18.5.1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18.5.2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lograr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selectividad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gradación</a:t>
            </a:r>
            <a:r>
              <a:rPr sz="985" dirty="0">
                <a:latin typeface="Arial Unicode MS"/>
                <a:cs typeface="Arial Unicode MS"/>
              </a:rPr>
              <a:t> temporal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filosofías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saber:</a:t>
            </a:r>
            <a:endParaRPr sz="985">
              <a:latin typeface="Arial Unicode MS"/>
              <a:cs typeface="Arial Unicode MS"/>
            </a:endParaRPr>
          </a:p>
          <a:p>
            <a:pPr marL="164154" indent="-147488">
              <a:spcBef>
                <a:spcPts val="1102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definido;</a:t>
            </a:r>
            <a:r>
              <a:rPr sz="1050" spc="24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o</a:t>
            </a:r>
            <a:endParaRPr sz="1050">
              <a:latin typeface="Arial Unicode MS"/>
              <a:cs typeface="Arial Unicode MS"/>
            </a:endParaRPr>
          </a:p>
          <a:p>
            <a:pPr marL="164154" indent="-147488">
              <a:spcBef>
                <a:spcPts val="308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inverso.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61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opción,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0,4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</a:t>
            </a:r>
            <a:r>
              <a:rPr sz="591" spc="-26" dirty="0">
                <a:latin typeface="Arial Unicode MS"/>
                <a:cs typeface="Arial Unicode MS"/>
              </a:rPr>
              <a:t>3</a:t>
            </a:r>
            <a:r>
              <a:rPr sz="919" spc="-26" dirty="0">
                <a:latin typeface="Arial Unicode MS"/>
                <a:cs typeface="Arial Unicode MS"/>
              </a:rPr>
              <a:t>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extremo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aguas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arriba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0,5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secuencialmente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volviendo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24998" indent="231649">
              <a:lnSpc>
                <a:spcPct val="1328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filosofía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fuente,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limpieza,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exactamente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</a:t>
            </a:r>
            <a:r>
              <a:rPr sz="985" dirty="0">
                <a:latin typeface="Arial Unicode MS"/>
                <a:cs typeface="Arial Unicode MS"/>
              </a:rPr>
              <a:t> opuesto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deberíamos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tratando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lograr.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inversas,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18.5.2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bajas,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ofreciendo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desean.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filosofía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IDMT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estándar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países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años.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68457" y="5515351"/>
            <a:ext cx="5183187" cy="313494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64672" y="2995317"/>
            <a:ext cx="5195536" cy="197956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202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5057756"/>
            <a:ext cx="225586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18.5.1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Filosofía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definido.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8728843"/>
            <a:ext cx="5305072" cy="272891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18.5.2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591">
              <a:latin typeface="Arial Unicode MS"/>
              <a:cs typeface="Arial Unicode MS"/>
            </a:endParaRPr>
          </a:p>
          <a:p>
            <a:pPr marL="16666" marR="1439060">
              <a:lnSpc>
                <a:spcPct val="113900"/>
              </a:lnSpc>
            </a:pPr>
            <a:r>
              <a:rPr sz="1247" dirty="0">
                <a:latin typeface="Arial Unicode MS"/>
                <a:cs typeface="Arial Unicode MS"/>
              </a:rPr>
              <a:t>18.5.2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CONTRA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SOBRECORRIENTE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NO </a:t>
            </a:r>
            <a:r>
              <a:rPr sz="1247" spc="-46" dirty="0">
                <a:latin typeface="Arial Unicode MS"/>
                <a:cs typeface="Arial Unicode MS"/>
              </a:rPr>
              <a:t>DIRECCIONAL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44" dirty="0">
                <a:latin typeface="Arial Unicode MS"/>
                <a:cs typeface="Arial Unicode MS"/>
              </a:rPr>
              <a:t>Y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FALLA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TIERRA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(OC)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(EF)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172488" indent="-155822">
              <a:spcBef>
                <a:spcPts val="1050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Inverso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estándar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(SI)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(inverso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normal);</a:t>
            </a:r>
            <a:endParaRPr sz="1115">
              <a:latin typeface="Arial Unicode MS"/>
              <a:cs typeface="Arial Unicode MS"/>
            </a:endParaRPr>
          </a:p>
          <a:p>
            <a:pPr marL="190819" indent="-174154">
              <a:spcBef>
                <a:spcPts val="99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Muy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inverso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(VI);</a:t>
            </a:r>
            <a:endParaRPr sz="1247">
              <a:latin typeface="Arial Unicode MS"/>
              <a:cs typeface="Arial Unicode MS"/>
            </a:endParaRPr>
          </a:p>
          <a:p>
            <a:pPr marL="144988" indent="-128324">
              <a:spcBef>
                <a:spcPts val="406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Extremadamente</a:t>
            </a:r>
            <a:r>
              <a:rPr sz="919" spc="27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inverso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(EI);</a:t>
            </a:r>
            <a:endParaRPr sz="919">
              <a:latin typeface="Arial Unicode MS"/>
              <a:cs typeface="Arial Unicode MS"/>
            </a:endParaRPr>
          </a:p>
          <a:p>
            <a:pPr marL="144988" indent="-128324">
              <a:spcBef>
                <a:spcPts val="465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Inversa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largo;</a:t>
            </a:r>
            <a:endParaRPr sz="919">
              <a:latin typeface="Arial Unicode MS"/>
              <a:cs typeface="Arial Unicode MS"/>
            </a:endParaRPr>
          </a:p>
          <a:p>
            <a:pPr marL="181654" indent="-164988">
              <a:spcBef>
                <a:spcPts val="204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DT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D2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(0,1-2,0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segundos);</a:t>
            </a:r>
            <a:endParaRPr sz="1181">
              <a:latin typeface="Arial Unicode MS"/>
              <a:cs typeface="Arial Unicode MS"/>
            </a:endParaRPr>
          </a:p>
          <a:p>
            <a:pPr marL="181654" indent="-164988">
              <a:spcBef>
                <a:spcPts val="150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DT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D4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(0,2-</a:t>
            </a:r>
            <a:r>
              <a:rPr sz="1181" dirty="0">
                <a:latin typeface="Arial Unicode MS"/>
                <a:cs typeface="Arial Unicode MS"/>
              </a:rPr>
              <a:t>4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segundos);</a:t>
            </a:r>
            <a:endParaRPr sz="1181">
              <a:latin typeface="Arial Unicode MS"/>
              <a:cs typeface="Arial Unicode MS"/>
            </a:endParaRPr>
          </a:p>
          <a:p>
            <a:pPr marL="181654" indent="-164988">
              <a:spcBef>
                <a:spcPts val="150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DT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D8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(0,4-8,0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segundos).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096030" y="3260841"/>
            <a:ext cx="295004" cy="6667"/>
          </a:xfrm>
          <a:custGeom>
            <a:avLst/>
            <a:gdLst/>
            <a:ahLst/>
            <a:cxnLst/>
            <a:rect l="l" t="t" r="r" b="b"/>
            <a:pathLst>
              <a:path w="224790" h="5080">
                <a:moveTo>
                  <a:pt x="224637" y="0"/>
                </a:moveTo>
                <a:lnTo>
                  <a:pt x="0" y="0"/>
                </a:lnTo>
                <a:lnTo>
                  <a:pt x="0" y="5039"/>
                </a:lnTo>
                <a:lnTo>
                  <a:pt x="224637" y="5039"/>
                </a:lnTo>
                <a:lnTo>
                  <a:pt x="2246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23431" y="3460211"/>
            <a:ext cx="238337" cy="6667"/>
          </a:xfrm>
          <a:custGeom>
            <a:avLst/>
            <a:gdLst/>
            <a:ahLst/>
            <a:cxnLst/>
            <a:rect l="l" t="t" r="r" b="b"/>
            <a:pathLst>
              <a:path w="181609" h="5080">
                <a:moveTo>
                  <a:pt x="181444" y="0"/>
                </a:moveTo>
                <a:lnTo>
                  <a:pt x="0" y="0"/>
                </a:lnTo>
                <a:lnTo>
                  <a:pt x="0" y="5039"/>
                </a:lnTo>
                <a:lnTo>
                  <a:pt x="181444" y="5039"/>
                </a:lnTo>
                <a:lnTo>
                  <a:pt x="181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106412" y="3659596"/>
            <a:ext cx="191669" cy="6667"/>
          </a:xfrm>
          <a:custGeom>
            <a:avLst/>
            <a:gdLst/>
            <a:ahLst/>
            <a:cxnLst/>
            <a:rect l="l" t="t" r="r" b="b"/>
            <a:pathLst>
              <a:path w="146050" h="5080">
                <a:moveTo>
                  <a:pt x="145440" y="0"/>
                </a:moveTo>
                <a:lnTo>
                  <a:pt x="0" y="0"/>
                </a:lnTo>
                <a:lnTo>
                  <a:pt x="0" y="5039"/>
                </a:lnTo>
                <a:lnTo>
                  <a:pt x="145440" y="5039"/>
                </a:lnTo>
                <a:lnTo>
                  <a:pt x="1454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82788" y="8805498"/>
            <a:ext cx="5067536" cy="10053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82788" y="10428818"/>
            <a:ext cx="5073135" cy="10053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8345883" y="2244189"/>
            <a:ext cx="4928400" cy="3904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operativas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típicas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uso: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SI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t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611638" y="3156193"/>
            <a:ext cx="34333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0:14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079360" y="3204818"/>
            <a:ext cx="30500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trike="sngStrike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0:0221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578303" y="3330569"/>
            <a:ext cx="79917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VI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99" dirty="0">
                <a:latin typeface="Arial Unicode MS"/>
                <a:cs typeface="Arial Unicode MS"/>
              </a:rPr>
              <a:t>t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13</a:t>
            </a:r>
            <a:r>
              <a:rPr sz="1378" spc="-99" baseline="-27777" dirty="0">
                <a:latin typeface="Arial Unicode MS"/>
                <a:cs typeface="Arial Unicode MS"/>
              </a:rPr>
              <a:t>I</a:t>
            </a:r>
            <a:r>
              <a:rPr sz="854" spc="-66" dirty="0">
                <a:latin typeface="Arial Unicode MS"/>
                <a:cs typeface="Arial Unicode MS"/>
              </a:rPr>
              <a:t>:</a:t>
            </a:r>
            <a:r>
              <a:rPr sz="1378" spc="-99" baseline="-27777" dirty="0">
                <a:latin typeface="Arial Unicode MS"/>
                <a:cs typeface="Arial Unicode MS"/>
              </a:rPr>
              <a:t>2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r>
              <a:rPr sz="1378" spc="-99" baseline="-27777" dirty="0">
                <a:latin typeface="Arial Unicode MS"/>
                <a:cs typeface="Arial Unicode MS"/>
              </a:rPr>
              <a:t>1</a:t>
            </a:r>
            <a:endParaRPr sz="1378" baseline="-2777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45884" y="3424242"/>
            <a:ext cx="5137569" cy="725979"/>
          </a:xfrm>
          <a:prstGeom prst="rect">
            <a:avLst/>
          </a:prstGeom>
        </p:spPr>
        <p:txBody>
          <a:bodyPr vert="horz" wrap="square" lIns="0" tIns="122502" rIns="0" bIns="0" rtlCol="0">
            <a:spAutoFit/>
          </a:bodyPr>
          <a:lstStyle/>
          <a:p>
            <a:pPr marL="281645">
              <a:spcBef>
                <a:spcPts val="965"/>
              </a:spcBef>
            </a:pPr>
            <a:r>
              <a:rPr sz="1247" spc="-12" dirty="0">
                <a:latin typeface="Arial Unicode MS"/>
                <a:cs typeface="Arial Unicode MS"/>
              </a:rPr>
              <a:t>EI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99" dirty="0">
                <a:latin typeface="Arial Unicode MS"/>
                <a:cs typeface="Arial Unicode MS"/>
              </a:rPr>
              <a:t>t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80</a:t>
            </a:r>
            <a:r>
              <a:rPr sz="1378" strike="sngStrike" spc="-20" baseline="-11904" dirty="0">
                <a:latin typeface="Arial Unicode MS"/>
                <a:cs typeface="Arial Unicode MS"/>
              </a:rPr>
              <a:t>I</a:t>
            </a:r>
            <a:r>
              <a:rPr sz="985" spc="-20" baseline="-16666" dirty="0">
                <a:latin typeface="Arial Unicode MS"/>
                <a:cs typeface="Arial Unicode MS"/>
              </a:rPr>
              <a:t>221</a:t>
            </a:r>
            <a:endParaRPr sz="985" baseline="-16666">
              <a:latin typeface="Arial Unicode MS"/>
              <a:cs typeface="Arial Unicode MS"/>
            </a:endParaRPr>
          </a:p>
          <a:p>
            <a:pPr marL="49997" marR="39997" indent="231649">
              <a:lnSpc>
                <a:spcPts val="1575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mucho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525" spc="-86" dirty="0">
                <a:latin typeface="Arial Unicode MS"/>
                <a:cs typeface="Arial Unicode MS"/>
              </a:rPr>
              <a:t>12</a:t>
            </a:r>
            <a:r>
              <a:rPr sz="591" strike="sngStrike" spc="-86" dirty="0">
                <a:latin typeface="Arial Unicode MS"/>
                <a:cs typeface="Arial Unicode MS"/>
              </a:rPr>
              <a:t>I</a:t>
            </a:r>
            <a:r>
              <a:rPr sz="591" spc="-72" dirty="0">
                <a:latin typeface="Arial Unicode MS"/>
                <a:cs typeface="Arial Unicode MS"/>
              </a:rPr>
              <a:t> </a:t>
            </a:r>
            <a:r>
              <a:rPr sz="525" strike="sngStrike" spc="-66" dirty="0">
                <a:latin typeface="Arial Unicode MS"/>
                <a:cs typeface="Arial Unicode MS"/>
              </a:rPr>
              <a:t>0</a:t>
            </a:r>
            <a:r>
              <a:rPr sz="591" strike="sngStrike" spc="-66" dirty="0">
                <a:latin typeface="Arial Unicode MS"/>
                <a:cs typeface="Arial Unicode MS"/>
              </a:rPr>
              <a:t>21</a:t>
            </a:r>
            <a:r>
              <a:rPr sz="591" strike="sngStrike" spc="78" dirty="0">
                <a:latin typeface="Arial Unicode MS"/>
                <a:cs typeface="Arial Unicode MS"/>
              </a:rPr>
              <a:t> </a:t>
            </a:r>
            <a:r>
              <a:rPr sz="787" strike="sngStrike" dirty="0">
                <a:latin typeface="Arial Unicode MS"/>
                <a:cs typeface="Arial Unicode MS"/>
              </a:rPr>
              <a:t>d</a:t>
            </a:r>
            <a:r>
              <a:rPr sz="787" dirty="0">
                <a:latin typeface="Arial Unicode MS"/>
                <a:cs typeface="Arial Unicode MS"/>
              </a:rPr>
              <a:t>ónde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(s)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relé,</a:t>
            </a:r>
            <a:r>
              <a:rPr sz="787" spc="5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actual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(múltiplo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enchufe).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79192" y="4592003"/>
            <a:ext cx="5256737" cy="16405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04130" lvl="2" indent="-488297">
              <a:spcBef>
                <a:spcPts val="131"/>
              </a:spcBef>
              <a:buAutoNum type="arabicPeriod" startAt="3"/>
              <a:tabLst>
                <a:tab pos="504962" algn="l"/>
              </a:tabLst>
            </a:pPr>
            <a:r>
              <a:rPr sz="1247" spc="-33" dirty="0">
                <a:latin typeface="Arial Unicode MS"/>
                <a:cs typeface="Arial Unicode MS"/>
              </a:rPr>
              <a:t>PRINCIPIOS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TIEMPO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CALIFICACIÓN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ACTUAL</a:t>
            </a:r>
            <a:endParaRPr sz="1247">
              <a:latin typeface="Arial Unicode MS"/>
              <a:cs typeface="Arial Unicode MS"/>
            </a:endParaRPr>
          </a:p>
          <a:p>
            <a:pPr marL="637453" lvl="3" indent="-621619">
              <a:spcBef>
                <a:spcPts val="985"/>
              </a:spcBef>
              <a:buAutoNum type="arabicPeriod"/>
              <a:tabLst>
                <a:tab pos="638284" algn="l"/>
              </a:tabLst>
            </a:pPr>
            <a:r>
              <a:rPr sz="1247" dirty="0">
                <a:latin typeface="Arial Unicode MS"/>
                <a:cs typeface="Arial Unicode MS"/>
              </a:rPr>
              <a:t>Discriminación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spc="52" dirty="0">
                <a:latin typeface="Arial Unicode MS"/>
                <a:cs typeface="Arial Unicode MS"/>
              </a:rPr>
              <a:t>tiempo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696"/>
              </a:spcBef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radial,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usar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intervalo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0.4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discriminación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18.5.3</a:t>
            </a:r>
            <a:r>
              <a:rPr sz="787" dirty="0">
                <a:latin typeface="Arial Unicode MS"/>
                <a:cs typeface="Arial Unicode MS"/>
              </a:rPr>
              <a:t>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primer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disparar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F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luego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78" dirty="0">
                <a:latin typeface="Arial Unicode MS"/>
                <a:cs typeface="Arial Unicode MS"/>
              </a:rPr>
              <a:t>C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0,4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luego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0,4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finalmente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0,4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segundos.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165"/>
              </a:spcBef>
            </a:pP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4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99" dirty="0">
                <a:latin typeface="Arial Unicode MS"/>
                <a:cs typeface="Arial Unicode MS"/>
              </a:rPr>
              <a:t>t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10,4,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(t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10.410,4),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(t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10.410.410,4).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79193" y="6667936"/>
            <a:ext cx="5293405" cy="17324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18.5.3.2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Discriminación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corriente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hecho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dirty="0">
                <a:latin typeface="Arial Unicode MS"/>
                <a:cs typeface="Arial Unicode MS"/>
              </a:rPr>
              <a:t> 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diferentes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configuraciones</a:t>
            </a:r>
            <a:r>
              <a:rPr sz="985" spc="111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manera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sólo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dispara</a:t>
            </a:r>
            <a:r>
              <a:rPr sz="985" dirty="0">
                <a:latin typeface="Arial Unicode MS"/>
                <a:cs typeface="Arial Unicode MS"/>
              </a:rPr>
              <a:t> su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primero,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247" spc="-66" dirty="0">
                <a:latin typeface="Arial Unicode MS"/>
                <a:cs typeface="Arial Unicode MS"/>
              </a:rPr>
              <a:t>F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.F</a:t>
            </a:r>
            <a:r>
              <a:rPr sz="787" spc="-52" dirty="0">
                <a:latin typeface="Arial Unicode MS"/>
                <a:cs typeface="Arial Unicode MS"/>
              </a:rPr>
              <a:t>2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.F</a:t>
            </a:r>
            <a:r>
              <a:rPr sz="787" spc="-52" dirty="0">
                <a:latin typeface="Arial Unicode MS"/>
                <a:cs typeface="Arial Unicode MS"/>
              </a:rPr>
              <a:t>3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.F</a:t>
            </a:r>
            <a:r>
              <a:rPr sz="787" spc="-33" dirty="0">
                <a:latin typeface="Arial Unicode MS"/>
                <a:cs typeface="Arial Unicode MS"/>
              </a:rPr>
              <a:t>4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682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serie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conjunto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conjunto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conjunto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4</a:t>
            </a:r>
            <a:endParaRPr sz="591" dirty="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9192" y="9877062"/>
            <a:ext cx="360421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20758" algn="l"/>
              </a:tabLst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18.5.3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591" dirty="0">
                <a:latin typeface="Arial Unicode MS"/>
                <a:cs typeface="Arial Unicode MS"/>
              </a:rPr>
              <a:t>Sistema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radial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clasificación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sobrecorriente.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482787" y="12052137"/>
            <a:ext cx="3967554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20758" algn="l"/>
              </a:tabLst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18.5.4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radial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39490" y="4780242"/>
            <a:ext cx="4845415" cy="543313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2505599"/>
            <a:ext cx="4083389" cy="7059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12" dirty="0">
                <a:latin typeface="Arial Unicode MS"/>
                <a:cs typeface="Arial Unicode MS"/>
              </a:rPr>
              <a:t>18.5.3.3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Discriminación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spc="72" dirty="0">
                <a:latin typeface="Arial Unicode MS"/>
                <a:cs typeface="Arial Unicode MS"/>
              </a:rPr>
              <a:t>por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corriente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spc="59" dirty="0">
                <a:latin typeface="Arial Unicode MS"/>
                <a:cs typeface="Arial Unicode MS"/>
              </a:rPr>
              <a:t>tiempo</a:t>
            </a: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1233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calificación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5" y="3832742"/>
            <a:ext cx="4812565" cy="6811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18.5.4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FALLAS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12" dirty="0">
                <a:latin typeface="Arial Unicode MS"/>
                <a:cs typeface="Arial Unicode MS"/>
              </a:rPr>
              <a:t> TIERRA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780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ruta</a:t>
            </a:r>
            <a:r>
              <a:rPr sz="985" dirty="0">
                <a:latin typeface="Arial Unicode MS"/>
                <a:cs typeface="Arial Unicode MS"/>
              </a:rPr>
              <a:t> residual,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18.5.5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10304585"/>
            <a:ext cx="5230071" cy="12289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18.5.5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18.5.5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44" dirty="0">
                <a:latin typeface="Arial Unicode MS"/>
                <a:cs typeface="Arial Unicode MS"/>
              </a:rPr>
              <a:t>RELÉS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DIRECCIONALES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vector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señal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polarización.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25946" y="6509399"/>
            <a:ext cx="4187773" cy="492478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0" y="2472266"/>
            <a:ext cx="5284238" cy="34450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1664" indent="231649" algn="just">
              <a:lnSpc>
                <a:spcPct val="110800"/>
              </a:lnSpc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aplicada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desplaza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 </a:t>
            </a:r>
            <a:r>
              <a:rPr sz="1181" dirty="0">
                <a:latin typeface="Arial Unicode MS"/>
                <a:cs typeface="Arial Unicode MS"/>
              </a:rPr>
              <a:t>aplicado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factor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unidad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llama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conexión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 </a:t>
            </a:r>
            <a:r>
              <a:rPr sz="1181" dirty="0">
                <a:latin typeface="Arial Unicode MS"/>
                <a:cs typeface="Arial Unicode MS"/>
              </a:rPr>
              <a:t>relé,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ejemplo,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conexión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90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V</a:t>
            </a:r>
            <a:r>
              <a:rPr sz="787" spc="-26" dirty="0">
                <a:latin typeface="Arial Unicode MS"/>
                <a:cs typeface="Arial Unicode MS"/>
              </a:rPr>
              <a:t>YB</a:t>
            </a:r>
            <a:r>
              <a:rPr sz="1181" spc="-26" dirty="0">
                <a:latin typeface="Arial Unicode MS"/>
                <a:cs typeface="Arial Unicode MS"/>
              </a:rPr>
              <a:t>.</a:t>
            </a:r>
            <a:endParaRPr sz="1181" dirty="0">
              <a:latin typeface="Arial Unicode MS"/>
              <a:cs typeface="Arial Unicode MS"/>
            </a:endParaRPr>
          </a:p>
          <a:p>
            <a:pPr marL="16666" marR="441634" indent="231649">
              <a:lnSpc>
                <a:spcPct val="110200"/>
              </a:lnSpc>
              <a:spcBef>
                <a:spcPts val="7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produce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par </a:t>
            </a:r>
            <a:r>
              <a:rPr sz="1181" dirty="0">
                <a:latin typeface="Arial Unicode MS"/>
                <a:cs typeface="Arial Unicode MS"/>
              </a:rPr>
              <a:t>máximo</a:t>
            </a:r>
            <a:r>
              <a:rPr sz="1181" spc="34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(MTA).</a:t>
            </a:r>
            <a:endParaRPr sz="1181" dirty="0">
              <a:latin typeface="Arial Unicode MS"/>
              <a:cs typeface="Arial Unicode MS"/>
            </a:endParaRPr>
          </a:p>
          <a:p>
            <a:pPr marL="16666" marR="129157" indent="231649">
              <a:lnSpc>
                <a:spcPts val="1575"/>
              </a:lnSpc>
              <a:spcBef>
                <a:spcPts val="78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18.5.6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grados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MTA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es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111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18.5.1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18.5.7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grados</a:t>
            </a:r>
            <a:endParaRPr sz="1115" dirty="0">
              <a:latin typeface="Arial Unicode MS"/>
              <a:cs typeface="Arial Unicode MS"/>
            </a:endParaRPr>
          </a:p>
          <a:p>
            <a:pPr marL="16666" marR="160822">
              <a:lnSpc>
                <a:spcPct val="117100"/>
              </a:lnSpc>
            </a:pP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MTA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18.5.2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18.5.8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grados</a:t>
            </a:r>
            <a:r>
              <a:rPr sz="1115" spc="5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RB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MTA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0</a:t>
            </a:r>
            <a:r>
              <a:rPr sz="1115" dirty="0">
                <a:latin typeface="Arial Unicode MS"/>
                <a:cs typeface="Arial Unicode MS"/>
              </a:rPr>
              <a:t> grados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referenciaV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RB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-2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18.5.3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0" y="12011470"/>
            <a:ext cx="386755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18.5.6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máximo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45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38218" y="2438775"/>
          <a:ext cx="5245904" cy="18166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33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16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8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60007">
                <a:tc gridSpan="3">
                  <a:txBody>
                    <a:bodyPr/>
                    <a:lstStyle/>
                    <a:p>
                      <a:pPr marL="100965" marR="93980">
                        <a:lnSpc>
                          <a:spcPct val="132300"/>
                        </a:lnSpc>
                        <a:spcBef>
                          <a:spcPts val="555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18.5.1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Conexión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90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grados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Conexiones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torsión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máximo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45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grados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92501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50361" y="4547790"/>
            <a:ext cx="4223673" cy="5197870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338218" y="10249282"/>
          <a:ext cx="5245904" cy="18166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33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16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8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60007">
                <a:tc gridSpan="3">
                  <a:txBody>
                    <a:bodyPr/>
                    <a:lstStyle/>
                    <a:p>
                      <a:pPr marL="100965" marR="161290">
                        <a:lnSpc>
                          <a:spcPct val="124600"/>
                        </a:lnSpc>
                        <a:spcBef>
                          <a:spcPts val="56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18.5.2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Conexión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90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grados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Conexiones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par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máximo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30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grados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93335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8321555" y="9828528"/>
            <a:ext cx="386755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18.5.7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máximo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34762" y="2995332"/>
            <a:ext cx="3770134" cy="5029668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95852" y="8497445"/>
          <a:ext cx="5248404" cy="1815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83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45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141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60007">
                <a:tc gridSpan="3">
                  <a:txBody>
                    <a:bodyPr/>
                    <a:lstStyle/>
                    <a:p>
                      <a:pPr marL="100965" marR="307340">
                        <a:lnSpc>
                          <a:spcPct val="124000"/>
                        </a:lnSpc>
                        <a:spcBef>
                          <a:spcPts val="565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18.5.3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Conexión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30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grados</a:t>
                      </a: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Conexiones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par</a:t>
                      </a: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máximo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cero</a:t>
                      </a:r>
                      <a:r>
                        <a:rPr sz="11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grados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941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Vrb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Año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Vpor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8379192" y="8108820"/>
            <a:ext cx="403922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18.5.8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máximo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10383512"/>
            <a:ext cx="5164236" cy="12867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18.5.9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18.5.10</a:t>
            </a:r>
            <a:r>
              <a:rPr sz="919" spc="-12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recomendado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direccionales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Grado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resistencia;</a:t>
            </a:r>
            <a:endParaRPr sz="787">
              <a:latin typeface="Arial Unicode MS"/>
              <a:cs typeface="Arial Unicode MS"/>
            </a:endParaRPr>
          </a:p>
          <a:p>
            <a:pPr marL="248315" marR="175820">
              <a:lnSpc>
                <a:spcPts val="1575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Cuarenta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cinco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grados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distribución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factor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retraso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sólidamente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tierra;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Sesenta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grados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factor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retraso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sólidamente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3568" y="2995332"/>
            <a:ext cx="5153235" cy="289137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05162" y="6320413"/>
            <a:ext cx="4115522" cy="326366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5970524"/>
            <a:ext cx="253086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18.5.9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direccionales.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37" y="9675285"/>
            <a:ext cx="4971734" cy="22960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18.5.10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interrumpida.</a:t>
            </a:r>
            <a:endParaRPr sz="787">
              <a:latin typeface="Arial Unicode MS"/>
              <a:cs typeface="Arial Unicode MS"/>
            </a:endParaRPr>
          </a:p>
          <a:p>
            <a:pPr marL="16666" marR="574125">
              <a:lnSpc>
                <a:spcPct val="143600"/>
              </a:lnSpc>
              <a:spcBef>
                <a:spcPts val="879"/>
              </a:spcBef>
            </a:pPr>
            <a:r>
              <a:rPr sz="985" dirty="0">
                <a:latin typeface="Arial Unicode MS"/>
                <a:cs typeface="Arial Unicode MS"/>
              </a:rPr>
              <a:t>18.5.5.1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r>
              <a:rPr sz="985" dirty="0">
                <a:latin typeface="Arial Unicode MS"/>
                <a:cs typeface="Arial Unicode MS"/>
              </a:rPr>
              <a:t> principal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anillo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18.5.11</a:t>
            </a:r>
            <a:r>
              <a:rPr sz="787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anillo.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656">
              <a:latin typeface="Arial Unicode MS"/>
              <a:cs typeface="Arial Unicode MS"/>
            </a:endParaRPr>
          </a:p>
          <a:p>
            <a:pPr marL="154155" indent="-138323"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Anillo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33" dirty="0">
                <a:latin typeface="Arial Unicode MS"/>
                <a:cs typeface="Arial Unicode MS"/>
              </a:rPr>
              <a:t> 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B-</a:t>
            </a:r>
            <a:endParaRPr sz="985">
              <a:latin typeface="Arial Unicode MS"/>
              <a:cs typeface="Arial Unicode MS"/>
            </a:endParaRPr>
          </a:p>
          <a:p>
            <a:pPr marL="172488" marR="3203931" indent="-172488">
              <a:lnSpc>
                <a:spcPct val="117300"/>
              </a:lnSpc>
              <a:spcBef>
                <a:spcPts val="20"/>
              </a:spcBef>
              <a:buAutoNum type="arabicPeriod" startAt="2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Anillo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abierto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ABCDE</a:t>
            </a:r>
            <a:r>
              <a:rPr sz="1115" dirty="0">
                <a:latin typeface="Arial Unicode MS"/>
                <a:cs typeface="Arial Unicode MS"/>
              </a:rPr>
              <a:t> 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48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calificación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18.5.11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D-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direccionales.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0" y="2995333"/>
            <a:ext cx="5215671" cy="1809473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8395853" y="6414896"/>
            <a:ext cx="5247571" cy="2945040"/>
          </a:xfrm>
          <a:custGeom>
            <a:avLst/>
            <a:gdLst/>
            <a:ahLst/>
            <a:cxnLst/>
            <a:rect l="l" t="t" r="r" b="b"/>
            <a:pathLst>
              <a:path w="3998595" h="2244090">
                <a:moveTo>
                  <a:pt x="3998163" y="0"/>
                </a:moveTo>
                <a:lnTo>
                  <a:pt x="0" y="0"/>
                </a:lnTo>
                <a:lnTo>
                  <a:pt x="0" y="2243518"/>
                </a:lnTo>
                <a:lnTo>
                  <a:pt x="3998163" y="2243518"/>
                </a:lnTo>
                <a:lnTo>
                  <a:pt x="3998163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858598" y="7829412"/>
            <a:ext cx="305004" cy="5834"/>
          </a:xfrm>
          <a:custGeom>
            <a:avLst/>
            <a:gdLst/>
            <a:ahLst/>
            <a:cxnLst/>
            <a:rect l="l" t="t" r="r" b="b"/>
            <a:pathLst>
              <a:path w="232410" h="4445">
                <a:moveTo>
                  <a:pt x="231838" y="0"/>
                </a:moveTo>
                <a:lnTo>
                  <a:pt x="0" y="0"/>
                </a:lnTo>
                <a:lnTo>
                  <a:pt x="0" y="4319"/>
                </a:lnTo>
                <a:lnTo>
                  <a:pt x="231838" y="4319"/>
                </a:lnTo>
                <a:lnTo>
                  <a:pt x="231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858598" y="8884860"/>
            <a:ext cx="305004" cy="5834"/>
          </a:xfrm>
          <a:custGeom>
            <a:avLst/>
            <a:gdLst/>
            <a:ahLst/>
            <a:cxnLst/>
            <a:rect l="l" t="t" r="r" b="b"/>
            <a:pathLst>
              <a:path w="232410" h="4445">
                <a:moveTo>
                  <a:pt x="231838" y="0"/>
                </a:moveTo>
                <a:lnTo>
                  <a:pt x="0" y="0"/>
                </a:lnTo>
                <a:lnTo>
                  <a:pt x="0" y="4320"/>
                </a:lnTo>
                <a:lnTo>
                  <a:pt x="231838" y="4320"/>
                </a:lnTo>
                <a:lnTo>
                  <a:pt x="231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8395853" y="6414897"/>
          <a:ext cx="5247571" cy="29408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558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83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18.5.4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sobrecorriente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curvas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60255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25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Ecuación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(IEC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60255)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6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Inversa</a:t>
                      </a:r>
                      <a:r>
                        <a:rPr sz="8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estándar</a:t>
                      </a:r>
                      <a:r>
                        <a:rPr sz="8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(SI)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ts val="865"/>
                        </a:lnSpc>
                        <a:spcBef>
                          <a:spcPts val="780"/>
                        </a:spcBef>
                        <a:tabLst>
                          <a:tab pos="888365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500" baseline="-2430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500" spc="-112" baseline="-243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800" spc="-30" baseline="37037" dirty="0">
                          <a:latin typeface="Arial Unicode MS"/>
                          <a:cs typeface="Arial Unicode MS"/>
                        </a:rPr>
                        <a:t>0:14</a:t>
                      </a:r>
                      <a:endParaRPr sz="1800" baseline="37037">
                        <a:latin typeface="Arial Unicode MS"/>
                        <a:cs typeface="Arial Unicode MS"/>
                      </a:endParaRPr>
                    </a:p>
                    <a:p>
                      <a:pPr marL="922655">
                        <a:lnSpc>
                          <a:spcPts val="505"/>
                        </a:lnSpc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0:0221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300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0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9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inverso</a:t>
                      </a:r>
                      <a:r>
                        <a:rPr sz="9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(VI)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795"/>
                        </a:lnSpc>
                        <a:spcBef>
                          <a:spcPts val="844"/>
                        </a:spcBef>
                        <a:tabLst>
                          <a:tab pos="935990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200" baseline="51282" dirty="0">
                          <a:latin typeface="Arial Unicode MS"/>
                          <a:cs typeface="Arial Unicode MS"/>
                        </a:rPr>
                        <a:t>13:</a:t>
                      </a:r>
                      <a:r>
                        <a:rPr sz="1200" spc="-15" baseline="51282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75" baseline="51282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200" baseline="51282">
                        <a:latin typeface="Arial Unicode MS"/>
                        <a:cs typeface="Arial Unicode MS"/>
                      </a:endParaRPr>
                    </a:p>
                    <a:p>
                      <a:pPr marL="919480">
                        <a:lnSpc>
                          <a:spcPts val="855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35" dirty="0">
                          <a:latin typeface="Arial Unicode MS"/>
                          <a:cs typeface="Arial Unicode MS"/>
                        </a:rPr>
                        <a:t>21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40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75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Extremadamente</a:t>
                      </a:r>
                      <a:r>
                        <a:rPr sz="700" spc="1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inverso</a:t>
                      </a:r>
                      <a:r>
                        <a:rPr sz="700" spc="1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(EI)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ts val="844"/>
                        </a:lnSpc>
                        <a:spcBef>
                          <a:spcPts val="780"/>
                        </a:spcBef>
                        <a:tabLst>
                          <a:tab pos="939165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800" spc="-37" baseline="-21604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800" spc="-37" baseline="37037" dirty="0">
                          <a:latin typeface="Arial Unicode MS"/>
                          <a:cs typeface="Arial Unicode MS"/>
                        </a:rPr>
                        <a:t>80</a:t>
                      </a:r>
                      <a:endParaRPr sz="1800" baseline="37037">
                        <a:latin typeface="Arial Unicode MS"/>
                        <a:cs typeface="Arial Unicode MS"/>
                      </a:endParaRPr>
                    </a:p>
                    <a:p>
                      <a:pPr marL="977900">
                        <a:lnSpc>
                          <a:spcPts val="545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300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50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Falla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tierra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estándar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larga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850"/>
                        </a:lnSpc>
                        <a:spcBef>
                          <a:spcPts val="775"/>
                        </a:spcBef>
                        <a:tabLst>
                          <a:tab pos="949960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800" spc="-37" baseline="37037" dirty="0">
                          <a:latin typeface="Arial Unicode MS"/>
                          <a:cs typeface="Arial Unicode MS"/>
                        </a:rPr>
                        <a:t>120</a:t>
                      </a:r>
                      <a:endParaRPr sz="1800" baseline="37037">
                        <a:latin typeface="Arial Unicode MS"/>
                        <a:cs typeface="Arial Unicode MS"/>
                      </a:endParaRPr>
                    </a:p>
                    <a:p>
                      <a:pPr marL="919480">
                        <a:lnSpc>
                          <a:spcPts val="850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35" dirty="0">
                          <a:latin typeface="Arial Unicode MS"/>
                          <a:cs typeface="Arial Unicode MS"/>
                        </a:rPr>
                        <a:t>21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2916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750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12817965" y="7298372"/>
            <a:ext cx="385839" cy="5834"/>
          </a:xfrm>
          <a:custGeom>
            <a:avLst/>
            <a:gdLst/>
            <a:ahLst/>
            <a:cxnLst/>
            <a:rect l="l" t="t" r="r" b="b"/>
            <a:pathLst>
              <a:path w="294004" h="4445">
                <a:moveTo>
                  <a:pt x="293763" y="0"/>
                </a:moveTo>
                <a:lnTo>
                  <a:pt x="0" y="0"/>
                </a:lnTo>
                <a:lnTo>
                  <a:pt x="0" y="4319"/>
                </a:lnTo>
                <a:lnTo>
                  <a:pt x="293763" y="4319"/>
                </a:lnTo>
                <a:lnTo>
                  <a:pt x="293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84116" y="8356660"/>
            <a:ext cx="253337" cy="6667"/>
          </a:xfrm>
          <a:custGeom>
            <a:avLst/>
            <a:gdLst/>
            <a:ahLst/>
            <a:cxnLst/>
            <a:rect l="l" t="t" r="r" b="b"/>
            <a:pathLst>
              <a:path w="193039" h="5079">
                <a:moveTo>
                  <a:pt x="192963" y="0"/>
                </a:moveTo>
                <a:lnTo>
                  <a:pt x="0" y="0"/>
                </a:lnTo>
                <a:lnTo>
                  <a:pt x="0" y="5039"/>
                </a:lnTo>
                <a:lnTo>
                  <a:pt x="192963" y="5039"/>
                </a:lnTo>
                <a:lnTo>
                  <a:pt x="192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120637" y="10579056"/>
            <a:ext cx="475840" cy="6667"/>
          </a:xfrm>
          <a:custGeom>
            <a:avLst/>
            <a:gdLst/>
            <a:ahLst/>
            <a:cxnLst/>
            <a:rect l="l" t="t" r="r" b="b"/>
            <a:pathLst>
              <a:path w="362585" h="5079">
                <a:moveTo>
                  <a:pt x="362165" y="0"/>
                </a:moveTo>
                <a:lnTo>
                  <a:pt x="0" y="0"/>
                </a:lnTo>
                <a:lnTo>
                  <a:pt x="0" y="5039"/>
                </a:lnTo>
                <a:lnTo>
                  <a:pt x="362165" y="5039"/>
                </a:lnTo>
                <a:lnTo>
                  <a:pt x="362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170706" y="11200799"/>
            <a:ext cx="375839" cy="6667"/>
          </a:xfrm>
          <a:custGeom>
            <a:avLst/>
            <a:gdLst/>
            <a:ahLst/>
            <a:cxnLst/>
            <a:rect l="l" t="t" r="r" b="b"/>
            <a:pathLst>
              <a:path w="286385" h="5079">
                <a:moveTo>
                  <a:pt x="285838" y="0"/>
                </a:moveTo>
                <a:lnTo>
                  <a:pt x="0" y="0"/>
                </a:lnTo>
                <a:lnTo>
                  <a:pt x="0" y="5039"/>
                </a:lnTo>
                <a:lnTo>
                  <a:pt x="285838" y="5039"/>
                </a:lnTo>
                <a:lnTo>
                  <a:pt x="285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8395853" y="9644557"/>
          <a:ext cx="5306739" cy="21766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00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8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8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91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33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25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0838">
                <a:tc gridSpan="6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18.5.5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Curvas</a:t>
                      </a:r>
                      <a:r>
                        <a:rPr sz="10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ANCI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60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10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sobrecorriente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04139">
                        <a:lnSpc>
                          <a:spcPts val="84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Ecuación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40" dirty="0">
                          <a:latin typeface="Arial Unicode MS"/>
                          <a:cs typeface="Arial Unicode MS"/>
                        </a:rPr>
                        <a:t>(IEC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60255)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230504" algn="ctr">
                        <a:lnSpc>
                          <a:spcPts val="330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83185">
                        <a:lnSpc>
                          <a:spcPts val="390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66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700" spc="1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moderadamente</a:t>
                      </a:r>
                      <a:r>
                        <a:rPr sz="700" spc="1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58419" algn="r">
                        <a:lnSpc>
                          <a:spcPct val="100000"/>
                        </a:lnSpc>
                        <a:spcBef>
                          <a:spcPts val="915"/>
                        </a:spcBef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52502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L="412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  <a:p>
                      <a:pPr marR="8890" algn="r">
                        <a:lnSpc>
                          <a:spcPts val="385"/>
                        </a:lnSpc>
                        <a:spcBef>
                          <a:spcPts val="434"/>
                        </a:spcBef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16510">
                        <a:lnSpc>
                          <a:spcPts val="955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0:0221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59055">
                        <a:lnSpc>
                          <a:spcPts val="655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  <a:p>
                      <a:pPr marL="45085">
                        <a:lnSpc>
                          <a:spcPts val="385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16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55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19050" algn="r">
                        <a:lnSpc>
                          <a:spcPct val="100000"/>
                        </a:lnSpc>
                        <a:spcBef>
                          <a:spcPts val="920"/>
                        </a:spcBef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53336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72390">
                        <a:lnSpc>
                          <a:spcPts val="955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14300">
                        <a:lnSpc>
                          <a:spcPts val="655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1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491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169">
                <a:tc gridSpan="6">
                  <a:txBody>
                    <a:bodyPr/>
                    <a:lstStyle/>
                    <a:p>
                      <a:pPr marR="113030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8379189" y="4912677"/>
            <a:ext cx="295004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18.5.11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Método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principal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anillo.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9192" y="5215703"/>
            <a:ext cx="5074235" cy="95259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3900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18.5.6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CURVAS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IEC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44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CURVAS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ANCI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IEEE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CARACTERÍSTICA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RELÉ</a:t>
            </a:r>
            <a:r>
              <a:rPr sz="1247" spc="-78" dirty="0">
                <a:latin typeface="Arial Unicode MS"/>
                <a:cs typeface="Arial Unicode MS"/>
              </a:rPr>
              <a:t> DE</a:t>
            </a:r>
            <a:r>
              <a:rPr sz="1247" spc="-12" dirty="0">
                <a:latin typeface="Arial Unicode MS"/>
                <a:cs typeface="Arial Unicode MS"/>
              </a:rPr>
              <a:t> SOBRECORRIENTE</a:t>
            </a:r>
            <a:endParaRPr sz="1247">
              <a:latin typeface="Arial Unicode MS"/>
              <a:cs typeface="Arial Unicode MS"/>
            </a:endParaRPr>
          </a:p>
          <a:p>
            <a:pPr marL="17499">
              <a:spcBef>
                <a:spcPts val="1181"/>
              </a:spcBef>
            </a:pPr>
            <a:r>
              <a:rPr sz="919" dirty="0">
                <a:latin typeface="Arial Unicode MS"/>
                <a:cs typeface="Arial Unicode MS"/>
              </a:rPr>
              <a:t>una.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Curvas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60255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18.5.4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  <a:p>
            <a:pPr marL="17499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B.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IEEE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18.5.5</a:t>
            </a:r>
            <a:r>
              <a:rPr sz="985" spc="-12" dirty="0">
                <a:latin typeface="Arial Unicode MS"/>
                <a:cs typeface="Arial Unicode MS"/>
              </a:rPr>
              <a:t>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38218" y="2995333"/>
          <a:ext cx="5247570" cy="369921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00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275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838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18.5.5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1100" dirty="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0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Ecuación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40" dirty="0">
                          <a:latin typeface="Arial Unicode MS"/>
                          <a:cs typeface="Arial Unicode MS"/>
                        </a:rPr>
                        <a:t>(IEC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60255)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485140">
                        <a:lnSpc>
                          <a:spcPts val="345"/>
                        </a:lnSpc>
                        <a:spcBef>
                          <a:spcPts val="200"/>
                        </a:spcBef>
                        <a:tabLst>
                          <a:tab pos="1556385" algn="l"/>
                        </a:tabLst>
                      </a:pPr>
                      <a:r>
                        <a:rPr sz="1200" u="sng" spc="-35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TD</a:t>
                      </a:r>
                      <a:r>
                        <a:rPr sz="1200" spc="-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2000" spc="412" baseline="41666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28: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2000" spc="-75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endParaRPr sz="2000" baseline="41666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16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Extremadamente</a:t>
                      </a:r>
                      <a:r>
                        <a:rPr sz="700" spc="2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ts val="1190"/>
                        </a:lnSpc>
                        <a:spcBef>
                          <a:spcPts val="920"/>
                        </a:spcBef>
                        <a:tabLst>
                          <a:tab pos="789305" algn="l"/>
                        </a:tabLst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 smtClean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lang="es-ES" sz="1200" spc="145" dirty="0" smtClean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spc="-75" baseline="-38888" dirty="0" smtClean="0">
                          <a:latin typeface="Arial Unicode MS"/>
                          <a:cs typeface="Arial Unicode MS"/>
                        </a:rPr>
                        <a:t>7</a:t>
                      </a:r>
                      <a:r>
                        <a:rPr sz="2000" baseline="-38888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900" spc="82" baseline="-20467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900" spc="-22" baseline="-20467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baseline="-29914" dirty="0">
                          <a:latin typeface="Arial Unicode MS"/>
                          <a:cs typeface="Arial Unicode MS"/>
                        </a:rPr>
                        <a:t>221</a:t>
                      </a:r>
                      <a:r>
                        <a:rPr sz="1200" spc="562" baseline="-299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1217</a:t>
                      </a:r>
                      <a:endParaRPr sz="1100" dirty="0">
                        <a:latin typeface="Arial Unicode MS"/>
                        <a:cs typeface="Arial Unicode MS"/>
                      </a:endParaRPr>
                    </a:p>
                    <a:p>
                      <a:pPr marR="218440" algn="ctr">
                        <a:lnSpc>
                          <a:spcPts val="830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</a:p>
                    <a:p>
                      <a:pPr marL="738505">
                        <a:lnSpc>
                          <a:spcPts val="385"/>
                        </a:lnSpc>
                        <a:spcBef>
                          <a:spcPts val="305"/>
                        </a:spcBef>
                        <a:tabLst>
                          <a:tab pos="1493520" algn="l"/>
                        </a:tabLst>
                      </a:pP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 dirty="0">
                        <a:latin typeface="Arial Unicode MS"/>
                        <a:cs typeface="Arial Unicode MS"/>
                      </a:endParaRPr>
                    </a:p>
                  </a:txBody>
                  <a:tcPr marL="0" marR="0" marT="15333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5334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US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 CO8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416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ts val="775"/>
                        </a:lnSpc>
                        <a:spcBef>
                          <a:spcPts val="920"/>
                        </a:spcBef>
                        <a:tabLst>
                          <a:tab pos="866775" algn="l"/>
                        </a:tabLst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1200" spc="1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u="sng" spc="-52" baseline="38888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TD</a:t>
                      </a:r>
                      <a:r>
                        <a:rPr sz="2000" baseline="38888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2000" u="sng" baseline="38888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5:95</a:t>
                      </a:r>
                      <a:r>
                        <a:rPr sz="2000" spc="-75" baseline="38888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10" dirty="0">
                          <a:latin typeface="Arial Unicode MS"/>
                          <a:cs typeface="Arial Unicode MS"/>
                        </a:rPr>
                        <a:t>10:18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  <a:p>
                      <a:pPr marL="601345">
                        <a:lnSpc>
                          <a:spcPts val="590"/>
                        </a:lnSpc>
                        <a:tabLst>
                          <a:tab pos="852169" algn="l"/>
                        </a:tabLst>
                      </a:pPr>
                      <a:r>
                        <a:rPr sz="2000" spc="-75" baseline="-19444" dirty="0">
                          <a:latin typeface="Arial Unicode MS"/>
                          <a:cs typeface="Arial Unicode MS"/>
                        </a:rPr>
                        <a:t>7</a:t>
                      </a:r>
                      <a:r>
                        <a:rPr sz="2000" baseline="-19444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R="92075" algn="ctr">
                        <a:lnSpc>
                          <a:spcPts val="655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374015">
                        <a:lnSpc>
                          <a:spcPts val="340"/>
                        </a:lnSpc>
                        <a:spcBef>
                          <a:spcPts val="620"/>
                        </a:spcBef>
                        <a:tabLst>
                          <a:tab pos="1668145" algn="l"/>
                        </a:tabLst>
                      </a:pPr>
                      <a:r>
                        <a:rPr sz="1200" u="sng" spc="-35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TD</a:t>
                      </a:r>
                      <a:r>
                        <a:rPr sz="1200" spc="-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2000" spc="427" baseline="41666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02394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2000" spc="-75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endParaRPr sz="2000" baseline="41666">
                        <a:latin typeface="Arial Unicode MS"/>
                        <a:cs typeface="Arial Unicode MS"/>
                      </a:endParaRPr>
                    </a:p>
                  </a:txBody>
                  <a:tcPr marL="0" marR="0" marT="15333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08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Inversión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corto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CO2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35" dirty="0">
                          <a:latin typeface="Arial Unicode MS"/>
                          <a:cs typeface="Arial Unicode MS"/>
                        </a:rPr>
                        <a:t>EE.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UU.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1190"/>
                        </a:lnSpc>
                        <a:spcBef>
                          <a:spcPts val="915"/>
                        </a:spcBef>
                        <a:tabLst>
                          <a:tab pos="701675" algn="l"/>
                        </a:tabLst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 smtClean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lang="es-ES" sz="1200" spc="145" dirty="0" smtClean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spc="-75" baseline="-38888" dirty="0" smtClean="0">
                          <a:latin typeface="Arial Unicode MS"/>
                          <a:cs typeface="Arial Unicode MS"/>
                        </a:rPr>
                        <a:t>7</a:t>
                      </a:r>
                      <a:r>
                        <a:rPr sz="2000" baseline="-38888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900" spc="82" baseline="-20467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900" spc="-22" baseline="-20467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baseline="-29914" dirty="0" smtClean="0">
                          <a:latin typeface="Arial Unicode MS"/>
                          <a:cs typeface="Arial Unicode MS"/>
                        </a:rPr>
                        <a:t>0:0221</a:t>
                      </a:r>
                      <a:r>
                        <a:rPr lang="es-ES" sz="1200" spc="322" baseline="-29914" dirty="0" smtClean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 smtClean="0">
                          <a:latin typeface="Arial Unicode MS"/>
                          <a:cs typeface="Arial Unicode MS"/>
                        </a:rPr>
                        <a:t>10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: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01694</a:t>
                      </a:r>
                      <a:endParaRPr sz="1100" dirty="0">
                        <a:latin typeface="Arial Unicode MS"/>
                        <a:cs typeface="Arial Unicode MS"/>
                      </a:endParaRPr>
                    </a:p>
                    <a:p>
                      <a:pPr marR="393065" algn="ctr">
                        <a:lnSpc>
                          <a:spcPts val="830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</a:p>
                  </a:txBody>
                  <a:tcPr marL="0" marR="0" marT="15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 marR="288925">
                        <a:lnSpc>
                          <a:spcPct val="1386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IDMT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Norteamérica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donde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Yo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yo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4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ajuste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TMS5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multiplicador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ajuste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TD5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marcar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750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2094169" y="3930783"/>
            <a:ext cx="330005" cy="6667"/>
          </a:xfrm>
          <a:custGeom>
            <a:avLst/>
            <a:gdLst/>
            <a:ahLst/>
            <a:cxnLst/>
            <a:rect l="l" t="t" r="r" b="b"/>
            <a:pathLst>
              <a:path w="251460" h="5080">
                <a:moveTo>
                  <a:pt x="251282" y="0"/>
                </a:moveTo>
                <a:lnTo>
                  <a:pt x="0" y="0"/>
                </a:lnTo>
                <a:lnTo>
                  <a:pt x="0" y="5039"/>
                </a:lnTo>
                <a:lnTo>
                  <a:pt x="251282" y="5039"/>
                </a:lnTo>
                <a:lnTo>
                  <a:pt x="251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46768" y="5173317"/>
            <a:ext cx="540840" cy="6667"/>
          </a:xfrm>
          <a:custGeom>
            <a:avLst/>
            <a:gdLst/>
            <a:ahLst/>
            <a:cxnLst/>
            <a:rect l="l" t="t" r="r" b="b"/>
            <a:pathLst>
              <a:path w="412114" h="5080">
                <a:moveTo>
                  <a:pt x="411835" y="0"/>
                </a:moveTo>
                <a:lnTo>
                  <a:pt x="0" y="0"/>
                </a:lnTo>
                <a:lnTo>
                  <a:pt x="0" y="5039"/>
                </a:lnTo>
                <a:lnTo>
                  <a:pt x="411835" y="5039"/>
                </a:lnTo>
                <a:lnTo>
                  <a:pt x="411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210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48" y="7016603"/>
            <a:ext cx="5306738" cy="44204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18.6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837" dirty="0">
                <a:latin typeface="Arial Unicode MS"/>
                <a:cs typeface="Arial Unicode MS"/>
              </a:rPr>
              <a:t>Protección</a:t>
            </a:r>
            <a:r>
              <a:rPr sz="1837" spc="184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a</a:t>
            </a:r>
            <a:r>
              <a:rPr sz="1837" spc="184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distancia</a:t>
            </a:r>
            <a:endParaRPr sz="1837">
              <a:latin typeface="Arial Unicode MS"/>
              <a:cs typeface="Arial Unicode MS"/>
            </a:endParaRPr>
          </a:p>
          <a:p>
            <a:pPr marL="16666">
              <a:spcBef>
                <a:spcPts val="1653"/>
              </a:spcBef>
            </a:pPr>
            <a:r>
              <a:rPr sz="1247" dirty="0">
                <a:latin typeface="Arial Unicode MS"/>
                <a:cs typeface="Arial Unicode MS"/>
              </a:rPr>
              <a:t>18.6.1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PRINCIPIOS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BÁSICOS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nombre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indica,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detectará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específica;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línea,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18.6.1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constantemente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dirección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extremos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línea.Z</a:t>
            </a:r>
            <a:r>
              <a:rPr sz="656" spc="-12" dirty="0">
                <a:latin typeface="Arial Unicode MS"/>
                <a:cs typeface="Arial Unicode MS"/>
              </a:rPr>
              <a:t>F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F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yI</a:t>
            </a:r>
            <a:r>
              <a:rPr sz="656" dirty="0">
                <a:latin typeface="Arial Unicode MS"/>
                <a:cs typeface="Arial Unicode MS"/>
              </a:rPr>
              <a:t>F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124157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5Z</a:t>
            </a:r>
            <a:r>
              <a:rPr sz="721" spc="-12" dirty="0">
                <a:latin typeface="Arial Unicode MS"/>
                <a:cs typeface="Arial Unicode MS"/>
              </a:rPr>
              <a:t>s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(Relación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99" dirty="0">
                <a:latin typeface="Arial Unicode MS"/>
                <a:cs typeface="Arial Unicode MS"/>
              </a:rPr>
              <a:t> /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VT)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dondeZ</a:t>
            </a:r>
            <a:r>
              <a:rPr sz="721" dirty="0">
                <a:latin typeface="Arial Unicode MS"/>
                <a:cs typeface="Arial Unicode MS"/>
              </a:rPr>
              <a:t>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secundaria,Z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r>
              <a:rPr sz="1115" dirty="0">
                <a:latin typeface="Arial Unicode MS"/>
                <a:cs typeface="Arial Unicode MS"/>
              </a:rPr>
              <a:t> impedancia</a:t>
            </a:r>
            <a:r>
              <a:rPr sz="1115" spc="3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primaria.</a:t>
            </a:r>
            <a:endParaRPr sz="1115">
              <a:latin typeface="Arial Unicode MS"/>
              <a:cs typeface="Arial Unicode MS"/>
            </a:endParaRPr>
          </a:p>
          <a:p>
            <a:pPr marL="16666" marR="415803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mejor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estudiar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buscar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haz</a:t>
            </a:r>
            <a:r>
              <a:rPr sz="985" dirty="0">
                <a:latin typeface="Arial Unicode MS"/>
                <a:cs typeface="Arial Unicode MS"/>
              </a:rPr>
              <a:t> balanceado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31656" indent="231649" algn="just">
              <a:lnSpc>
                <a:spcPts val="1562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VT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bobina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resultante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resultante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bobina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restricción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equilibrados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1" y="2995332"/>
            <a:ext cx="5214869" cy="114426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026095" y="5694887"/>
            <a:ext cx="3985570" cy="104316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648139" y="9627541"/>
            <a:ext cx="4734434" cy="150310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2" y="4230804"/>
            <a:ext cx="242253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131669" y="4698003"/>
            <a:ext cx="15083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70" dirty="0">
                <a:latin typeface="Arial Unicode MS"/>
                <a:cs typeface="Arial Unicode MS"/>
              </a:rPr>
              <a:t>f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77857" y="4559107"/>
            <a:ext cx="66000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-86" dirty="0">
                <a:latin typeface="Arial Unicode MS"/>
                <a:cs typeface="Arial Unicode MS"/>
              </a:rPr>
              <a:t>Z</a:t>
            </a:r>
            <a:r>
              <a:rPr sz="919" spc="-86" dirty="0">
                <a:latin typeface="Arial Unicode MS"/>
                <a:cs typeface="Arial Unicode MS"/>
              </a:rPr>
              <a:t>F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564" dirty="0">
                <a:latin typeface="Arial Unicode MS"/>
                <a:cs typeface="Arial Unicode MS"/>
              </a:rPr>
              <a:t> </a:t>
            </a:r>
            <a:r>
              <a:rPr sz="1968" u="sng" spc="-68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378" u="sng" spc="-68" baseline="4365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endParaRPr sz="1378" baseline="4365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79190" y="6830210"/>
            <a:ext cx="365838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18.6.2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haz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equilibrado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simple.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79193" y="7204470"/>
            <a:ext cx="5204237" cy="6219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0500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aumenta,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aumenta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operación, </a:t>
            </a:r>
            <a:r>
              <a:rPr sz="1181" dirty="0">
                <a:latin typeface="Arial Unicode MS"/>
                <a:cs typeface="Arial Unicode MS"/>
              </a:rPr>
              <a:t>lo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cierre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contacto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disparo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luego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transfiera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spc="-118" dirty="0">
                <a:latin typeface="Arial Unicode MS"/>
                <a:cs typeface="Arial Unicode MS"/>
              </a:rPr>
              <a:t>CC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positiva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disparo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luego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CB.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79190" y="8273918"/>
            <a:ext cx="5153404" cy="10869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18.6.2 </a:t>
            </a:r>
            <a:r>
              <a:rPr sz="1115" spc="-26" dirty="0">
                <a:latin typeface="Arial Unicode MS"/>
                <a:cs typeface="Arial Unicode MS"/>
              </a:rPr>
              <a:t>ANÁLISIS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CIRCUITO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DISTANCIA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06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análisis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ilustra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Z</a:t>
            </a:r>
            <a:r>
              <a:rPr sz="656" spc="-52" dirty="0">
                <a:latin typeface="Arial Unicode MS"/>
                <a:cs typeface="Arial Unicode MS"/>
              </a:rPr>
              <a:t>R</a:t>
            </a:r>
            <a:r>
              <a:rPr sz="985" spc="-52" dirty="0">
                <a:latin typeface="Arial Unicode MS"/>
                <a:cs typeface="Arial Unicode MS"/>
              </a:rPr>
              <a:t>5V</a:t>
            </a:r>
            <a:r>
              <a:rPr sz="656" spc="-52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/I</a:t>
            </a:r>
            <a:r>
              <a:rPr sz="656" dirty="0">
                <a:latin typeface="Arial Unicode MS"/>
                <a:cs typeface="Arial Unicode MS"/>
              </a:rPr>
              <a:t>R</a:t>
            </a:r>
            <a:r>
              <a:rPr sz="985" dirty="0">
                <a:latin typeface="Arial Unicode MS"/>
                <a:cs typeface="Arial Unicode MS"/>
              </a:rPr>
              <a:t>5Z</a:t>
            </a:r>
            <a:r>
              <a:rPr sz="656" dirty="0">
                <a:latin typeface="Arial Unicode MS"/>
                <a:cs typeface="Arial Unicode MS"/>
              </a:rPr>
              <a:t>L</a:t>
            </a:r>
            <a:r>
              <a:rPr sz="985" dirty="0">
                <a:latin typeface="Arial Unicode MS"/>
                <a:cs typeface="Arial Unicode MS"/>
              </a:rPr>
              <a:t>1Zcarga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relé: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5V</a:t>
            </a:r>
            <a:r>
              <a:rPr sz="656" spc="-12" dirty="0">
                <a:latin typeface="Arial Unicode MS"/>
                <a:cs typeface="Arial Unicode MS"/>
              </a:rPr>
              <a:t>R</a:t>
            </a:r>
            <a:r>
              <a:rPr sz="1050" spc="-12" dirty="0">
                <a:latin typeface="Arial Unicode MS"/>
                <a:cs typeface="Arial Unicode MS"/>
              </a:rPr>
              <a:t>/I</a:t>
            </a:r>
            <a:r>
              <a:rPr sz="656" spc="-12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5Z</a:t>
            </a:r>
            <a:r>
              <a:rPr sz="656" spc="-26" dirty="0">
                <a:latin typeface="Arial Unicode MS"/>
                <a:cs typeface="Arial Unicode MS"/>
              </a:rPr>
              <a:t>F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79192" y="11225857"/>
            <a:ext cx="287003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18.6.3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20118" y="8429424"/>
            <a:ext cx="3071194" cy="300475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5" y="2505598"/>
            <a:ext cx="5288405" cy="121497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también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funcionará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si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F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dónde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ajuste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 err="1">
                <a:latin typeface="Arial Unicode MS"/>
                <a:cs typeface="Arial Unicode MS"/>
              </a:rPr>
              <a:t>establecida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26" dirty="0" err="1">
                <a:latin typeface="Arial Unicode MS"/>
                <a:cs typeface="Arial Unicode MS"/>
              </a:rPr>
              <a:t>relé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6666" marR="11666" indent="231649">
              <a:lnSpc>
                <a:spcPct val="117000"/>
              </a:lnSpc>
              <a:spcBef>
                <a:spcPts val="20"/>
              </a:spcBef>
            </a:pPr>
            <a:r>
              <a:rPr sz="1115" dirty="0" err="1">
                <a:latin typeface="Arial Unicode MS"/>
                <a:cs typeface="Arial Unicode MS"/>
              </a:rPr>
              <a:t>Creciente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V</a:t>
            </a:r>
            <a:r>
              <a:rPr sz="721" spc="-86" dirty="0">
                <a:latin typeface="Arial Unicode MS"/>
                <a:cs typeface="Arial Unicode MS"/>
              </a:rPr>
              <a:t>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restricción,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llama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restricción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aumenta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operativo,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se </a:t>
            </a:r>
            <a:r>
              <a:rPr sz="1115" dirty="0">
                <a:latin typeface="Arial Unicode MS"/>
                <a:cs typeface="Arial Unicode MS"/>
              </a:rPr>
              <a:t>llama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operativa.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4417632"/>
            <a:ext cx="5301738" cy="3393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18.6.3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CARACTERÍSTICAS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FUNCIONAMIENTO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05" dirty="0">
                <a:latin typeface="Arial Unicode MS"/>
                <a:cs typeface="Arial Unicode MS"/>
              </a:rPr>
              <a:t>RELÉ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</a:t>
            </a:r>
            <a:endParaRPr sz="1050">
              <a:latin typeface="Arial Unicode MS"/>
              <a:cs typeface="Arial Unicode MS"/>
            </a:endParaRPr>
          </a:p>
          <a:p>
            <a:pPr marL="16666" marR="114991">
              <a:lnSpc>
                <a:spcPct val="124400"/>
              </a:lnSpc>
              <a:spcBef>
                <a:spcPts val="787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trazan,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99" dirty="0">
                <a:latin typeface="Arial Unicode MS"/>
                <a:cs typeface="Arial Unicode MS"/>
              </a:rPr>
              <a:t>X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diagrama,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dirty="0">
                <a:latin typeface="Arial Unicode MS"/>
                <a:cs typeface="Arial Unicode MS"/>
              </a:rPr>
              <a:t> característica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círculo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centro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origen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RX</a:t>
            </a:r>
            <a:r>
              <a:rPr sz="1050" dirty="0">
                <a:latin typeface="Arial Unicode MS"/>
                <a:cs typeface="Arial Unicode MS"/>
              </a:rPr>
              <a:t> coordenadas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(alcance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relé)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ohmios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muestra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18.6.4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18.6.5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dirección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detrás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49"/>
              </a:spcBef>
            </a:pP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endParaRPr sz="985">
              <a:latin typeface="Arial Unicode MS"/>
              <a:cs typeface="Arial Unicode MS"/>
            </a:endParaRPr>
          </a:p>
          <a:p>
            <a:pPr marL="16666" marR="202485">
              <a:lnSpc>
                <a:spcPct val="132600"/>
              </a:lnSpc>
            </a:pP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solamente.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Mho,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18.6.6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Mho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siguientes:</a:t>
            </a:r>
            <a:endParaRPr sz="985">
              <a:latin typeface="Arial Unicode MS"/>
              <a:cs typeface="Arial Unicode MS"/>
            </a:endParaRPr>
          </a:p>
          <a:p>
            <a:pPr marL="172488" indent="-155822">
              <a:spcBef>
                <a:spcPts val="1044"/>
              </a:spcBef>
              <a:buAutoNum type="arabicPeriod"/>
              <a:tabLst>
                <a:tab pos="172488" algn="l"/>
              </a:tabLst>
            </a:pPr>
            <a:r>
              <a:rPr sz="1115" spc="-86" dirty="0">
                <a:latin typeface="Arial Unicode MS"/>
                <a:cs typeface="Arial Unicode MS"/>
              </a:rPr>
              <a:t>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popular;</a:t>
            </a:r>
            <a:endParaRPr sz="1115">
              <a:latin typeface="Arial Unicode MS"/>
              <a:cs typeface="Arial Unicode MS"/>
            </a:endParaRPr>
          </a:p>
          <a:p>
            <a:pPr marL="190819" indent="-174154">
              <a:spcBef>
                <a:spcPts val="99"/>
              </a:spcBef>
              <a:buAutoNum type="arabicPeriod"/>
              <a:tabLst>
                <a:tab pos="190819" algn="l"/>
              </a:tabLst>
            </a:pPr>
            <a:r>
              <a:rPr sz="1247" spc="-91" dirty="0">
                <a:latin typeface="Arial Unicode MS"/>
                <a:cs typeface="Arial Unicode MS"/>
              </a:rPr>
              <a:t>Es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muy</a:t>
            </a:r>
            <a:r>
              <a:rPr sz="1247" spc="-12" dirty="0">
                <a:latin typeface="Arial Unicode MS"/>
                <a:cs typeface="Arial Unicode MS"/>
              </a:rPr>
              <a:t> simple;</a:t>
            </a:r>
            <a:endParaRPr sz="1247">
              <a:latin typeface="Arial Unicode MS"/>
              <a:cs typeface="Arial Unicode MS"/>
            </a:endParaRPr>
          </a:p>
          <a:p>
            <a:pPr marL="154155" indent="-137490">
              <a:spcBef>
                <a:spcPts val="33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inmunidad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poder.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3" y="11914047"/>
            <a:ext cx="309337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18.6.4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simple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27524" y="2995334"/>
            <a:ext cx="4575679" cy="393075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14452" y="7535548"/>
            <a:ext cx="3210760" cy="274921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1" y="7017300"/>
            <a:ext cx="281920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18.6.5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simple.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10375623"/>
            <a:ext cx="280837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Mho.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89" y="10887640"/>
            <a:ext cx="5289239" cy="622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desventaja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condición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debemos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cuidar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relé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05697" y="2995317"/>
            <a:ext cx="3708049" cy="339122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6477763"/>
            <a:ext cx="264503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18.6.7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49" y="7027249"/>
            <a:ext cx="5295906" cy="416809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404971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coordinación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usamos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126657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configurada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Mho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disparar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ciclo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(20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ms)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ser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16666" marR="45831" indent="231649">
              <a:lnSpc>
                <a:spcPts val="1562"/>
              </a:lnSpc>
              <a:spcBef>
                <a:spcPts val="125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120%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cubrir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(esto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significa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20%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restante)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establecido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ms.</a:t>
            </a:r>
            <a:endParaRPr sz="854">
              <a:latin typeface="Arial Unicode MS"/>
              <a:cs typeface="Arial Unicode MS"/>
            </a:endParaRPr>
          </a:p>
          <a:p>
            <a:pPr marL="16666" marR="29998" indent="231649">
              <a:lnSpc>
                <a:spcPts val="1575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establece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aproximadamente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225%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desplazamiento-</a:t>
            </a:r>
            <a:r>
              <a:rPr sz="787" spc="-33" dirty="0">
                <a:latin typeface="Arial Unicode MS"/>
                <a:cs typeface="Arial Unicode MS"/>
              </a:rPr>
              <a:t>Mho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cubrir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otras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aproximadamente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1000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elemento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inicio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desplazamiento-Mho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tiene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ventajas:</a:t>
            </a:r>
            <a:endParaRPr sz="787">
              <a:latin typeface="Arial Unicode MS"/>
              <a:cs typeface="Arial Unicode MS"/>
            </a:endParaRPr>
          </a:p>
          <a:p>
            <a:pPr marL="16666" marR="189154">
              <a:lnSpc>
                <a:spcPct val="132900"/>
              </a:lnSpc>
              <a:spcBef>
                <a:spcPts val="642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sentido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línea;</a:t>
            </a:r>
            <a:endParaRPr sz="985">
              <a:latin typeface="Arial Unicode MS"/>
              <a:cs typeface="Arial Unicode MS"/>
            </a:endParaRPr>
          </a:p>
          <a:p>
            <a:pPr marL="136656" marR="6666" indent="-136656">
              <a:lnSpc>
                <a:spcPts val="1575"/>
              </a:lnSpc>
              <a:spcBef>
                <a:spcPts val="118"/>
              </a:spcBef>
              <a:buAutoNum type="arabicPeriod"/>
              <a:tabLst>
                <a:tab pos="136656" algn="l"/>
              </a:tabLst>
            </a:pPr>
            <a:r>
              <a:rPr sz="854" dirty="0">
                <a:latin typeface="Arial Unicode MS"/>
                <a:cs typeface="Arial Unicode MS"/>
              </a:rPr>
              <a:t>Proporcionar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cercanas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tienen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cercano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avance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ver;</a:t>
            </a:r>
            <a:endParaRPr sz="854">
              <a:latin typeface="Arial Unicode MS"/>
              <a:cs typeface="Arial Unicode MS"/>
            </a:endParaRPr>
          </a:p>
          <a:p>
            <a:pPr marL="144988" indent="-129157">
              <a:spcBef>
                <a:spcPts val="322"/>
              </a:spcBef>
              <a:buAutoNum type="arabicPeriod"/>
              <a:tabLst>
                <a:tab pos="145823" algn="l"/>
              </a:tabLst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sobrealcance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permisivo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distancia,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59"/>
              </a:spcBef>
            </a:pP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posteriores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capítulo.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23749" y="2995335"/>
            <a:ext cx="3391228" cy="317672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0" y="6247550"/>
            <a:ext cx="5312573" cy="46940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18.6.8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Invasión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16666" marR="145823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cuidar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innecesarios,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18.6.8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74994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problema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utilizamos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lenticular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u</a:t>
            </a:r>
            <a:r>
              <a:rPr sz="1050" dirty="0">
                <a:latin typeface="Arial Unicode MS"/>
                <a:cs typeface="Arial Unicode MS"/>
              </a:rPr>
              <a:t> ocho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cuadriláteras,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evitan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invasión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área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como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18.6.9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6666" marR="155822" indent="231649">
              <a:lnSpc>
                <a:spcPts val="1575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18.6.5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80%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sobrepase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razones:</a:t>
            </a:r>
            <a:endParaRPr sz="919" dirty="0">
              <a:latin typeface="Arial Unicode MS"/>
              <a:cs typeface="Arial Unicode MS"/>
            </a:endParaRPr>
          </a:p>
          <a:p>
            <a:pPr marL="174154" marR="124157" indent="-174154">
              <a:lnSpc>
                <a:spcPct val="116700"/>
              </a:lnSpc>
              <a:spcBef>
                <a:spcPts val="696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Debido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VT,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hacer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funcione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manera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incorrecta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cercanas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remoto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línea.</a:t>
            </a:r>
            <a:endParaRPr sz="1115" dirty="0">
              <a:latin typeface="Arial Unicode MS"/>
              <a:cs typeface="Arial Unicode MS"/>
            </a:endParaRPr>
          </a:p>
          <a:p>
            <a:pPr marL="155822" marR="6666" indent="-155822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subtransitorias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transitorias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(SC)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tienen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valores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mayores</a:t>
            </a:r>
            <a:r>
              <a:rPr sz="985" spc="105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SC,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transmisión,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</a:t>
            </a:r>
            <a:r>
              <a:rPr sz="985" dirty="0">
                <a:latin typeface="Arial Unicode MS"/>
                <a:cs typeface="Arial Unicode MS"/>
              </a:rPr>
              <a:t> incorrecta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seguirá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selectividad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distancia.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relé.</a:t>
            </a:r>
            <a:endParaRPr sz="985" dirty="0">
              <a:latin typeface="Arial Unicode MS"/>
              <a:cs typeface="Arial Unicode MS"/>
            </a:endParaRPr>
          </a:p>
          <a:p>
            <a:pPr marL="182486" indent="-165820">
              <a:spcBef>
                <a:spcPts val="40"/>
              </a:spcBef>
              <a:buAutoNum type="arabicPeriod"/>
              <a:tabLst>
                <a:tab pos="183320" algn="l"/>
              </a:tabLst>
            </a:pPr>
            <a:r>
              <a:rPr sz="1181" dirty="0">
                <a:latin typeface="Arial Unicode MS"/>
                <a:cs typeface="Arial Unicode MS"/>
              </a:rPr>
              <a:t>Debido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resistencia,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incluyen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resistencia</a:t>
            </a:r>
            <a:endParaRPr sz="1181" dirty="0">
              <a:latin typeface="Arial Unicode MS"/>
              <a:cs typeface="Arial Unicode MS"/>
            </a:endParaRPr>
          </a:p>
          <a:p>
            <a:pPr marL="258314" marR="11666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pie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torre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camino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hacer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relé</a:t>
            </a:r>
            <a:r>
              <a:rPr sz="1181" spc="5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mida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mayor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falla,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esto </a:t>
            </a:r>
            <a:r>
              <a:rPr sz="1181" dirty="0">
                <a:latin typeface="Arial Unicode MS"/>
                <a:cs typeface="Arial Unicode MS"/>
              </a:rPr>
              <a:t>significa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límite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cerca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extremo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remoto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falla.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línea,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verá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fuera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</a:t>
            </a:r>
            <a:endParaRPr sz="118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89244" y="2995333"/>
            <a:ext cx="3940935" cy="595049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9000632"/>
            <a:ext cx="5265905" cy="23868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78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18.6.9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utilizada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remedio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invasiones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arco.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21">
              <a:latin typeface="Arial Unicode MS"/>
              <a:cs typeface="Arial Unicode MS"/>
            </a:endParaRPr>
          </a:p>
          <a:p>
            <a:pPr marL="258314" marR="203318">
              <a:lnSpc>
                <a:spcPct val="132300"/>
              </a:lnSpc>
            </a:pP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requiera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disparar</a:t>
            </a:r>
            <a:r>
              <a:rPr sz="985" dirty="0">
                <a:latin typeface="Arial Unicode MS"/>
                <a:cs typeface="Arial Unicode MS"/>
              </a:rPr>
              <a:t> (consulte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18.6.10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45831" indent="231649">
              <a:lnSpc>
                <a:spcPct val="1246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R</a:t>
            </a:r>
            <a:r>
              <a:rPr sz="656" spc="-91" dirty="0">
                <a:latin typeface="Arial Unicode MS"/>
                <a:cs typeface="Arial Unicode MS"/>
              </a:rPr>
              <a:t>F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visto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Z</a:t>
            </a:r>
            <a:r>
              <a:rPr sz="656" spc="-59" dirty="0">
                <a:latin typeface="Arial Unicode MS"/>
                <a:cs typeface="Arial Unicode MS"/>
              </a:rPr>
              <a:t>X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hacer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dispare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falla.</a:t>
            </a:r>
            <a:endParaRPr sz="1050">
              <a:latin typeface="Arial Unicode MS"/>
              <a:cs typeface="Arial Unicode MS"/>
            </a:endParaRPr>
          </a:p>
          <a:p>
            <a:pPr marL="16666" marR="511629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usamos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característica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cuadrilátera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aplicación,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65229" y="2995317"/>
            <a:ext cx="3707617" cy="339122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0035" y="6902470"/>
            <a:ext cx="5215604" cy="309074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3" y="6477763"/>
            <a:ext cx="448339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18.6.10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Sobrepaso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debido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89" y="10076091"/>
            <a:ext cx="356004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18.6.11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distancia.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1" y="10534967"/>
            <a:ext cx="4658397" cy="9584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39156">
              <a:lnSpc>
                <a:spcPct val="1266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18.6.4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CONSIDERACIONES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IMPORTANTES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SOBRE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r>
              <a:rPr sz="1115" spc="-12" dirty="0">
                <a:latin typeface="Arial Unicode MS"/>
                <a:cs typeface="Arial Unicode MS"/>
              </a:rPr>
              <a:t> DISTANCIA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1"/>
              </a:spcBef>
            </a:pP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importantes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cuenta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tratar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continuación.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119041" y="4380538"/>
            <a:ext cx="165002" cy="6667"/>
          </a:xfrm>
          <a:custGeom>
            <a:avLst/>
            <a:gdLst/>
            <a:ahLst/>
            <a:cxnLst/>
            <a:rect l="l" t="t" r="r" b="b"/>
            <a:pathLst>
              <a:path w="125730" h="5080">
                <a:moveTo>
                  <a:pt x="125285" y="0"/>
                </a:moveTo>
                <a:lnTo>
                  <a:pt x="0" y="0"/>
                </a:lnTo>
                <a:lnTo>
                  <a:pt x="0" y="5041"/>
                </a:lnTo>
                <a:lnTo>
                  <a:pt x="125285" y="5041"/>
                </a:lnTo>
                <a:lnTo>
                  <a:pt x="125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6340263"/>
            <a:ext cx="5214869" cy="450976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266555" y="2145546"/>
            <a:ext cx="5196737" cy="13370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707447">
              <a:lnSpc>
                <a:spcPct val="126699"/>
              </a:lnSpc>
              <a:spcBef>
                <a:spcPts val="7"/>
              </a:spcBef>
            </a:pPr>
            <a:r>
              <a:rPr sz="1115" dirty="0">
                <a:latin typeface="Arial Unicode MS"/>
                <a:cs typeface="Arial Unicode MS"/>
              </a:rPr>
              <a:t>18.6.4.1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(SIR)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las </a:t>
            </a:r>
            <a:r>
              <a:rPr sz="1115" dirty="0">
                <a:latin typeface="Arial Unicode MS"/>
                <a:cs typeface="Arial Unicode MS"/>
              </a:rPr>
              <a:t>medidas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distancia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100"/>
              </a:lnSpc>
              <a:spcBef>
                <a:spcPts val="748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(SIR)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refiere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impedancia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detrás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11827" y="4129178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52" dirty="0">
                <a:latin typeface="Arial Unicode MS"/>
                <a:cs typeface="Arial Unicode MS"/>
              </a:rPr>
              <a:t>Z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88227" y="4242565"/>
            <a:ext cx="5309238" cy="18201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0831" algn="ctr">
              <a:spcBef>
                <a:spcPts val="131"/>
              </a:spcBef>
            </a:pPr>
            <a:r>
              <a:rPr sz="985" spc="-118" dirty="0">
                <a:latin typeface="Arial Unicode MS"/>
                <a:cs typeface="Arial Unicode MS"/>
              </a:rPr>
              <a:t>SEÑOR5</a:t>
            </a:r>
            <a:r>
              <a:rPr sz="1968" spc="-177" baseline="-38888" dirty="0">
                <a:latin typeface="Arial Unicode MS"/>
                <a:cs typeface="Arial Unicode MS"/>
              </a:rPr>
              <a:t>Z</a:t>
            </a:r>
            <a:r>
              <a:rPr sz="721" spc="-118" dirty="0">
                <a:latin typeface="Arial Unicode MS"/>
                <a:cs typeface="Arial Unicode MS"/>
              </a:rPr>
              <a:t>s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1378" spc="-99" baseline="-55555" dirty="0">
                <a:latin typeface="Arial Unicode MS"/>
                <a:cs typeface="Arial Unicode MS"/>
              </a:rPr>
              <a:t>L</a:t>
            </a:r>
            <a:endParaRPr sz="1378" baseline="-55555">
              <a:latin typeface="Arial Unicode MS"/>
              <a:cs typeface="Arial Unicode MS"/>
            </a:endParaRPr>
          </a:p>
          <a:p>
            <a:pPr marL="49997" marR="39997" indent="231649">
              <a:lnSpc>
                <a:spcPct val="153400"/>
              </a:lnSpc>
              <a:spcBef>
                <a:spcPts val="1450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214985" indent="-165820">
              <a:spcBef>
                <a:spcPts val="1004"/>
              </a:spcBef>
              <a:buAutoNum type="arabicPeriod"/>
              <a:tabLst>
                <a:tab pos="215817" algn="l"/>
              </a:tabLst>
            </a:pP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relación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SIR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(SIR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...);</a:t>
            </a:r>
            <a:endParaRPr sz="1181">
              <a:latin typeface="Arial Unicode MS"/>
              <a:cs typeface="Arial Unicode MS"/>
            </a:endParaRPr>
          </a:p>
          <a:p>
            <a:pPr marL="224150" indent="-174987">
              <a:spcBef>
                <a:spcPts val="86"/>
              </a:spcBef>
              <a:buAutoNum type="arabicPeriod"/>
              <a:tabLst>
                <a:tab pos="224983" algn="l"/>
              </a:tabLst>
            </a:pPr>
            <a:r>
              <a:rPr sz="1247" dirty="0">
                <a:latin typeface="Arial Unicode MS"/>
                <a:cs typeface="Arial Unicode MS"/>
              </a:rPr>
              <a:t>Línea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transmisión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baja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SIR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(SIR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,,,).</a:t>
            </a:r>
            <a:endParaRPr sz="1247">
              <a:latin typeface="Arial Unicode MS"/>
              <a:cs typeface="Arial Unicode MS"/>
            </a:endParaRPr>
          </a:p>
          <a:p>
            <a:pPr marL="49997" marR="99160" indent="231649">
              <a:lnSpc>
                <a:spcPct val="153400"/>
              </a:lnSpc>
              <a:spcBef>
                <a:spcPts val="701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18.6.12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obtener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explicación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mediciones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0902009"/>
            <a:ext cx="5141736" cy="5215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600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18.6.12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(SIR)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distancia.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impedancia;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4;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larga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inferior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0,5.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0" y="6149394"/>
            <a:ext cx="5215671" cy="193419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0" y="2472268"/>
            <a:ext cx="5300073" cy="30871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300"/>
              </a:lnSpc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cercanas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inferior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591" spc="-72" dirty="0">
                <a:latin typeface="Arial Unicode MS"/>
                <a:cs typeface="Arial Unicode MS"/>
              </a:rPr>
              <a:t>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errores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TT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verá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AB.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SIR,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18.6.12B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habrá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ningún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SIR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18.6.12C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18.6.4.2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paralelas</a:t>
            </a:r>
            <a:endParaRPr sz="985" dirty="0">
              <a:latin typeface="Arial Unicode MS"/>
              <a:cs typeface="Arial Unicode MS"/>
            </a:endParaRPr>
          </a:p>
          <a:p>
            <a:pPr marL="16666" marR="85827">
              <a:lnSpc>
                <a:spcPct val="153400"/>
              </a:lnSpc>
              <a:spcBef>
                <a:spcPts val="755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configuramos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paralelas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alimentación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remoto,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prestar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atención,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explica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aquí,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remoto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18.6.13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dónde:Z</a:t>
            </a:r>
            <a:r>
              <a:rPr sz="591" spc="-12" dirty="0">
                <a:latin typeface="Arial Unicode MS"/>
                <a:cs typeface="Arial Unicode MS"/>
              </a:rPr>
              <a:t>B</a:t>
            </a:r>
            <a:r>
              <a:rPr sz="854" spc="-12" dirty="0">
                <a:latin typeface="Arial Unicode MS"/>
                <a:cs typeface="Arial Unicode MS"/>
              </a:rPr>
              <a:t>5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primera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hasta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F.</a:t>
            </a:r>
            <a:endParaRPr sz="854" dirty="0">
              <a:latin typeface="Arial Unicode MS"/>
              <a:cs typeface="Arial Unicode MS"/>
            </a:endParaRPr>
          </a:p>
          <a:p>
            <a:pPr marL="16666" marR="67494" indent="231649">
              <a:lnSpc>
                <a:spcPct val="1526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18.6.13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debemos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considerar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B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continuación.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8126831"/>
            <a:ext cx="5005902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18.6.13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Efecto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dentro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AB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200" y="8750558"/>
            <a:ext cx="5254237" cy="31738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R="51662" algn="ctr">
              <a:spcBef>
                <a:spcPts val="925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spc="-46" dirty="0">
                <a:latin typeface="Arial Unicode MS"/>
                <a:cs typeface="Arial Unicode MS"/>
              </a:rPr>
              <a:t>Z</a:t>
            </a:r>
            <a:r>
              <a:rPr sz="854" spc="-46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1247" dirty="0">
                <a:latin typeface="Arial Unicode MS"/>
                <a:cs typeface="Arial Unicode MS"/>
              </a:rPr>
              <a:t>Þ 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endParaRPr sz="854">
              <a:latin typeface="Arial Unicode MS"/>
              <a:cs typeface="Arial Unicode MS"/>
            </a:endParaRPr>
          </a:p>
          <a:p>
            <a:pPr marL="248315" marR="374972">
              <a:lnSpc>
                <a:spcPct val="142400"/>
              </a:lnSpc>
              <a:spcBef>
                <a:spcPts val="716"/>
              </a:spcBef>
            </a:pPr>
            <a:r>
              <a:rPr sz="919" spc="-105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R="21665" algn="ctr">
              <a:spcBef>
                <a:spcPts val="925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A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122"/>
              </a:spcBef>
            </a:pP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L="1285738" marR="1309070" indent="-833">
              <a:lnSpc>
                <a:spcPct val="117300"/>
              </a:lnSpc>
              <a:spcBef>
                <a:spcPts val="807"/>
              </a:spcBef>
            </a:pPr>
            <a:r>
              <a:rPr sz="1115" spc="-72" dirty="0">
                <a:latin typeface="Arial Unicode MS"/>
                <a:cs typeface="Arial Unicode MS"/>
              </a:rPr>
              <a:t>Z</a:t>
            </a:r>
            <a:r>
              <a:rPr sz="787" spc="-72" dirty="0">
                <a:latin typeface="Arial Unicode MS"/>
                <a:cs typeface="Arial Unicode MS"/>
              </a:rPr>
              <a:t>R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 DI</a:t>
            </a:r>
            <a:r>
              <a:rPr sz="787" dirty="0">
                <a:latin typeface="Arial Unicode MS"/>
                <a:cs typeface="Arial Unicode MS"/>
              </a:rPr>
              <a:t>A </a:t>
            </a:r>
            <a:r>
              <a:rPr sz="1115" spc="-33" dirty="0">
                <a:latin typeface="Arial Unicode MS"/>
                <a:cs typeface="Arial Unicode MS"/>
              </a:rPr>
              <a:t>3Z</a:t>
            </a:r>
            <a:r>
              <a:rPr sz="787" spc="-33" dirty="0">
                <a:latin typeface="Arial Unicode MS"/>
                <a:cs typeface="Arial Unicode MS"/>
              </a:rPr>
              <a:t>A</a:t>
            </a:r>
            <a:r>
              <a:rPr sz="1115" spc="-33" dirty="0">
                <a:latin typeface="Arial Unicode MS"/>
                <a:cs typeface="Arial Unicode MS"/>
              </a:rPr>
              <a:t>Þ</a:t>
            </a:r>
            <a:r>
              <a:rPr sz="1115" dirty="0">
                <a:latin typeface="Arial Unicode MS"/>
                <a:cs typeface="Arial Unicode MS"/>
              </a:rPr>
              <a:t> =I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 ððI</a:t>
            </a:r>
            <a:r>
              <a:rPr sz="787" dirty="0">
                <a:latin typeface="Arial Unicode MS"/>
                <a:cs typeface="Arial Unicode MS"/>
              </a:rPr>
              <a:t>A </a:t>
            </a:r>
            <a:r>
              <a:rPr sz="1115" dirty="0">
                <a:latin typeface="Arial Unicode MS"/>
                <a:cs typeface="Arial Unicode MS"/>
              </a:rPr>
              <a:t>1 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1115" dirty="0">
                <a:latin typeface="Arial Unicode MS"/>
                <a:cs typeface="Arial Unicode MS"/>
              </a:rPr>
              <a:t>Þ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3Z</a:t>
            </a:r>
            <a:r>
              <a:rPr sz="787" spc="-26" dirty="0">
                <a:latin typeface="Arial Unicode MS"/>
                <a:cs typeface="Arial Unicode MS"/>
              </a:rPr>
              <a:t>B</a:t>
            </a:r>
            <a:r>
              <a:rPr sz="1115" spc="-26" dirty="0">
                <a:latin typeface="Arial Unicode MS"/>
                <a:cs typeface="Arial Unicode MS"/>
              </a:rPr>
              <a:t>Þ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=I</a:t>
            </a:r>
            <a:r>
              <a:rPr sz="787" spc="-12" dirty="0">
                <a:latin typeface="Arial Unicode MS"/>
                <a:cs typeface="Arial Unicode MS"/>
              </a:rPr>
              <a:t>A</a:t>
            </a:r>
            <a:r>
              <a:rPr sz="1115" spc="-12" dirty="0">
                <a:latin typeface="Arial Unicode MS"/>
                <a:cs typeface="Arial Unicode MS"/>
              </a:rPr>
              <a:t>ÞZ</a:t>
            </a:r>
            <a:r>
              <a:rPr sz="787" spc="-12" dirty="0">
                <a:latin typeface="Arial Unicode MS"/>
                <a:cs typeface="Arial Unicode MS"/>
              </a:rPr>
              <a:t>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5Z</a:t>
            </a:r>
            <a:r>
              <a:rPr sz="787" spc="-26" dirty="0">
                <a:latin typeface="Arial Unicode MS"/>
                <a:cs typeface="Arial Unicode MS"/>
              </a:rPr>
              <a:t>A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1Z</a:t>
            </a:r>
            <a:r>
              <a:rPr sz="787" spc="-12" dirty="0">
                <a:latin typeface="Arial Unicode MS"/>
                <a:cs typeface="Arial Unicode MS"/>
              </a:rPr>
              <a:t>B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1115" dirty="0">
                <a:latin typeface="Arial Unicode MS"/>
                <a:cs typeface="Arial Unicode MS"/>
              </a:rPr>
              <a:t>=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Yo</a:t>
            </a:r>
            <a:r>
              <a:rPr sz="787" spc="-33" dirty="0">
                <a:latin typeface="Arial Unicode MS"/>
                <a:cs typeface="Arial Unicode MS"/>
              </a:rPr>
              <a:t>A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3Z</a:t>
            </a:r>
            <a:r>
              <a:rPr sz="787" spc="-33" dirty="0">
                <a:latin typeface="Arial Unicode MS"/>
                <a:cs typeface="Arial Unicode MS"/>
              </a:rPr>
              <a:t>B</a:t>
            </a:r>
            <a:endParaRPr sz="787">
              <a:latin typeface="Arial Unicode MS"/>
              <a:cs typeface="Arial Unicode MS"/>
            </a:endParaRPr>
          </a:p>
          <a:p>
            <a:pPr marL="248315" marR="6666" indent="-833">
              <a:lnSpc>
                <a:spcPct val="132900"/>
              </a:lnSpc>
              <a:spcBef>
                <a:spcPts val="755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arriba,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1Z</a:t>
            </a:r>
            <a:r>
              <a:rPr sz="656" spc="-12" dirty="0">
                <a:latin typeface="Arial Unicode MS"/>
                <a:cs typeface="Arial Unicode MS"/>
              </a:rPr>
              <a:t>B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sólo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acercará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menos.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misma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paralela,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0825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Dónde: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C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paralelas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F.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33"/>
            <a:ext cx="5215671" cy="230793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44" y="5356175"/>
            <a:ext cx="5223403" cy="11250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7498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18.6.14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paralelas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B)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AC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verse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18.6.14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configuramos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602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configurará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evitar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alcance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insuficiente: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899877" y="6524475"/>
            <a:ext cx="727510" cy="3759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algn="ctr">
              <a:lnSpc>
                <a:spcPts val="1365"/>
              </a:lnSpc>
              <a:spcBef>
                <a:spcPts val="131"/>
              </a:spcBef>
              <a:tabLst>
                <a:tab pos="63912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-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-</a:t>
            </a:r>
            <a:endParaRPr sz="1312" dirty="0">
              <a:latin typeface="Arial Unicode MS"/>
              <a:cs typeface="Arial Unicode MS"/>
            </a:endParaRPr>
          </a:p>
          <a:p>
            <a:pPr marL="67494" algn="ctr">
              <a:lnSpc>
                <a:spcPts val="1365"/>
              </a:lnSpc>
              <a:tabLst>
                <a:tab pos="530794" algn="l"/>
              </a:tabLst>
            </a:pPr>
            <a:r>
              <a:rPr lang="es-ES" sz="1312" u="sng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cap="small" spc="78" dirty="0" err="1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cap="small" spc="-118" dirty="0" err="1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a</a:t>
            </a:r>
            <a:r>
              <a:rPr sz="1312" u="sng" cap="small" spc="-39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965033" y="6767138"/>
            <a:ext cx="2490034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real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esZ</a:t>
            </a:r>
            <a:r>
              <a:rPr sz="854" spc="-52" dirty="0">
                <a:latin typeface="Arial Unicode MS"/>
                <a:cs typeface="Arial Unicode MS"/>
              </a:rPr>
              <a:t>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5Z</a:t>
            </a:r>
            <a:r>
              <a:rPr sz="854" spc="-26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660511" y="6758826"/>
            <a:ext cx="29083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-46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Z</a:t>
            </a:r>
            <a:r>
              <a:rPr sz="919" spc="-33" dirty="0">
                <a:latin typeface="Arial Unicode MS"/>
                <a:cs typeface="Arial Unicode MS"/>
              </a:rPr>
              <a:t>C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049161" y="6881484"/>
            <a:ext cx="4408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53999" y="7214348"/>
            <a:ext cx="395838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Mientras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1Z</a:t>
            </a:r>
            <a:r>
              <a:rPr sz="656" spc="-33" dirty="0">
                <a:latin typeface="Arial Unicode MS"/>
                <a:cs typeface="Arial Unicode MS"/>
              </a:rPr>
              <a:t>C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relevo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alcanzará.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220497" y="7353149"/>
            <a:ext cx="727510" cy="5806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algn="ctr">
              <a:lnSpc>
                <a:spcPts val="1365"/>
              </a:lnSpc>
              <a:spcBef>
                <a:spcPts val="131"/>
              </a:spcBef>
              <a:tabLst>
                <a:tab pos="63912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-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-</a:t>
            </a:r>
            <a:endParaRPr sz="1312" dirty="0">
              <a:latin typeface="Arial Unicode MS"/>
              <a:cs typeface="Arial Unicode MS"/>
            </a:endParaRPr>
          </a:p>
          <a:p>
            <a:pPr marL="67494" algn="ctr">
              <a:lnSpc>
                <a:spcPts val="1365"/>
              </a:lnSpc>
              <a:tabLst>
                <a:tab pos="530794" algn="l"/>
              </a:tabLst>
            </a:pPr>
            <a:r>
              <a:rPr lang="es-ES" sz="1312" u="sng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cap="small" spc="78" dirty="0" err="1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cap="small" spc="-118" dirty="0" err="1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a</a:t>
            </a:r>
            <a:r>
              <a:rPr sz="1312" u="sng" cap="small" spc="-39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 dirty="0">
              <a:latin typeface="Arial Unicode MS"/>
              <a:cs typeface="Arial Unicode MS"/>
            </a:endParaRPr>
          </a:p>
          <a:p>
            <a:pPr marL="11666" algn="ctr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02840" y="7637495"/>
            <a:ext cx="1519187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tanto;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COLOCAR5</a:t>
            </a:r>
            <a:r>
              <a:rPr sz="919" spc="-33" dirty="0">
                <a:latin typeface="Arial Unicode MS"/>
                <a:cs typeface="Arial Unicode MS"/>
              </a:rPr>
              <a:t>Z</a:t>
            </a:r>
            <a:r>
              <a:rPr sz="656" spc="-33" dirty="0">
                <a:latin typeface="Arial Unicode MS"/>
                <a:cs typeface="Arial Unicode MS"/>
              </a:rPr>
              <a:t>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947797" y="7587495"/>
            <a:ext cx="32833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-46" dirty="0">
                <a:latin typeface="Arial Unicode MS"/>
                <a:cs typeface="Arial Unicode MS"/>
              </a:rPr>
              <a:t> </a:t>
            </a:r>
            <a:r>
              <a:rPr sz="1312" spc="-138" dirty="0">
                <a:latin typeface="Arial Unicode MS"/>
                <a:cs typeface="Arial Unicode MS"/>
              </a:rPr>
              <a:t>Z</a:t>
            </a:r>
            <a:r>
              <a:rPr sz="1378" spc="-205" baseline="-11904" dirty="0">
                <a:latin typeface="Arial Unicode MS"/>
                <a:cs typeface="Arial Unicode MS"/>
              </a:rPr>
              <a:t>C</a:t>
            </a:r>
            <a:r>
              <a:rPr sz="1312" spc="-138" dirty="0">
                <a:latin typeface="Arial Unicode MS"/>
                <a:cs typeface="Arial Unicode MS"/>
              </a:rPr>
              <a:t>: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21555" y="8337052"/>
            <a:ext cx="5300073" cy="34395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18.6.4.3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débil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sobrealcance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permisivo</a:t>
            </a:r>
            <a:endParaRPr sz="1050">
              <a:latin typeface="Arial Unicode MS"/>
              <a:cs typeface="Arial Unicode MS"/>
            </a:endParaRPr>
          </a:p>
          <a:p>
            <a:pPr marL="16666" marR="68327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sobrealcance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permisivo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(POTT)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descrito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Sección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18.6.5.3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POTT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enviada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sobrepasar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protegida,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débil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débil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plano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POTT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fuerte,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Z</a:t>
            </a:r>
            <a:r>
              <a:rPr sz="591" spc="-33" dirty="0">
                <a:latin typeface="Arial Unicode MS"/>
                <a:cs typeface="Arial Unicode MS"/>
              </a:rPr>
              <a:t>3</a:t>
            </a:r>
            <a:r>
              <a:rPr sz="919" spc="-33" dirty="0">
                <a:latin typeface="Arial Unicode MS"/>
                <a:cs typeface="Arial Unicode MS"/>
              </a:rPr>
              <a:t>R</a:t>
            </a:r>
            <a:r>
              <a:rPr sz="591" spc="-33" dirty="0">
                <a:latin typeface="Arial Unicode MS"/>
                <a:cs typeface="Arial Unicode MS"/>
              </a:rPr>
              <a:t>1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cubrir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Z</a:t>
            </a:r>
            <a:r>
              <a:rPr sz="591" spc="-33" dirty="0">
                <a:latin typeface="Arial Unicode MS"/>
                <a:cs typeface="Arial Unicode MS"/>
              </a:rPr>
              <a:t>2</a:t>
            </a:r>
            <a:r>
              <a:rPr sz="919" spc="-33" dirty="0">
                <a:latin typeface="Arial Unicode MS"/>
                <a:cs typeface="Arial Unicode MS"/>
              </a:rPr>
              <a:t>R</a:t>
            </a:r>
            <a:r>
              <a:rPr sz="591" spc="-33" dirty="0">
                <a:latin typeface="Arial Unicode MS"/>
                <a:cs typeface="Arial Unicode MS"/>
              </a:rPr>
              <a:t>2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débil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funcionará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estas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condiciones:</a:t>
            </a:r>
            <a:endParaRPr sz="919">
              <a:latin typeface="Arial Unicode MS"/>
              <a:cs typeface="Arial Unicode MS"/>
            </a:endParaRPr>
          </a:p>
          <a:p>
            <a:pPr marL="173320" marR="169154" indent="-173320">
              <a:lnSpc>
                <a:spcPct val="117300"/>
              </a:lnSpc>
              <a:spcBef>
                <a:spcPts val="676"/>
              </a:spcBef>
              <a:buAutoNum type="arabicPeriod"/>
              <a:tabLst>
                <a:tab pos="173320" algn="l"/>
              </a:tabLst>
            </a:pP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R1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(Z</a:t>
            </a:r>
            <a:r>
              <a:rPr sz="721" spc="-40" dirty="0">
                <a:latin typeface="Arial Unicode MS"/>
                <a:cs typeface="Arial Unicode MS"/>
              </a:rPr>
              <a:t>3</a:t>
            </a:r>
            <a:r>
              <a:rPr sz="1115" spc="-40" dirty="0">
                <a:latin typeface="Arial Unicode MS"/>
                <a:cs typeface="Arial Unicode MS"/>
              </a:rPr>
              <a:t>R</a:t>
            </a:r>
            <a:r>
              <a:rPr sz="721" spc="-40" dirty="0">
                <a:latin typeface="Arial Unicode MS"/>
                <a:cs typeface="Arial Unicode MS"/>
              </a:rPr>
              <a:t>1</a:t>
            </a:r>
            <a:r>
              <a:rPr sz="1115" spc="-40" dirty="0">
                <a:latin typeface="Arial Unicode MS"/>
                <a:cs typeface="Arial Unicode MS"/>
              </a:rPr>
              <a:t>)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funcionará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falta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F</a:t>
            </a:r>
            <a:r>
              <a:rPr sz="721" spc="-33" dirty="0">
                <a:latin typeface="Arial Unicode MS"/>
                <a:cs typeface="Arial Unicode MS"/>
              </a:rPr>
              <a:t>1</a:t>
            </a:r>
            <a:r>
              <a:rPr sz="1115" spc="-33" dirty="0">
                <a:latin typeface="Arial Unicode MS"/>
                <a:cs typeface="Arial Unicode MS"/>
              </a:rPr>
              <a:t>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confirmará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no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dirección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inversa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A.</a:t>
            </a:r>
            <a:endParaRPr sz="1115">
              <a:latin typeface="Arial Unicode MS"/>
              <a:cs typeface="Arial Unicode MS"/>
            </a:endParaRPr>
          </a:p>
          <a:p>
            <a:pPr marL="154988" marR="105825" indent="-154988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perdido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fase.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débil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POTT</a:t>
            </a:r>
            <a:r>
              <a:rPr sz="985" dirty="0">
                <a:latin typeface="Arial Unicode MS"/>
                <a:cs typeface="Arial Unicode MS"/>
              </a:rPr>
              <a:t> recibida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deR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acelerar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R</a:t>
            </a:r>
            <a:r>
              <a:rPr sz="656" spc="-52" dirty="0">
                <a:latin typeface="Arial Unicode MS"/>
                <a:cs typeface="Arial Unicode MS"/>
              </a:rPr>
              <a:t>2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disparar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R</a:t>
            </a:r>
            <a:r>
              <a:rPr sz="656" spc="-52" dirty="0">
                <a:latin typeface="Arial Unicode MS"/>
                <a:cs typeface="Arial Unicode MS"/>
              </a:rPr>
              <a:t>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instantáneamente.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970" y="2995333"/>
            <a:ext cx="5216771" cy="262018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403118" y="8670361"/>
            <a:ext cx="3231676" cy="15808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1" y="5724341"/>
            <a:ext cx="4985068" cy="2828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18.6.15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Efecto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débil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sobrealcance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656" spc="-12" dirty="0">
                <a:latin typeface="Arial Unicode MS"/>
                <a:cs typeface="Arial Unicode MS"/>
              </a:rPr>
              <a:t>permisivo.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6309176"/>
            <a:ext cx="5279238" cy="19489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66610">
              <a:lnSpc>
                <a:spcPct val="119700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18.6.5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ESQUEMAS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TELECOMUNICACIÓN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spc="-12" dirty="0">
                <a:latin typeface="Arial Unicode MS"/>
                <a:cs typeface="Arial Unicode MS"/>
              </a:rPr>
              <a:t>DISTANCIA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29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anteriormente,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todavía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20%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protegida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80%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línea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razones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explicadas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anteriormente.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telecomunicaciones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portador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radio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microondas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recientes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transferir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ambos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restante.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18.6.16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10351660"/>
            <a:ext cx="254420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18.6.16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directa.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0" y="10789226"/>
            <a:ext cx="5202570" cy="8808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18.6.5.1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Plan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viaje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transferencia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directa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(plan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alcance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inferior)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detectada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ninguna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viene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2385" y="3949662"/>
            <a:ext cx="5215604" cy="207928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80114" y="9878876"/>
            <a:ext cx="3563198" cy="155435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2505600"/>
            <a:ext cx="5135070" cy="8135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recibida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proviene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B,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acelerará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 18.6.17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lógica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8" y="6145764"/>
            <a:ext cx="335421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18.6.17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Lógica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directa.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2" y="6567346"/>
            <a:ext cx="5300073" cy="8415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ocurrirá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instantáneamente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solo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recibir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señal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otro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extremo.</a:t>
            </a:r>
            <a:endParaRPr sz="1115">
              <a:latin typeface="Arial Unicode MS"/>
              <a:cs typeface="Arial Unicode MS"/>
            </a:endParaRPr>
          </a:p>
          <a:p>
            <a:pPr marL="16666" marR="80826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posibilidad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accidente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mal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señalización.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7859110"/>
            <a:ext cx="5275905" cy="17337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18.6.5.2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alcance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inferior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permisivo</a:t>
            </a:r>
            <a:endParaRPr sz="1115">
              <a:latin typeface="Arial Unicode MS"/>
              <a:cs typeface="Arial Unicode MS"/>
            </a:endParaRPr>
          </a:p>
          <a:p>
            <a:pPr marL="16666" marR="155822">
              <a:lnSpc>
                <a:spcPct val="124600"/>
              </a:lnSpc>
              <a:spcBef>
                <a:spcPts val="767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modificación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viaje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transferencia</a:t>
            </a:r>
            <a:r>
              <a:rPr sz="1050" spc="40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directa.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62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18.6.18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F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visto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permisivo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entonces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acelerará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disparará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instantáneamente,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18.6.19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transferencia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alcance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inferior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permisivo.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2" y="12076907"/>
            <a:ext cx="333504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18.6.18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debajo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alcance.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1" y="2995333"/>
            <a:ext cx="5214869" cy="225829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238701" y="7455227"/>
            <a:ext cx="3561315" cy="133608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353169"/>
            <a:ext cx="5075903" cy="17338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18.6.19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subalcance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permisivo.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1169913">
              <a:lnSpc>
                <a:spcPct val="126699"/>
              </a:lnSpc>
            </a:pPr>
            <a:r>
              <a:rPr sz="1115" dirty="0">
                <a:latin typeface="Arial Unicode MS"/>
                <a:cs typeface="Arial Unicode MS"/>
              </a:rPr>
              <a:t>18.6.5.3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sobrealcance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permisivo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(esquema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comparación</a:t>
            </a:r>
            <a:r>
              <a:rPr sz="1115" spc="4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direccional)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35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120%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18.6.20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53315" marR="54997" indent="-237482">
              <a:lnSpc>
                <a:spcPct val="124600"/>
              </a:lnSpc>
              <a:spcBef>
                <a:spcPts val="820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falta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verá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enviará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POTT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dirty="0">
                <a:latin typeface="Arial Unicode MS"/>
                <a:cs typeface="Arial Unicode MS"/>
              </a:rPr>
              <a:t> extremo</a:t>
            </a:r>
            <a:r>
              <a:rPr sz="1050" spc="32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4" y="8899187"/>
            <a:ext cx="315420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18.6.20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extralimitación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permisiva.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9252485"/>
            <a:ext cx="5280906" cy="823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6666" indent="-237482">
              <a:lnSpc>
                <a:spcPct val="132800"/>
              </a:lnSpc>
              <a:spcBef>
                <a:spcPts val="131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verá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falla.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F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POTT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B</a:t>
            </a:r>
            <a:r>
              <a:rPr sz="985" dirty="0">
                <a:latin typeface="Arial Unicode MS"/>
                <a:cs typeface="Arial Unicode MS"/>
              </a:rPr>
              <a:t> si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F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recibe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POTT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B,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contrario,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disparará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(500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ms)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(consulte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18.6.21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lógica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POTT).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10620088"/>
            <a:ext cx="5276738" cy="128557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18.6.5.4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extensión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zona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tiene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configuraciones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primera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básica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80%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Z</a:t>
            </a:r>
            <a:r>
              <a:rPr sz="591" spc="-40" dirty="0">
                <a:latin typeface="Arial Unicode MS"/>
                <a:cs typeface="Arial Unicode MS"/>
              </a:rPr>
              <a:t>L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extensión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120%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L</a:t>
            </a:r>
            <a:r>
              <a:rPr sz="854" spc="-12" dirty="0">
                <a:latin typeface="Arial Unicode MS"/>
                <a:cs typeface="Arial Unicode MS"/>
              </a:rPr>
              <a:t>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86661" indent="231649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extensión,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relé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reenganche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reiniciará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34"/>
            <a:ext cx="5215671" cy="220537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81066" y="5750639"/>
            <a:ext cx="3563714" cy="133608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397753" y="9009580"/>
            <a:ext cx="5127936" cy="1647888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21555" y="5300253"/>
            <a:ext cx="255086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7177932"/>
            <a:ext cx="5091735" cy="14821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18.6.22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extensión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zona.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23332" indent="-833" algn="just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99" dirty="0">
                <a:latin typeface="Arial Unicode MS"/>
                <a:cs typeface="Arial Unicode MS"/>
              </a:rPr>
              <a:t>R</a:t>
            </a:r>
            <a:r>
              <a:rPr sz="656" spc="-99" dirty="0">
                <a:latin typeface="Arial Unicode MS"/>
                <a:cs typeface="Arial Unicode MS"/>
              </a:rPr>
              <a:t>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básico580%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L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éxito</a:t>
            </a:r>
            <a:r>
              <a:rPr sz="985" dirty="0">
                <a:latin typeface="Arial Unicode MS"/>
                <a:cs typeface="Arial Unicode MS"/>
              </a:rPr>
              <a:t> nuevamente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servicio.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ct val="124300"/>
              </a:lnSpc>
              <a:spcBef>
                <a:spcPts val="20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esquema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utiliza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con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9" dirty="0">
                <a:latin typeface="Arial Unicode MS"/>
                <a:cs typeface="Arial Unicode MS"/>
              </a:rPr>
              <a:t>un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relé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99" dirty="0">
                <a:latin typeface="Arial Unicode MS"/>
                <a:cs typeface="Arial Unicode MS"/>
              </a:rPr>
              <a:t>/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puede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implementar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cuando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hay </a:t>
            </a:r>
            <a:r>
              <a:rPr sz="1050" spc="40" dirty="0">
                <a:latin typeface="Arial Unicode MS"/>
                <a:cs typeface="Arial Unicode MS"/>
              </a:rPr>
              <a:t>una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falla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equipo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teleprotección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otros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esquemas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teleprotección,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ya </a:t>
            </a:r>
            <a:r>
              <a:rPr sz="1050" spc="40" dirty="0">
                <a:latin typeface="Arial Unicode MS"/>
                <a:cs typeface="Arial Unicode MS"/>
              </a:rPr>
              <a:t>que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no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depende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una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señal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teleprotección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extremo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remoto.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18.6.23</a:t>
            </a:r>
            <a:r>
              <a:rPr sz="854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esquema.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54" y="10757965"/>
            <a:ext cx="5185902" cy="11786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18.6.23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extensión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985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18.6.5.5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Esquema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aceleración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utilizaban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medición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llamaban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conmutados,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ilustra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18.6.24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falta,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F.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38697" y="2995332"/>
            <a:ext cx="3551715" cy="150028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54436" y="6321345"/>
            <a:ext cx="5131570" cy="303667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1" y="4582473"/>
            <a:ext cx="5255071" cy="13243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18.6.24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aceleración.</a:t>
            </a:r>
            <a:endParaRPr sz="854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2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verá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enviará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cambiar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2,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instantáneamente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B;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4" y="9461571"/>
            <a:ext cx="272920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18.6.25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aceleración.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9938137"/>
            <a:ext cx="5254237" cy="15616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18.6.5.6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alcance</a:t>
            </a:r>
            <a:endParaRPr sz="854">
              <a:latin typeface="Arial Unicode MS"/>
              <a:cs typeface="Arial Unicode MS"/>
            </a:endParaRPr>
          </a:p>
          <a:p>
            <a:pPr marL="16666" marR="345808">
              <a:lnSpc>
                <a:spcPct val="142400"/>
              </a:lnSpc>
              <a:spcBef>
                <a:spcPts val="800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teleprotección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18.6.26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53315" marR="6666" indent="-237482">
              <a:lnSpc>
                <a:spcPct val="132900"/>
              </a:lnSpc>
              <a:spcBef>
                <a:spcPts val="795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120%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sobrealcance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transmisión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</a:t>
            </a:r>
            <a:r>
              <a:rPr sz="656" spc="-52" dirty="0">
                <a:latin typeface="Arial Unicode MS"/>
                <a:cs typeface="Arial Unicode MS"/>
              </a:rPr>
              <a:t>1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reverso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extremo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35075" y="3249504"/>
            <a:ext cx="4447827" cy="24425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8070" y="7628149"/>
            <a:ext cx="5207303" cy="26135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5800877"/>
            <a:ext cx="5152569" cy="14673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18.6.26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extralimitación.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854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42400"/>
              </a:lnSpc>
              <a:tabLst>
                <a:tab pos="252481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visto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2</a:t>
            </a:r>
            <a:r>
              <a:rPr sz="919" spc="-12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recibida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919" spc="-26" dirty="0">
                <a:latin typeface="Arial Unicode MS"/>
                <a:cs typeface="Arial Unicode MS"/>
              </a:rPr>
              <a:t>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2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recibirá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disparará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(Referirse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18.6.27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esquema).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10349600"/>
            <a:ext cx="355421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18.6.27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sobrealcance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permisivo.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4" y="10703659"/>
            <a:ext cx="5113403" cy="94349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034090">
              <a:lnSpc>
                <a:spcPct val="113399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18.6.6 </a:t>
            </a:r>
            <a:r>
              <a:rPr sz="1247" spc="-72" dirty="0">
                <a:latin typeface="Arial Unicode MS"/>
                <a:cs typeface="Arial Unicode MS"/>
              </a:rPr>
              <a:t>ENTRADAS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DISTANCIA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PARA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MEDIDA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CORRECTA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DIFERENTES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TIPOS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AVERÍAS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</a:t>
            </a:r>
            <a:r>
              <a:rPr sz="985" dirty="0">
                <a:latin typeface="Arial Unicode MS"/>
                <a:cs typeface="Arial Unicode MS"/>
              </a:rPr>
              <a:t> correctas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53522" y="4617721"/>
            <a:ext cx="2733371" cy="9167"/>
          </a:xfrm>
          <a:custGeom>
            <a:avLst/>
            <a:gdLst/>
            <a:ahLst/>
            <a:cxnLst/>
            <a:rect l="l" t="t" r="r" b="b"/>
            <a:pathLst>
              <a:path w="2082800" h="6985">
                <a:moveTo>
                  <a:pt x="2082228" y="0"/>
                </a:moveTo>
                <a:lnTo>
                  <a:pt x="1300314" y="0"/>
                </a:lnTo>
                <a:lnTo>
                  <a:pt x="383755" y="0"/>
                </a:lnTo>
                <a:lnTo>
                  <a:pt x="0" y="0"/>
                </a:lnTo>
                <a:lnTo>
                  <a:pt x="0" y="6477"/>
                </a:lnTo>
                <a:lnTo>
                  <a:pt x="383755" y="6477"/>
                </a:lnTo>
                <a:lnTo>
                  <a:pt x="1300314" y="6477"/>
                </a:lnTo>
                <a:lnTo>
                  <a:pt x="2082228" y="6477"/>
                </a:lnTo>
                <a:lnTo>
                  <a:pt x="2082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53522" y="6834435"/>
            <a:ext cx="2733371" cy="9167"/>
          </a:xfrm>
          <a:custGeom>
            <a:avLst/>
            <a:gdLst/>
            <a:ahLst/>
            <a:cxnLst/>
            <a:rect l="l" t="t" r="r" b="b"/>
            <a:pathLst>
              <a:path w="2082800" h="6985">
                <a:moveTo>
                  <a:pt x="2082228" y="0"/>
                </a:moveTo>
                <a:lnTo>
                  <a:pt x="1300314" y="0"/>
                </a:lnTo>
                <a:lnTo>
                  <a:pt x="383755" y="0"/>
                </a:lnTo>
                <a:lnTo>
                  <a:pt x="0" y="0"/>
                </a:lnTo>
                <a:lnTo>
                  <a:pt x="0" y="6477"/>
                </a:lnTo>
                <a:lnTo>
                  <a:pt x="383755" y="6477"/>
                </a:lnTo>
                <a:lnTo>
                  <a:pt x="1300314" y="6477"/>
                </a:lnTo>
                <a:lnTo>
                  <a:pt x="2082228" y="6477"/>
                </a:lnTo>
                <a:lnTo>
                  <a:pt x="2082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069304" y="7097111"/>
            <a:ext cx="532507" cy="6667"/>
          </a:xfrm>
          <a:custGeom>
            <a:avLst/>
            <a:gdLst/>
            <a:ahLst/>
            <a:cxnLst/>
            <a:rect l="l" t="t" r="r" b="b"/>
            <a:pathLst>
              <a:path w="405764" h="5079">
                <a:moveTo>
                  <a:pt x="405358" y="0"/>
                </a:moveTo>
                <a:lnTo>
                  <a:pt x="0" y="0"/>
                </a:lnTo>
                <a:lnTo>
                  <a:pt x="0" y="5039"/>
                </a:lnTo>
                <a:lnTo>
                  <a:pt x="405358" y="5039"/>
                </a:lnTo>
                <a:lnTo>
                  <a:pt x="4053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353681" y="9173055"/>
            <a:ext cx="970847" cy="6667"/>
          </a:xfrm>
          <a:custGeom>
            <a:avLst/>
            <a:gdLst/>
            <a:ahLst/>
            <a:cxnLst/>
            <a:rect l="l" t="t" r="r" b="b"/>
            <a:pathLst>
              <a:path w="739775" h="5079">
                <a:moveTo>
                  <a:pt x="739444" y="0"/>
                </a:moveTo>
                <a:lnTo>
                  <a:pt x="0" y="0"/>
                </a:lnTo>
                <a:lnTo>
                  <a:pt x="0" y="5039"/>
                </a:lnTo>
                <a:lnTo>
                  <a:pt x="739444" y="5039"/>
                </a:lnTo>
                <a:lnTo>
                  <a:pt x="739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844089" y="10699991"/>
            <a:ext cx="350839" cy="6667"/>
          </a:xfrm>
          <a:custGeom>
            <a:avLst/>
            <a:gdLst/>
            <a:ahLst/>
            <a:cxnLst/>
            <a:rect l="l" t="t" r="r" b="b"/>
            <a:pathLst>
              <a:path w="267335" h="5079">
                <a:moveTo>
                  <a:pt x="267119" y="0"/>
                </a:moveTo>
                <a:lnTo>
                  <a:pt x="0" y="0"/>
                </a:lnTo>
                <a:lnTo>
                  <a:pt x="0" y="5040"/>
                </a:lnTo>
                <a:lnTo>
                  <a:pt x="267119" y="5040"/>
                </a:lnTo>
                <a:lnTo>
                  <a:pt x="2671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442196" y="10699991"/>
            <a:ext cx="158336" cy="6667"/>
          </a:xfrm>
          <a:custGeom>
            <a:avLst/>
            <a:gdLst/>
            <a:ahLst/>
            <a:cxnLst/>
            <a:rect l="l" t="t" r="r" b="b"/>
            <a:pathLst>
              <a:path w="120650" h="5079">
                <a:moveTo>
                  <a:pt x="120239" y="0"/>
                </a:moveTo>
                <a:lnTo>
                  <a:pt x="0" y="0"/>
                </a:lnTo>
                <a:lnTo>
                  <a:pt x="0" y="5040"/>
                </a:lnTo>
                <a:lnTo>
                  <a:pt x="120239" y="5040"/>
                </a:lnTo>
                <a:lnTo>
                  <a:pt x="1202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8379192" y="2472264"/>
            <a:ext cx="5160901" cy="10080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Fallos 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fase;</a:t>
            </a:r>
            <a:endParaRPr sz="1115" dirty="0">
              <a:latin typeface="Arial Unicode MS"/>
              <a:cs typeface="Arial Unicode MS"/>
            </a:endParaRPr>
          </a:p>
          <a:p>
            <a:pPr marL="480798" marR="190819" indent="-833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L1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entradas:</a:t>
            </a:r>
            <a:r>
              <a:rPr sz="985" dirty="0">
                <a:latin typeface="Arial Unicode MS"/>
                <a:cs typeface="Arial Unicode MS"/>
              </a:rPr>
              <a:t> Entrada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fase;</a:t>
            </a:r>
            <a:endParaRPr sz="985" dirty="0">
              <a:latin typeface="Arial Unicode MS"/>
              <a:cs typeface="Arial Unicode MS"/>
            </a:endParaRPr>
          </a:p>
          <a:p>
            <a:pPr marL="480798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actual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5diferencia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falla.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36847" y="3856297"/>
            <a:ext cx="385006" cy="507617"/>
          </a:xfrm>
          <a:prstGeom prst="rect">
            <a:avLst/>
          </a:prstGeom>
        </p:spPr>
        <p:txBody>
          <a:bodyPr vert="horz" wrap="square" lIns="0" tIns="38332" rIns="0" bIns="0" rtlCol="0">
            <a:spAutoFit/>
          </a:bodyPr>
          <a:lstStyle/>
          <a:p>
            <a:pPr marL="16666">
              <a:spcBef>
                <a:spcPts val="300"/>
              </a:spcBef>
            </a:pPr>
            <a:r>
              <a:rPr sz="854" spc="-12" dirty="0">
                <a:latin typeface="Arial Unicode MS"/>
                <a:cs typeface="Arial Unicode MS"/>
              </a:rPr>
              <a:t>Culpa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16"/>
              </a:spcBef>
            </a:pPr>
            <a:r>
              <a:rPr sz="1050" spc="-33" dirty="0">
                <a:latin typeface="Arial Unicode MS"/>
                <a:cs typeface="Arial Unicode MS"/>
              </a:rPr>
              <a:t>AB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08"/>
              </a:spcBef>
            </a:pPr>
            <a:r>
              <a:rPr sz="393" dirty="0">
                <a:latin typeface="Arial Unicode MS"/>
                <a:cs typeface="Arial Unicode MS"/>
              </a:rPr>
              <a:t>antes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dirty="0">
                <a:latin typeface="Arial Unicode MS"/>
                <a:cs typeface="Arial Unicode MS"/>
              </a:rPr>
              <a:t>de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Cristo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140459" y="3818074"/>
            <a:ext cx="960847" cy="575280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aplicado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1050" cap="small" spc="-72" dirty="0">
                <a:latin typeface="Arial Unicode MS"/>
                <a:cs typeface="Arial Unicode MS"/>
              </a:rPr>
              <a:t>V</a:t>
            </a:r>
            <a:r>
              <a:rPr sz="1050" cap="small" spc="-105" dirty="0">
                <a:latin typeface="Arial Unicode MS"/>
                <a:cs typeface="Arial Unicode MS"/>
              </a:rPr>
              <a:t>ab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01"/>
              </a:spcBef>
            </a:pPr>
            <a:r>
              <a:rPr sz="393" dirty="0">
                <a:latin typeface="Arial Unicode MS"/>
                <a:cs typeface="Arial Unicode MS"/>
              </a:rPr>
              <a:t>V</a:t>
            </a:r>
            <a:r>
              <a:rPr sz="263" dirty="0">
                <a:latin typeface="Arial Unicode MS"/>
                <a:cs typeface="Arial Unicode MS"/>
              </a:rPr>
              <a:t>antes de </a:t>
            </a:r>
            <a:r>
              <a:rPr sz="263" spc="-12" dirty="0">
                <a:latin typeface="Arial Unicode MS"/>
                <a:cs typeface="Arial Unicode MS"/>
              </a:rPr>
              <a:t>Cristo</a:t>
            </a:r>
            <a:endParaRPr sz="263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343269" y="3796596"/>
            <a:ext cx="984180" cy="778859"/>
          </a:xfrm>
          <a:prstGeom prst="rect">
            <a:avLst/>
          </a:prstGeom>
        </p:spPr>
        <p:txBody>
          <a:bodyPr vert="horz" wrap="square" lIns="0" tIns="73335" rIns="0" bIns="0" rtlCol="0">
            <a:spAutoFit/>
          </a:bodyPr>
          <a:lstStyle/>
          <a:p>
            <a:pPr marL="16666">
              <a:spcBef>
                <a:spcPts val="578"/>
              </a:spcBef>
            </a:pP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actual</a:t>
            </a:r>
            <a:endParaRPr sz="1050">
              <a:latin typeface="Arial Unicode MS"/>
              <a:cs typeface="Arial Unicode MS"/>
            </a:endParaRPr>
          </a:p>
          <a:p>
            <a:pPr marL="16666" marR="724113" algn="just">
              <a:lnSpc>
                <a:spcPct val="110600"/>
              </a:lnSpc>
              <a:spcBef>
                <a:spcPts val="295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33" dirty="0">
                <a:latin typeface="Arial Unicode MS"/>
                <a:cs typeface="Arial Unicode MS"/>
              </a:rPr>
              <a:t>I</a:t>
            </a:r>
            <a:r>
              <a:rPr sz="656" spc="-33" dirty="0">
                <a:latin typeface="Arial Unicode MS"/>
                <a:cs typeface="Arial Unicode MS"/>
              </a:rPr>
              <a:t>B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B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46" dirty="0">
                <a:latin typeface="Arial Unicode MS"/>
                <a:cs typeface="Arial Unicode MS"/>
              </a:rPr>
              <a:t>I</a:t>
            </a:r>
            <a:r>
              <a:rPr sz="656" spc="-46" dirty="0">
                <a:latin typeface="Arial Unicode MS"/>
                <a:cs typeface="Arial Unicode MS"/>
              </a:rPr>
              <a:t>C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33" dirty="0">
                <a:latin typeface="Arial Unicode MS"/>
                <a:cs typeface="Arial Unicode MS"/>
              </a:rPr>
              <a:t>I</a:t>
            </a:r>
            <a:r>
              <a:rPr sz="656" spc="-33" dirty="0">
                <a:latin typeface="Arial Unicode MS"/>
                <a:cs typeface="Arial Unicode MS"/>
              </a:rPr>
              <a:t>A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36851" y="4451832"/>
            <a:ext cx="259169" cy="772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393" spc="-12" dirty="0">
                <a:latin typeface="Arial Unicode MS"/>
                <a:cs typeface="Arial Unicode MS"/>
              </a:rPr>
              <a:t>California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40478" y="4465230"/>
            <a:ext cx="256670" cy="8749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459" spc="-12" dirty="0">
                <a:latin typeface="Arial Unicode MS"/>
                <a:cs typeface="Arial Unicode MS"/>
              </a:rPr>
              <a:t>V</a:t>
            </a:r>
            <a:r>
              <a:rPr sz="327" spc="-12" dirty="0">
                <a:latin typeface="Arial Unicode MS"/>
                <a:cs typeface="Arial Unicode MS"/>
              </a:rPr>
              <a:t>California</a:t>
            </a:r>
            <a:endParaRPr sz="32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9192" y="4723916"/>
            <a:ext cx="5300906" cy="1246175"/>
          </a:xfrm>
          <a:prstGeom prst="rect">
            <a:avLst/>
          </a:prstGeom>
        </p:spPr>
        <p:txBody>
          <a:bodyPr vert="horz" wrap="square" lIns="0" tIns="67501" rIns="0" bIns="0" rtlCol="0">
            <a:spAutoFit/>
          </a:bodyPr>
          <a:lstStyle/>
          <a:p>
            <a:pPr marL="16666">
              <a:spcBef>
                <a:spcPts val="531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Fallos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</a:t>
            </a:r>
            <a:endParaRPr sz="1050">
              <a:latin typeface="Arial Unicode MS"/>
              <a:cs typeface="Arial Unicode MS"/>
            </a:endParaRPr>
          </a:p>
          <a:p>
            <a:pPr marL="480798" marR="329976" indent="-833">
              <a:lnSpc>
                <a:spcPts val="1575"/>
              </a:lnSpc>
              <a:spcBef>
                <a:spcPts val="99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L1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entradas:</a:t>
            </a:r>
            <a:r>
              <a:rPr sz="985" dirty="0">
                <a:latin typeface="Arial Unicode MS"/>
                <a:cs typeface="Arial Unicode MS"/>
              </a:rPr>
              <a:t> Entrada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5tensión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falla;</a:t>
            </a:r>
            <a:endParaRPr sz="985">
              <a:latin typeface="Arial Unicode MS"/>
              <a:cs typeface="Arial Unicode MS"/>
            </a:endParaRPr>
          </a:p>
          <a:p>
            <a:pPr marL="480798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Entrada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actual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residual</a:t>
            </a:r>
            <a:endParaRPr sz="985">
              <a:latin typeface="Arial Unicode MS"/>
              <a:cs typeface="Arial Unicode MS"/>
            </a:endParaRPr>
          </a:p>
          <a:p>
            <a:pPr marL="480798" marR="33330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603516" y="6034795"/>
            <a:ext cx="1531687" cy="748211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49997">
              <a:spcBef>
                <a:spcPts val="472"/>
              </a:spcBef>
              <a:tabLst>
                <a:tab pos="553293" algn="l"/>
              </a:tabLst>
            </a:pPr>
            <a:r>
              <a:rPr sz="854" spc="-12" dirty="0">
                <a:latin typeface="Arial Unicode MS"/>
                <a:cs typeface="Arial Unicode MS"/>
              </a:rPr>
              <a:t>Culpa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aplicado</a:t>
            </a:r>
            <a:endParaRPr sz="985">
              <a:latin typeface="Arial Unicode MS"/>
              <a:cs typeface="Arial Unicode MS"/>
            </a:endParaRPr>
          </a:p>
          <a:p>
            <a:pPr marL="49997">
              <a:spcBef>
                <a:spcPts val="367"/>
              </a:spcBef>
              <a:tabLst>
                <a:tab pos="553293" algn="l"/>
              </a:tabLst>
            </a:pPr>
            <a:r>
              <a:rPr sz="1575" spc="-48" baseline="10416" dirty="0">
                <a:latin typeface="Arial Unicode MS"/>
                <a:cs typeface="Arial Unicode MS"/>
              </a:rPr>
              <a:t>AE</a:t>
            </a:r>
            <a:r>
              <a:rPr sz="1575" baseline="10416" dirty="0">
                <a:latin typeface="Arial Unicode MS"/>
                <a:cs typeface="Arial Unicode MS"/>
              </a:rPr>
              <a:t>	</a:t>
            </a:r>
            <a:r>
              <a:rPr sz="1050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AE</a:t>
            </a:r>
            <a:endParaRPr sz="721">
              <a:latin typeface="Arial Unicode MS"/>
              <a:cs typeface="Arial Unicode MS"/>
            </a:endParaRPr>
          </a:p>
          <a:p>
            <a:pPr marL="49997">
              <a:spcBef>
                <a:spcPts val="46"/>
              </a:spcBef>
              <a:tabLst>
                <a:tab pos="553293" algn="l"/>
              </a:tabLst>
            </a:pPr>
            <a:r>
              <a:rPr sz="1575" spc="-48" baseline="10416" dirty="0">
                <a:latin typeface="Arial Unicode MS"/>
                <a:cs typeface="Arial Unicode MS"/>
              </a:rPr>
              <a:t>SER</a:t>
            </a:r>
            <a:r>
              <a:rPr sz="1575" baseline="10416" dirty="0">
                <a:latin typeface="Arial Unicode MS"/>
                <a:cs typeface="Arial Unicode MS"/>
              </a:rPr>
              <a:t>	</a:t>
            </a:r>
            <a:r>
              <a:rPr sz="1050" spc="-26" dirty="0">
                <a:latin typeface="Arial Unicode MS"/>
                <a:cs typeface="Arial Unicode MS"/>
              </a:rPr>
              <a:t>V</a:t>
            </a:r>
            <a:r>
              <a:rPr sz="721" spc="-26" dirty="0">
                <a:latin typeface="Arial Unicode MS"/>
                <a:cs typeface="Arial Unicode MS"/>
              </a:rPr>
              <a:t>SER</a:t>
            </a:r>
            <a:endParaRPr sz="721">
              <a:latin typeface="Arial Unicode MS"/>
              <a:cs typeface="Arial Unicode MS"/>
            </a:endParaRPr>
          </a:p>
          <a:p>
            <a:pPr marL="49997">
              <a:spcBef>
                <a:spcPts val="46"/>
              </a:spcBef>
              <a:tabLst>
                <a:tab pos="553293" algn="l"/>
              </a:tabLst>
            </a:pPr>
            <a:r>
              <a:rPr sz="1575" spc="-48" baseline="10416" dirty="0">
                <a:latin typeface="Arial Unicode MS"/>
                <a:cs typeface="Arial Unicode MS"/>
              </a:rPr>
              <a:t>CE</a:t>
            </a:r>
            <a:r>
              <a:rPr sz="1575" baseline="10416" dirty="0">
                <a:latin typeface="Arial Unicode MS"/>
                <a:cs typeface="Arial Unicode MS"/>
              </a:rPr>
              <a:t>	</a:t>
            </a:r>
            <a:r>
              <a:rPr sz="1050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343269" y="6011955"/>
            <a:ext cx="984180" cy="754894"/>
          </a:xfrm>
          <a:prstGeom prst="rect">
            <a:avLst/>
          </a:prstGeom>
        </p:spPr>
        <p:txBody>
          <a:bodyPr vert="horz" wrap="square" lIns="0" tIns="75001" rIns="0" bIns="0" rtlCol="0">
            <a:spAutoFit/>
          </a:bodyPr>
          <a:lstStyle/>
          <a:p>
            <a:pPr marL="16666">
              <a:spcBef>
                <a:spcPts val="591"/>
              </a:spcBef>
            </a:pP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actual</a:t>
            </a:r>
            <a:endParaRPr sz="1050">
              <a:latin typeface="Arial Unicode MS"/>
              <a:cs typeface="Arial Unicode MS"/>
            </a:endParaRPr>
          </a:p>
          <a:p>
            <a:pPr marL="16666" marR="274146" algn="just">
              <a:lnSpc>
                <a:spcPct val="127899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854" dirty="0">
                <a:latin typeface="Arial Unicode MS"/>
                <a:cs typeface="Arial Unicode MS"/>
              </a:rPr>
              <a:t>1K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</a:t>
            </a:r>
            <a:r>
              <a:rPr sz="591" spc="-26" dirty="0">
                <a:latin typeface="Arial Unicode MS"/>
                <a:cs typeface="Arial Unicode MS"/>
              </a:rPr>
              <a:t>RES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B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</a:t>
            </a:r>
            <a:r>
              <a:rPr sz="591" spc="-52" dirty="0">
                <a:latin typeface="Arial Unicode MS"/>
                <a:cs typeface="Arial Unicode MS"/>
              </a:rPr>
              <a:t>RES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</a:t>
            </a:r>
            <a:r>
              <a:rPr sz="854" dirty="0">
                <a:latin typeface="Arial Unicode MS"/>
                <a:cs typeface="Arial Unicode MS"/>
              </a:rPr>
              <a:t>1K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</a:t>
            </a:r>
            <a:r>
              <a:rPr sz="591" spc="-26" dirty="0">
                <a:latin typeface="Arial Unicode MS"/>
                <a:cs typeface="Arial Unicode MS"/>
              </a:rPr>
              <a:t>RES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29217" y="6940370"/>
            <a:ext cx="5416740" cy="854148"/>
          </a:xfrm>
          <a:prstGeom prst="rect">
            <a:avLst/>
          </a:prstGeom>
        </p:spPr>
        <p:txBody>
          <a:bodyPr vert="horz" wrap="square" lIns="0" tIns="34166" rIns="0" bIns="0" rtlCol="0">
            <a:spAutoFit/>
          </a:bodyPr>
          <a:lstStyle/>
          <a:p>
            <a:pPr marL="298310">
              <a:spcBef>
                <a:spcPts val="268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compensación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defecto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residual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DZ</a:t>
            </a:r>
            <a:r>
              <a:rPr sz="525" spc="-12" dirty="0">
                <a:latin typeface="Arial Unicode MS"/>
                <a:cs typeface="Arial Unicode MS"/>
              </a:rPr>
              <a:t>L0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21" spc="-66" dirty="0" smtClean="0">
                <a:latin typeface="Arial Unicode MS"/>
                <a:cs typeface="Arial Unicode MS"/>
              </a:rPr>
              <a:t>2Z</a:t>
            </a:r>
            <a:r>
              <a:rPr sz="525" spc="-66" dirty="0" smtClean="0">
                <a:latin typeface="Arial Unicode MS"/>
                <a:cs typeface="Arial Unicode MS"/>
              </a:rPr>
              <a:t>L</a:t>
            </a:r>
            <a:r>
              <a:rPr sz="1378" spc="-99" baseline="-27777" dirty="0" smtClean="0">
                <a:latin typeface="Arial Unicode MS"/>
                <a:cs typeface="Arial Unicode MS"/>
              </a:rPr>
              <a:t>3</a:t>
            </a:r>
            <a:r>
              <a:rPr sz="525" spc="-66" dirty="0" smtClean="0">
                <a:latin typeface="Arial Unicode MS"/>
                <a:cs typeface="Arial Unicode MS"/>
              </a:rPr>
              <a:t>1</a:t>
            </a:r>
            <a:r>
              <a:rPr sz="721" spc="-66" dirty="0" smtClean="0">
                <a:latin typeface="Arial Unicode MS"/>
                <a:cs typeface="Arial Unicode MS"/>
              </a:rPr>
              <a:t>Þ</a:t>
            </a:r>
            <a:r>
              <a:rPr sz="1378" spc="-99" baseline="-27777" dirty="0" smtClean="0">
                <a:latin typeface="Arial Unicode MS"/>
                <a:cs typeface="Arial Unicode MS"/>
              </a:rPr>
              <a:t>Z</a:t>
            </a:r>
            <a:r>
              <a:rPr sz="985" spc="-99" baseline="-38888" dirty="0" smtClean="0">
                <a:latin typeface="Arial Unicode MS"/>
                <a:cs typeface="Arial Unicode MS"/>
              </a:rPr>
              <a:t>L1</a:t>
            </a:r>
            <a:r>
              <a:rPr lang="es-ES" sz="985" spc="895" baseline="-38888" dirty="0" smtClean="0">
                <a:latin typeface="Arial Unicode MS"/>
                <a:cs typeface="Arial Unicode MS"/>
              </a:rPr>
              <a:t> </a:t>
            </a:r>
            <a:r>
              <a:rPr sz="1312" spc="-66" dirty="0" smtClean="0">
                <a:latin typeface="Arial Unicode MS"/>
                <a:cs typeface="Arial Unicode MS"/>
              </a:rPr>
              <a:t>,</a:t>
            </a:r>
            <a:endParaRPr sz="1312" dirty="0">
              <a:latin typeface="Arial Unicode MS"/>
              <a:cs typeface="Arial Unicode MS"/>
            </a:endParaRPr>
          </a:p>
          <a:p>
            <a:pPr marL="66662">
              <a:spcBef>
                <a:spcPts val="125"/>
              </a:spcBef>
            </a:pPr>
            <a:r>
              <a:rPr sz="1181" spc="-52" dirty="0">
                <a:latin typeface="Arial Unicode MS"/>
                <a:cs typeface="Arial Unicode MS"/>
              </a:rPr>
              <a:t>I</a:t>
            </a:r>
            <a:r>
              <a:rPr sz="787" spc="-52" dirty="0">
                <a:latin typeface="Arial Unicode MS"/>
                <a:cs typeface="Arial Unicode MS"/>
              </a:rPr>
              <a:t>RES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residual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181" spc="-26" dirty="0">
                <a:latin typeface="Arial Unicode MS"/>
                <a:cs typeface="Arial Unicode MS"/>
              </a:rPr>
              <a:t>).</a:t>
            </a:r>
            <a:endParaRPr sz="1181" dirty="0">
              <a:latin typeface="Arial Unicode MS"/>
              <a:cs typeface="Arial Unicode MS"/>
            </a:endParaRPr>
          </a:p>
          <a:p>
            <a:pPr marL="65829" marR="92494" indent="231649">
              <a:lnSpc>
                <a:spcPts val="1575"/>
              </a:lnSpc>
              <a:spcBef>
                <a:spcPts val="78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práctica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guía.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aéreas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50.6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cablesK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50.3.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79192" y="8107011"/>
            <a:ext cx="4885066" cy="7858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18.6.6.1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Compensación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neutra</a:t>
            </a:r>
            <a:endParaRPr sz="1247">
              <a:latin typeface="Arial Unicode MS"/>
              <a:cs typeface="Arial Unicode MS"/>
            </a:endParaRPr>
          </a:p>
          <a:p>
            <a:pPr marL="16666">
              <a:lnSpc>
                <a:spcPts val="1004"/>
              </a:lnSpc>
              <a:spcBef>
                <a:spcPts val="1181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monofásica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bucle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viene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por:</a:t>
            </a:r>
            <a:endParaRPr sz="919">
              <a:latin typeface="Arial Unicode MS"/>
              <a:cs typeface="Arial Unicode MS"/>
            </a:endParaRPr>
          </a:p>
          <a:p>
            <a:pPr marL="248315">
              <a:lnSpc>
                <a:spcPts val="1331"/>
              </a:lnSpc>
            </a:pPr>
            <a:r>
              <a:rPr sz="1247" spc="-52" dirty="0">
                <a:latin typeface="Arial Unicode MS"/>
                <a:cs typeface="Arial Unicode MS"/>
              </a:rPr>
              <a:t>Z</a:t>
            </a:r>
            <a:r>
              <a:rPr sz="854" spc="-52" dirty="0">
                <a:latin typeface="Arial Unicode MS"/>
                <a:cs typeface="Arial Unicode MS"/>
              </a:rPr>
              <a:t>T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656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656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656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854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854">
              <a:latin typeface="Arial Unicode MS"/>
              <a:cs typeface="Arial Unicode MS"/>
            </a:endParaRPr>
          </a:p>
          <a:p>
            <a:pPr marL="958262">
              <a:lnSpc>
                <a:spcPts val="1036"/>
              </a:lnSpc>
            </a:pPr>
            <a:r>
              <a:rPr sz="919" spc="12" dirty="0">
                <a:latin typeface="Arial Unicode MS"/>
                <a:cs typeface="Arial Unicode MS"/>
              </a:rPr>
              <a:t>3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909660" y="8921683"/>
            <a:ext cx="136585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99" baseline="-38888" dirty="0">
                <a:latin typeface="Arial Unicode MS"/>
                <a:cs typeface="Arial Unicode MS"/>
              </a:rPr>
              <a:t>Z</a:t>
            </a:r>
            <a:r>
              <a:rPr sz="1378" spc="-99" baseline="-55555" dirty="0">
                <a:latin typeface="Arial Unicode MS"/>
                <a:cs typeface="Arial Unicode MS"/>
              </a:rPr>
              <a:t>T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89" baseline="-3888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DZ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1Z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1Z</a:t>
            </a:r>
            <a:r>
              <a:rPr sz="854" spc="-26" dirty="0">
                <a:latin typeface="Arial Unicode MS"/>
                <a:cs typeface="Arial Unicode MS"/>
              </a:rPr>
              <a:t>0</a:t>
            </a:r>
            <a:r>
              <a:rPr sz="1181" spc="-26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363169" y="9035057"/>
            <a:ext cx="47584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5Z</a:t>
            </a:r>
            <a:r>
              <a:rPr sz="1312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591" spc="-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1Z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781114" y="9148451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805572" y="9126734"/>
            <a:ext cx="225837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134808" y="9605534"/>
            <a:ext cx="36917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546483" y="9547190"/>
            <a:ext cx="36333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-</a:t>
            </a:r>
            <a:r>
              <a:rPr sz="1312" spc="505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Z</a:t>
            </a:r>
            <a:r>
              <a:rPr sz="919" spc="-46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505888" y="9407048"/>
            <a:ext cx="1070848" cy="473234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algn="ctr">
              <a:spcBef>
                <a:spcPts val="341"/>
              </a:spcBef>
              <a:tabLst>
                <a:tab pos="969928" algn="l"/>
              </a:tabLst>
            </a:pPr>
            <a:r>
              <a:rPr sz="1312" u="sng" spc="-2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DZ</a:t>
            </a:r>
            <a:r>
              <a:rPr sz="854" u="sng" spc="-2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854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1247" u="sng" spc="-4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378" u="sng" spc="-20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247">
              <a:latin typeface="Arial Unicode MS"/>
              <a:cs typeface="Arial Unicode MS"/>
            </a:endParaRPr>
          </a:p>
          <a:p>
            <a:pPr marL="10832" algn="ctr">
              <a:spcBef>
                <a:spcPts val="210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631559" y="9918236"/>
            <a:ext cx="848345" cy="474075"/>
          </a:xfrm>
          <a:prstGeom prst="rect">
            <a:avLst/>
          </a:prstGeom>
        </p:spPr>
        <p:txBody>
          <a:bodyPr vert="horz" wrap="square" lIns="0" tIns="44167" rIns="0" bIns="0" rtlCol="0">
            <a:spAutoFit/>
          </a:bodyPr>
          <a:lstStyle/>
          <a:p>
            <a:pPr algn="ctr">
              <a:spcBef>
                <a:spcPts val="348"/>
              </a:spcBef>
            </a:pPr>
            <a:r>
              <a:rPr sz="1312" u="sng" spc="-17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D2Z</a:t>
            </a:r>
            <a:r>
              <a:rPr sz="919" u="sng" spc="-17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919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1312" u="sng" spc="11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78" u="sng" spc="-48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endParaRPr sz="1312">
              <a:latin typeface="Arial Unicode MS"/>
              <a:cs typeface="Arial Unicode MS"/>
            </a:endParaRPr>
          </a:p>
          <a:p>
            <a:pPr marR="22498" algn="ctr">
              <a:spcBef>
                <a:spcPts val="216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259535" y="10117666"/>
            <a:ext cx="36917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423644" y="10059324"/>
            <a:ext cx="29083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2Z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854816" y="10448631"/>
            <a:ext cx="76667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86623" algn="l"/>
              </a:tabLst>
            </a:pPr>
            <a:r>
              <a:rPr sz="1312" spc="-33" dirty="0">
                <a:latin typeface="Arial Unicode MS"/>
                <a:cs typeface="Arial Unicode MS"/>
              </a:rPr>
              <a:t>2Z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Z</a:t>
            </a:r>
            <a:r>
              <a:rPr sz="919" spc="-33" dirty="0">
                <a:latin typeface="Arial Unicode MS"/>
                <a:cs typeface="Arial Unicode MS"/>
              </a:rPr>
              <a:t>0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0960644" y="10675406"/>
            <a:ext cx="63167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19128" algn="l"/>
              </a:tabLst>
            </a:pPr>
            <a:r>
              <a:rPr sz="1312" spc="-66" dirty="0">
                <a:latin typeface="Arial Unicode MS"/>
                <a:cs typeface="Arial Unicode MS"/>
              </a:rPr>
              <a:t>3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422056" y="10619405"/>
            <a:ext cx="36917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232776" y="10561068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633716" y="11034045"/>
            <a:ext cx="66417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Z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5K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r>
              <a:rPr sz="787" spc="-12" dirty="0">
                <a:latin typeface="Arial Unicode MS"/>
                <a:cs typeface="Arial Unicode MS"/>
              </a:rPr>
              <a:t>Z</a:t>
            </a:r>
            <a:r>
              <a:rPr sz="525" spc="-12" dirty="0">
                <a:latin typeface="Arial Unicode MS"/>
                <a:cs typeface="Arial Unicode MS"/>
              </a:rPr>
              <a:t>1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476717" y="11785723"/>
            <a:ext cx="41083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12" dirty="0">
                <a:latin typeface="Arial Unicode MS"/>
                <a:cs typeface="Arial Unicode MS"/>
              </a:rPr>
              <a:t>dónde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386892" y="12025608"/>
            <a:ext cx="659174" cy="453036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algn="ctr">
              <a:spcBef>
                <a:spcPts val="341"/>
              </a:spcBef>
            </a:pPr>
            <a:r>
              <a:rPr sz="1181" u="sng" spc="-14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DZ</a:t>
            </a:r>
            <a:r>
              <a:rPr sz="1378" u="sng" spc="-216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378" u="sng" spc="-117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81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2Z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181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  <a:p>
            <a:pPr marL="76659" algn="ctr">
              <a:spcBef>
                <a:spcPts val="236"/>
              </a:spcBef>
            </a:pP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1996910" y="12207750"/>
            <a:ext cx="37417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5" y="2505598"/>
            <a:ext cx="5312573" cy="31160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18.6.7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18" dirty="0">
                <a:latin typeface="Arial Unicode MS"/>
                <a:cs typeface="Arial Unicode MS"/>
              </a:rPr>
              <a:t>RELÉ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BLOQUEO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GIRO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POTENCIA</a:t>
            </a: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junto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tasa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 smtClean="0">
                <a:latin typeface="Arial Unicode MS"/>
                <a:cs typeface="Arial Unicode MS"/>
              </a:rPr>
              <a:t>entre</a:t>
            </a:r>
            <a:r>
              <a:rPr lang="es-ES" sz="985" spc="263" dirty="0" smtClean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las</a:t>
            </a:r>
            <a:r>
              <a:rPr sz="985" spc="72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significaz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monitoreadas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encuentra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características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potencia,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pero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características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rápidamente,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reconoce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dispare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(consulte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4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18.6.28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criterio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básico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oscilación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 err="1">
                <a:latin typeface="Arial Unicode MS"/>
                <a:cs typeface="Arial Unicode MS"/>
              </a:rPr>
              <a:t>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591" dirty="0" smtClean="0">
                <a:latin typeface="Arial Unicode MS"/>
                <a:cs typeface="Arial Unicode MS"/>
              </a:rPr>
              <a:t>DZ</a:t>
            </a:r>
            <a:r>
              <a:rPr lang="es-ES" sz="591" spc="236" dirty="0" smtClean="0">
                <a:latin typeface="Arial Unicode MS"/>
                <a:cs typeface="Arial Unicode MS"/>
              </a:rPr>
              <a:t> </a:t>
            </a:r>
            <a:r>
              <a:rPr sz="721" strike="sngStrike" dirty="0" smtClean="0">
                <a:latin typeface="Arial Unicode MS"/>
                <a:cs typeface="Arial Unicode MS"/>
              </a:rPr>
              <a:t>Dt</a:t>
            </a:r>
            <a:r>
              <a:rPr sz="721" spc="52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570"/>
              </a:spcBef>
            </a:pP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entonces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oscilación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potencia.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4" y="6268770"/>
            <a:ext cx="5258405" cy="47254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29946">
              <a:lnSpc>
                <a:spcPct val="1266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18.6.8 </a:t>
            </a:r>
            <a:r>
              <a:rPr sz="1115" spc="-46" dirty="0">
                <a:latin typeface="Arial Unicode MS"/>
                <a:cs typeface="Arial Unicode MS"/>
              </a:rPr>
              <a:t>SUPERVISIÓN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TENSIÓN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(FALLO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spc="-12" dirty="0">
                <a:latin typeface="Arial Unicode MS"/>
                <a:cs typeface="Arial Unicode MS"/>
              </a:rPr>
              <a:t>FUSIBLE)</a:t>
            </a:r>
            <a:endParaRPr sz="1115">
              <a:latin typeface="Arial Unicode MS"/>
              <a:cs typeface="Arial Unicode MS"/>
            </a:endParaRPr>
          </a:p>
          <a:p>
            <a:pPr marL="16666" marR="269145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1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secuencia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dependen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como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sincronismo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etc.,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orden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3-5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criterios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fusibles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siguientes:</a:t>
            </a:r>
            <a:endParaRPr sz="787">
              <a:latin typeface="Arial Unicode MS"/>
              <a:cs typeface="Arial Unicode MS"/>
            </a:endParaRPr>
          </a:p>
          <a:p>
            <a:pPr marL="154155" marR="24998" indent="-154155">
              <a:lnSpc>
                <a:spcPct val="132900"/>
              </a:lnSpc>
              <a:spcBef>
                <a:spcPts val="82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Detección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3V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V</a:t>
            </a:r>
            <a:r>
              <a:rPr sz="656" spc="-40" dirty="0">
                <a:latin typeface="Arial Unicode MS"/>
                <a:cs typeface="Arial Unicode MS"/>
              </a:rPr>
              <a:t>2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ajuste.</a:t>
            </a:r>
            <a:endParaRPr sz="985">
              <a:latin typeface="Arial Unicode MS"/>
              <a:cs typeface="Arial Unicode MS"/>
            </a:endParaRPr>
          </a:p>
          <a:p>
            <a:pPr marL="154155" marR="99992" indent="-154155">
              <a:lnSpc>
                <a:spcPct val="132900"/>
              </a:lnSpc>
              <a:buAutoNum type="arabicPeriod"/>
              <a:tabLst>
                <a:tab pos="154155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3I</a:t>
            </a:r>
            <a:r>
              <a:rPr sz="656" dirty="0">
                <a:latin typeface="Arial Unicode MS"/>
                <a:cs typeface="Arial Unicode MS"/>
              </a:rPr>
              <a:t>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menor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ajuste.</a:t>
            </a:r>
            <a:endParaRPr sz="985">
              <a:latin typeface="Arial Unicode MS"/>
              <a:cs typeface="Arial Unicode MS"/>
            </a:endParaRPr>
          </a:p>
          <a:p>
            <a:pPr marL="16666" marR="41663" indent="231649">
              <a:lnSpc>
                <a:spcPct val="132900"/>
              </a:lnSpc>
              <a:spcBef>
                <a:spcPts val="780"/>
              </a:spcBef>
            </a:pP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3I</a:t>
            </a:r>
            <a:r>
              <a:rPr sz="656" spc="-33" dirty="0">
                <a:latin typeface="Arial Unicode MS"/>
                <a:cs typeface="Arial Unicode MS"/>
              </a:rPr>
              <a:t>0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liberará.</a:t>
            </a:r>
            <a:endParaRPr sz="985">
              <a:latin typeface="Arial Unicode MS"/>
              <a:cs typeface="Arial Unicode MS"/>
            </a:endParaRPr>
          </a:p>
          <a:p>
            <a:pPr marL="16666" marR="278313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</a:t>
            </a:r>
            <a:r>
              <a:rPr sz="985" dirty="0">
                <a:latin typeface="Arial Unicode MS"/>
                <a:cs typeface="Arial Unicode MS"/>
              </a:rPr>
              <a:t> 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emergencia.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67361" y="2995332"/>
            <a:ext cx="4304942" cy="783745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10884031"/>
            <a:ext cx="5117570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18.6.28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(A)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(B)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2505600"/>
            <a:ext cx="5283406" cy="3667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18.6.9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ENCENDER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LA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FUNCIÓN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FALLO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EN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EL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DISTANCIA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diseñada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desviar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cambiar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trifásica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gente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olvidó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mantenimiento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será</a:t>
            </a:r>
            <a:r>
              <a:rPr sz="985" dirty="0">
                <a:latin typeface="Arial Unicode MS"/>
                <a:cs typeface="Arial Unicode MS"/>
              </a:rPr>
              <a:t> cercana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plano.</a:t>
            </a:r>
            <a:endParaRPr sz="985" dirty="0">
              <a:latin typeface="Arial Unicode MS"/>
              <a:cs typeface="Arial Unicode MS"/>
            </a:endParaRPr>
          </a:p>
          <a:p>
            <a:pPr marL="16666" marR="128324" indent="23164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criterios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(SOTF)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nivel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estos</a:t>
            </a:r>
            <a:r>
              <a:rPr sz="985" dirty="0">
                <a:latin typeface="Arial Unicode MS"/>
                <a:cs typeface="Arial Unicode MS"/>
              </a:rPr>
              <a:t> 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detectores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ph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ph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.5%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SOTF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reiniciará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durante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SOTF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disparará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 instantáneamente.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3" y="6629196"/>
            <a:ext cx="5316738" cy="474203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18.6.10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FUNCIÓN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STUB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48"/>
              </a:spcBef>
            </a:pP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secciones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ruta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 smtClean="0">
                <a:latin typeface="Arial Unicode MS"/>
                <a:cs typeface="Arial Unicode MS"/>
              </a:rPr>
              <a:t>no</a:t>
            </a:r>
            <a:r>
              <a:rPr lang="es-ES" sz="1050" spc="263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están</a:t>
            </a:r>
            <a:r>
              <a:rPr sz="1050" spc="216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protegidas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adecuadamente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principal.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Estas </a:t>
            </a:r>
            <a:r>
              <a:rPr sz="1050" dirty="0">
                <a:latin typeface="Arial Unicode MS"/>
                <a:cs typeface="Arial Unicode MS"/>
              </a:rPr>
              <a:t>secciones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ciegos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rampas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y</a:t>
            </a:r>
            <a:r>
              <a:rPr lang="es-ES" sz="1050" spc="282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generalmente</a:t>
            </a:r>
            <a:r>
              <a:rPr sz="1050" spc="91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encuentran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comando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abrir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CT,</a:t>
            </a:r>
            <a:r>
              <a:rPr sz="1050" dirty="0">
                <a:latin typeface="Arial Unicode MS"/>
                <a:cs typeface="Arial Unicode MS"/>
              </a:rPr>
              <a:t> abrir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eliminar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falla;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lado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objeto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protegido.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consecuencia,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despeja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retraso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tiempo </a:t>
            </a:r>
            <a:r>
              <a:rPr sz="1050" dirty="0">
                <a:latin typeface="Arial Unicode MS"/>
                <a:cs typeface="Arial Unicode MS"/>
              </a:rPr>
              <a:t>considerable.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tarea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ramal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 err="1" smtClean="0">
                <a:latin typeface="Arial Unicode MS"/>
                <a:cs typeface="Arial Unicode MS"/>
              </a:rPr>
              <a:t>disparo</a:t>
            </a:r>
            <a:r>
              <a:rPr lang="es-ES" sz="1050" spc="525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rápido</a:t>
            </a:r>
            <a:r>
              <a:rPr sz="1050" spc="144" dirty="0" smtClean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habitual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disposición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medio.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Aquí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CB.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Además,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TT</a:t>
            </a:r>
            <a:r>
              <a:rPr sz="1050" dirty="0">
                <a:latin typeface="Arial Unicode MS"/>
                <a:cs typeface="Arial Unicode MS"/>
              </a:rPr>
              <a:t> está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aislador.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último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stub</a:t>
            </a:r>
            <a:r>
              <a:rPr sz="1050" dirty="0">
                <a:latin typeface="Arial Unicode MS"/>
                <a:cs typeface="Arial Unicode MS"/>
              </a:rPr>
              <a:t> 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automáticos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seccionador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 </a:t>
            </a:r>
            <a:r>
              <a:rPr sz="1050" dirty="0">
                <a:latin typeface="Arial Unicode MS"/>
                <a:cs typeface="Arial Unicode MS"/>
              </a:rPr>
              <a:t>abierta,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ocurre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</a:t>
            </a:r>
            <a:r>
              <a:rPr sz="1050" dirty="0">
                <a:latin typeface="Arial Unicode MS"/>
                <a:cs typeface="Arial Unicode MS"/>
              </a:rPr>
              <a:t> independiente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falla;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modifica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distancia.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talón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básicamente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sobrecorriente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habilitada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estado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aislador.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binaria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operación,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retardo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usuario,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disparo.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0920" y="4213300"/>
            <a:ext cx="2911441" cy="248318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4" y="2472266"/>
            <a:ext cx="5259237" cy="12029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</a:pPr>
            <a:r>
              <a:rPr sz="919" spc="-12" dirty="0">
                <a:latin typeface="Arial Unicode MS"/>
                <a:cs typeface="Arial Unicode MS"/>
              </a:rPr>
              <a:t>IED.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talón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fuera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ambos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diámetro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permanecen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cerrados.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DS1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CB1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CB2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SLD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6796967"/>
            <a:ext cx="5156736" cy="7033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18.6.29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ramal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medio.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Todas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CB1,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CB2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DS1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línea.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ramal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TC,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arriba.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8105119"/>
            <a:ext cx="5143404" cy="7006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18.6.11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FUNCIÓN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05" dirty="0">
                <a:latin typeface="Arial Unicode MS"/>
                <a:cs typeface="Arial Unicode MS"/>
              </a:rPr>
              <a:t>CIERRE</a:t>
            </a:r>
            <a:r>
              <a:rPr sz="1247" spc="-12" dirty="0">
                <a:latin typeface="Arial Unicode MS"/>
                <a:cs typeface="Arial Unicode MS"/>
              </a:rPr>
              <a:t> AUTOMÁTICO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EN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DISTANCIA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689"/>
              </a:spcBef>
            </a:pPr>
            <a:r>
              <a:rPr sz="787" spc="-12" dirty="0">
                <a:latin typeface="Arial Unicode MS"/>
                <a:cs typeface="Arial Unicode MS"/>
              </a:rPr>
              <a:t>Este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volver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cerrar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automáticamente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9170280"/>
            <a:ext cx="5120903" cy="24834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18.6.11.1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definiciones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importantes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741"/>
              </a:spcBef>
            </a:pPr>
            <a:r>
              <a:rPr sz="787" dirty="0">
                <a:latin typeface="Arial Unicode MS"/>
                <a:cs typeface="Arial Unicode MS"/>
              </a:rPr>
              <a:t>Ochenta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ciento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noventa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ciento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transitorias.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proporciona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necesidad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términos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definiciones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básicos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arco:</a:t>
            </a:r>
            <a:endParaRPr sz="854">
              <a:latin typeface="Arial Unicode MS"/>
              <a:cs typeface="Arial Unicode MS"/>
            </a:endParaRPr>
          </a:p>
          <a:p>
            <a:pPr marL="16666" marR="293312" indent="231649">
              <a:lnSpc>
                <a:spcPct val="110200"/>
              </a:lnSpc>
              <a:spcBef>
                <a:spcPts val="72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tiempo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instante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separación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contactos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CB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el </a:t>
            </a:r>
            <a:r>
              <a:rPr sz="1181" dirty="0">
                <a:latin typeface="Arial Unicode MS"/>
                <a:cs typeface="Arial Unicode MS"/>
              </a:rPr>
              <a:t>instante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extinción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arco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falla.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485"/>
              </a:spcBef>
            </a:pPr>
            <a:r>
              <a:rPr sz="854" dirty="0">
                <a:latin typeface="Arial Unicode MS"/>
                <a:cs typeface="Arial Unicode MS"/>
              </a:rPr>
              <a:t>Hora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impulso:</a:t>
            </a:r>
            <a:endParaRPr sz="854">
              <a:latin typeface="Arial Unicode MS"/>
              <a:cs typeface="Arial Unicode MS"/>
            </a:endParaRPr>
          </a:p>
          <a:p>
            <a:pPr marL="248315" marR="19164">
              <a:lnSpc>
                <a:spcPct val="153400"/>
              </a:lnSpc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automático.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cierre:</a:t>
            </a:r>
            <a:endParaRPr sz="854">
              <a:latin typeface="Arial Unicode MS"/>
              <a:cs typeface="Arial Unicode MS"/>
            </a:endParaRPr>
          </a:p>
          <a:p>
            <a:pPr marL="16666" marR="43330" indent="231649">
              <a:lnSpc>
                <a:spcPct val="132900"/>
              </a:lnSpc>
              <a:spcBef>
                <a:spcPts val="20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contactos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CB.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1" y="2505600"/>
            <a:ext cx="5300073" cy="75986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641" dirty="0">
              <a:latin typeface="Arial Unicode MS"/>
              <a:cs typeface="Arial Unicode MS"/>
            </a:endParaRPr>
          </a:p>
          <a:p>
            <a:pPr marL="248315"/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muerto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automático:</a:t>
            </a:r>
            <a:endParaRPr sz="721" dirty="0">
              <a:latin typeface="Arial Unicode MS"/>
              <a:cs typeface="Arial Unicode MS"/>
            </a:endParaRPr>
          </a:p>
          <a:p>
            <a:pPr marL="16666" marR="10832" indent="231649">
              <a:lnSpc>
                <a:spcPct val="132700"/>
              </a:lnSpc>
              <a:spcBef>
                <a:spcPts val="5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operación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cortacircuitos.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esquemas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reconexión,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excepto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 err="1" smtClean="0">
                <a:latin typeface="Arial Unicode MS"/>
                <a:cs typeface="Arial Unicode MS"/>
              </a:rPr>
              <a:t>es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virtualmente</a:t>
            </a:r>
            <a:r>
              <a:rPr sz="985" spc="197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CB.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525"/>
              </a:spcBef>
            </a:pP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muerto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CB:</a:t>
            </a:r>
            <a:endParaRPr sz="854" dirty="0">
              <a:latin typeface="Arial Unicode MS"/>
              <a:cs typeface="Arial Unicode MS"/>
            </a:endParaRPr>
          </a:p>
          <a:p>
            <a:pPr marL="248315" marR="406637">
              <a:lnSpc>
                <a:spcPct val="132900"/>
              </a:lnSpc>
              <a:spcBef>
                <a:spcPts val="2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reposición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velocidad:</a:t>
            </a:r>
            <a:endParaRPr sz="787" dirty="0">
              <a:latin typeface="Arial Unicode MS"/>
              <a:cs typeface="Arial Unicode MS"/>
            </a:endParaRPr>
          </a:p>
          <a:p>
            <a:pPr marL="16666" marR="158322" indent="231649">
              <a:lnSpc>
                <a:spcPts val="1575"/>
              </a:lnSpc>
              <a:spcBef>
                <a:spcPts val="150"/>
              </a:spcBef>
            </a:pP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cual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vuelve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cerrar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automáticamente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dentro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segundo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después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una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operación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falla.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automático:</a:t>
            </a:r>
            <a:endParaRPr sz="787" dirty="0">
              <a:latin typeface="Arial Unicode MS"/>
              <a:cs typeface="Arial Unicode MS"/>
            </a:endParaRPr>
          </a:p>
          <a:p>
            <a:pPr marL="16666" marR="65829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adicional.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668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retardo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(DAR):</a:t>
            </a:r>
            <a:endParaRPr sz="721" dirty="0">
              <a:latin typeface="Arial Unicode MS"/>
              <a:cs typeface="Arial Unicode MS"/>
            </a:endParaRPr>
          </a:p>
          <a:p>
            <a:pPr marL="16666" marR="340809" indent="231649">
              <a:lnSpc>
                <a:spcPct val="1661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cual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una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operación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retrasa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superior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segundo.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multidisparo:</a:t>
            </a:r>
            <a:endParaRPr sz="854" dirty="0">
              <a:latin typeface="Arial Unicode MS"/>
              <a:cs typeface="Arial Unicode MS"/>
            </a:endParaRPr>
          </a:p>
          <a:p>
            <a:pPr marL="16666" marR="156655" indent="23164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ocurra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interruptor.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472"/>
              </a:spcBef>
            </a:pPr>
            <a:r>
              <a:rPr sz="919" dirty="0">
                <a:latin typeface="Arial Unicode MS"/>
                <a:cs typeface="Arial Unicode MS"/>
              </a:rPr>
              <a:t>Hora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CB:</a:t>
            </a:r>
            <a:endParaRPr sz="919" dirty="0">
              <a:latin typeface="Arial Unicode MS"/>
              <a:cs typeface="Arial Unicode MS"/>
            </a:endParaRPr>
          </a:p>
          <a:p>
            <a:pPr marL="16666" marR="144988" indent="231649">
              <a:lnSpc>
                <a:spcPct val="124600"/>
              </a:lnSpc>
              <a:spcBef>
                <a:spcPts val="2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arco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634"/>
              </a:spcBef>
            </a:pP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protección:</a:t>
            </a:r>
            <a:endParaRPr sz="721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6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relé.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emplea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independiente,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apertura.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774"/>
              </a:spcBef>
            </a:pP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recuperación:</a:t>
            </a:r>
            <a:endParaRPr sz="591" dirty="0">
              <a:latin typeface="Arial Unicode MS"/>
              <a:cs typeface="Arial Unicode MS"/>
            </a:endParaRPr>
          </a:p>
          <a:p>
            <a:pPr marL="16666" marR="95826" indent="231649">
              <a:lnSpc>
                <a:spcPct val="132900"/>
              </a:lnSpc>
              <a:spcBef>
                <a:spcPts val="6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exitosa,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transcurrir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reenganche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adicional.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721"/>
              </a:spcBef>
            </a:pP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solo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disparo:</a:t>
            </a:r>
            <a:endParaRPr sz="656" dirty="0">
              <a:latin typeface="Arial Unicode MS"/>
              <a:cs typeface="Arial Unicode MS"/>
            </a:endParaRPr>
          </a:p>
          <a:p>
            <a:pPr marL="16666" marR="464133" indent="231649">
              <a:lnSpc>
                <a:spcPct val="142400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posterior.</a:t>
            </a:r>
            <a:endParaRPr sz="919" dirty="0">
              <a:latin typeface="Arial Unicode MS"/>
              <a:cs typeface="Arial Unicode MS"/>
            </a:endParaRPr>
          </a:p>
          <a:p>
            <a:pPr marL="16666" marR="328309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18.6.30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18.6.31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permanentes.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5" y="10603687"/>
            <a:ext cx="5043402" cy="10755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18.6.11.2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transmisión</a:t>
            </a:r>
            <a:endParaRPr sz="985">
              <a:latin typeface="Arial Unicode MS"/>
              <a:cs typeface="Arial Unicode MS"/>
            </a:endParaRPr>
          </a:p>
          <a:p>
            <a:pPr marL="16666" marR="146656">
              <a:lnSpc>
                <a:spcPct val="153400"/>
              </a:lnSpc>
              <a:spcBef>
                <a:spcPts val="755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candidatas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permitir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velocidad.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2600"/>
              </a:lnSpc>
              <a:spcBef>
                <a:spcPts val="7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(sin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supervisión)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aplicarse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continuidad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preocupación.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5922" y="2995316"/>
            <a:ext cx="5211671" cy="33883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6483263"/>
            <a:ext cx="344088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18.6.30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Ciclo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transitorias.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89" y="6976943"/>
            <a:ext cx="5275905" cy="42710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4157" indent="231649">
              <a:lnSpc>
                <a:spcPct val="132900"/>
              </a:lnSpc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crítica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extremo</a:t>
            </a:r>
            <a:r>
              <a:rPr sz="985" dirty="0">
                <a:latin typeface="Arial Unicode MS"/>
                <a:cs typeface="Arial Unicode MS"/>
              </a:rPr>
              <a:t> primero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cerrarse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sincronización.</a:t>
            </a:r>
            <a:endParaRPr sz="985" dirty="0">
              <a:latin typeface="Arial Unicode MS"/>
              <a:cs typeface="Arial Unicode MS"/>
            </a:endParaRPr>
          </a:p>
          <a:p>
            <a:pPr marL="16666" marR="82494" indent="231649">
              <a:lnSpc>
                <a:spcPts val="1562"/>
              </a:lnSpc>
              <a:spcBef>
                <a:spcPts val="12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impacto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así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utilice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limitar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interacción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oscilaciones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vuelva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generación.</a:t>
            </a:r>
            <a:endParaRPr sz="919" dirty="0">
              <a:latin typeface="Arial Unicode MS"/>
              <a:cs typeface="Arial Unicode MS"/>
            </a:endParaRPr>
          </a:p>
          <a:p>
            <a:pPr marL="16666" marR="35831" indent="231649">
              <a:lnSpc>
                <a:spcPts val="1575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preocupación,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fase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volver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cerrarse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automáticamente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desequilibrio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requerir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evaluación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solicitante).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fallas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multifásicas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considerar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 err="1" smtClean="0">
                <a:latin typeface="Arial Unicode MS"/>
                <a:cs typeface="Arial Unicode MS"/>
              </a:rPr>
              <a:t>reenganche</a:t>
            </a:r>
            <a:r>
              <a:rPr lang="es-ES" sz="854" spc="263" dirty="0" smtClean="0">
                <a:latin typeface="Arial Unicode MS"/>
                <a:cs typeface="Arial Unicode MS"/>
              </a:rPr>
              <a:t> </a:t>
            </a:r>
            <a:r>
              <a:rPr sz="854" spc="-12" dirty="0" err="1" smtClean="0">
                <a:latin typeface="Arial Unicode MS"/>
                <a:cs typeface="Arial Unicode MS"/>
              </a:rPr>
              <a:t>automático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24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viajes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endParaRPr sz="985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viajes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asistidos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críticas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r>
              <a:rPr sz="985" dirty="0">
                <a:latin typeface="Arial Unicode MS"/>
                <a:cs typeface="Arial Unicode MS"/>
              </a:rPr>
              <a:t> velocidad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desactivarse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líneas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mediante</a:t>
            </a:r>
            <a:r>
              <a:rPr sz="985" dirty="0">
                <a:latin typeface="Arial Unicode MS"/>
                <a:cs typeface="Arial Unicode MS"/>
              </a:rPr>
              <a:t> sincronización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supervisión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limpieza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efecto</a:t>
            </a:r>
            <a:r>
              <a:rPr sz="985" dirty="0">
                <a:latin typeface="Arial Unicode MS"/>
                <a:cs typeface="Arial Unicode MS"/>
              </a:rPr>
              <a:t> significativo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generadores).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elimine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falla,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estará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retardo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devolver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sincronismo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vuelve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03419" y="2738313"/>
            <a:ext cx="8523599" cy="471313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8324" y="7550991"/>
            <a:ext cx="352588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18.6.31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Ciclo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permanentes.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2" y="2472264"/>
            <a:ext cx="5208405" cy="40488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8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18.6.11.3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Reenganche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automático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otros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equipos</a:t>
            </a:r>
            <a:endParaRPr sz="1247" dirty="0">
              <a:latin typeface="Arial Unicode MS"/>
              <a:cs typeface="Arial Unicode MS"/>
            </a:endParaRPr>
          </a:p>
          <a:p>
            <a:pPr marL="16666" marR="286646">
              <a:lnSpc>
                <a:spcPct val="153400"/>
              </a:lnSpc>
              <a:spcBef>
                <a:spcPts val="701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desarrollado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cumplir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requisitos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muerto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número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reenganche: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787" dirty="0">
              <a:latin typeface="Arial Unicode MS"/>
              <a:cs typeface="Arial Unicode MS"/>
            </a:endParaRPr>
          </a:p>
          <a:p>
            <a:pPr marL="127491" indent="-110825">
              <a:buAutoNum type="arabicPeriod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velocidad;</a:t>
            </a:r>
            <a:endParaRPr sz="787" dirty="0">
              <a:latin typeface="Arial Unicode MS"/>
              <a:cs typeface="Arial Unicode MS"/>
            </a:endParaRPr>
          </a:p>
          <a:p>
            <a:pPr marL="17499" marR="414969">
              <a:lnSpc>
                <a:spcPct val="153400"/>
              </a:lnSpc>
              <a:spcBef>
                <a:spcPts val="12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seguido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retardados;</a:t>
            </a:r>
            <a:endParaRPr sz="854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44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retrasado;</a:t>
            </a:r>
            <a:endParaRPr sz="854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44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Varios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retardados.</a:t>
            </a:r>
            <a:endParaRPr sz="854" dirty="0">
              <a:latin typeface="Arial Unicode MS"/>
              <a:cs typeface="Arial Unicode MS"/>
            </a:endParaRPr>
          </a:p>
          <a:p>
            <a:pPr marL="16666" marR="254148" indent="231649">
              <a:lnSpc>
                <a:spcPct val="132900"/>
              </a:lnSpc>
              <a:spcBef>
                <a:spcPts val="814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independientes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incorporado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protecciones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complementar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adaptar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fácilmente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</a:t>
            </a:r>
            <a:r>
              <a:rPr sz="985" dirty="0">
                <a:latin typeface="Arial Unicode MS"/>
                <a:cs typeface="Arial Unicode MS"/>
              </a:rPr>
              <a:t> esquemas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esquema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doble.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100"/>
              </a:lnSpc>
              <a:spcBef>
                <a:spcPts val="26"/>
              </a:spcBef>
            </a:pP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desarrollado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otros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tipos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sofisticados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restauración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automática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después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perturbación.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veces, </a:t>
            </a:r>
            <a:r>
              <a:rPr sz="1115" dirty="0">
                <a:latin typeface="Arial Unicode MS"/>
                <a:cs typeface="Arial Unicode MS"/>
              </a:rPr>
              <a:t>dicho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junto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verificación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sincronización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restaurar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red.</a:t>
            </a:r>
            <a:endParaRPr sz="1115" dirty="0">
              <a:latin typeface="Arial Unicode MS"/>
              <a:cs typeface="Arial Unicode MS"/>
            </a:endParaRPr>
          </a:p>
          <a:p>
            <a:pPr marL="16666" marR="135823" indent="231649">
              <a:lnSpc>
                <a:spcPts val="1575"/>
              </a:lnSpc>
              <a:spcBef>
                <a:spcPts val="66"/>
              </a:spcBef>
            </a:pP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desarrollado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restauración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deslastre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7179899"/>
            <a:ext cx="5305906" cy="22971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18.6.11.4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Redes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distribución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alimentadores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radiales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2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requisitos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radiales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equiparse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fácilmente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trifásicos.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brinda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ciertos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beneficios,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posibilidad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ahorrar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personal.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limitado.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consisten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subterráneos,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idoneidad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permanentes.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riesgo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excavadoras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justificado,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surgen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aéreas.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88" y="9814265"/>
            <a:ext cx="5245072" cy="18954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18.6.11.5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Reenganche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automático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redes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fuertes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35"/>
              </a:spcBef>
            </a:pP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suficientemente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fuerte,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altere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sincronismo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sencillos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etc.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monofásico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obtendrán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muerto.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automático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experimentan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desionización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interruptor.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oscilaciones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4" y="2505598"/>
            <a:ext cx="5282571" cy="24255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red,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generalmente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tienen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tiempo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estabilizarse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antes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spc="40" dirty="0">
                <a:latin typeface="Arial Unicode MS"/>
                <a:cs typeface="Arial Unicode MS"/>
              </a:rPr>
              <a:t>un </a:t>
            </a:r>
            <a:r>
              <a:rPr sz="1247" dirty="0">
                <a:latin typeface="Arial Unicode MS"/>
                <a:cs typeface="Arial Unicode MS"/>
              </a:rPr>
              <a:t>reenganche.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Hay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posibilidades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algo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mayores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un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 err="1" smtClean="0">
                <a:latin typeface="Arial Unicode MS"/>
                <a:cs typeface="Arial Unicode MS"/>
              </a:rPr>
              <a:t>reenganche</a:t>
            </a:r>
            <a:r>
              <a:rPr lang="es-ES" sz="1247" spc="525" dirty="0" smtClean="0">
                <a:latin typeface="Arial Unicode MS"/>
                <a:cs typeface="Arial Unicode MS"/>
              </a:rPr>
              <a:t> </a:t>
            </a:r>
            <a:r>
              <a:rPr sz="1247" dirty="0" err="1" smtClean="0">
                <a:latin typeface="Arial Unicode MS"/>
                <a:cs typeface="Arial Unicode MS"/>
              </a:rPr>
              <a:t>exitoso</a:t>
            </a:r>
            <a:r>
              <a:rPr sz="1247" spc="184" dirty="0" smtClean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DAR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trifásico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solo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reenganche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automático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alta </a:t>
            </a:r>
            <a:r>
              <a:rPr sz="1247" dirty="0">
                <a:latin typeface="Arial Unicode MS"/>
                <a:cs typeface="Arial Unicode MS"/>
              </a:rPr>
              <a:t>velocidad.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Cuando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dispara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línea,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voltaje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red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aumenta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o </a:t>
            </a:r>
            <a:r>
              <a:rPr sz="1247" dirty="0">
                <a:latin typeface="Arial Unicode MS"/>
                <a:cs typeface="Arial Unicode MS"/>
              </a:rPr>
              <a:t>disminuye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debido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cambio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carga.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cambiadores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tomas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66" dirty="0">
                <a:latin typeface="Arial Unicode MS"/>
                <a:cs typeface="Arial Unicode MS"/>
              </a:rPr>
              <a:t>transformador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comenzar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funcionar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riesgo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dañarse </a:t>
            </a:r>
            <a:r>
              <a:rPr sz="1247" dirty="0">
                <a:latin typeface="Arial Unicode MS"/>
                <a:cs typeface="Arial Unicode MS"/>
              </a:rPr>
              <a:t>si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vuelve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conectar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un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cortocircuito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durante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proceso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conmutación.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Por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tanto,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conviene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comprobar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retardo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equipo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regulación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tensión.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retraso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ser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mayor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tiempo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perturbación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sistema.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Varios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disparos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reconexión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pueden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estar </a:t>
            </a:r>
            <a:r>
              <a:rPr sz="1247" dirty="0">
                <a:latin typeface="Arial Unicode MS"/>
                <a:cs typeface="Arial Unicode MS"/>
              </a:rPr>
              <a:t>justificados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caso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de,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ejemplo,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líneas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radiales.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embargo,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4" y="5854384"/>
            <a:ext cx="5279238" cy="28368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18.7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dirty="0">
                <a:latin typeface="Arial Unicode MS"/>
                <a:cs typeface="Arial Unicode MS"/>
              </a:rPr>
              <a:t>Protecciones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spc="52" dirty="0">
                <a:latin typeface="Arial Unicode MS"/>
                <a:cs typeface="Arial Unicode MS"/>
              </a:rPr>
              <a:t>generador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548"/>
              </a:spcBef>
            </a:pPr>
            <a:r>
              <a:rPr sz="1378" dirty="0">
                <a:latin typeface="Arial Unicode MS"/>
                <a:cs typeface="Arial Unicode MS"/>
              </a:rPr>
              <a:t>18.7.1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DIFERENCIAL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08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porcentual</a:t>
            </a:r>
            <a:r>
              <a:rPr sz="985" dirty="0">
                <a:latin typeface="Arial Unicode MS"/>
                <a:cs typeface="Arial Unicode MS"/>
              </a:rPr>
              <a:t> predeterminada.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39156" indent="231649">
              <a:lnSpc>
                <a:spcPts val="1575"/>
              </a:lnSpc>
              <a:spcBef>
                <a:spcPts val="91"/>
              </a:spcBef>
            </a:pPr>
            <a:r>
              <a:rPr sz="854" dirty="0">
                <a:latin typeface="Arial Unicode MS"/>
                <a:cs typeface="Arial Unicode MS"/>
              </a:rPr>
              <a:t>Existe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llamado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general,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9133601"/>
            <a:ext cx="5078403" cy="25346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18.7.2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FALLAS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TIERRA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ESTATOR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(90%)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93"/>
              </a:spcBef>
            </a:pP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90%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18.7.3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14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21" dirty="0">
                <a:latin typeface="Arial Unicode MS"/>
                <a:cs typeface="Arial Unicode MS"/>
              </a:rPr>
              <a:t>51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retrasado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tiempo;</a:t>
            </a:r>
            <a:endParaRPr sz="721">
              <a:latin typeface="Arial Unicode MS"/>
              <a:cs typeface="Arial Unicode MS"/>
            </a:endParaRPr>
          </a:p>
          <a:p>
            <a:pPr marL="412471" indent="-164988">
              <a:spcBef>
                <a:spcPts val="505"/>
              </a:spcBef>
              <a:buAutoNum type="arabicPlain" startAt="50"/>
              <a:tabLst>
                <a:tab pos="413303" algn="l"/>
              </a:tabLst>
            </a:pPr>
            <a:r>
              <a:rPr sz="919" dirty="0">
                <a:latin typeface="Arial Unicode MS"/>
                <a:cs typeface="Arial Unicode MS"/>
              </a:rPr>
              <a:t>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grandes;</a:t>
            </a:r>
            <a:endParaRPr sz="919">
              <a:latin typeface="Arial Unicode MS"/>
              <a:cs typeface="Arial Unicode MS"/>
            </a:endParaRPr>
          </a:p>
          <a:p>
            <a:pPr marL="16666" marR="13332" indent="231649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residual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591" dirty="0">
                <a:latin typeface="Arial Unicode MS"/>
                <a:cs typeface="Arial Unicode MS"/>
              </a:rPr>
              <a:t>Resd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error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suma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externas.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716"/>
              </a:spcBef>
            </a:pP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generadores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tierra:</a:t>
            </a:r>
            <a:endParaRPr sz="656">
              <a:latin typeface="Arial Unicode MS"/>
              <a:cs typeface="Arial Unicode MS"/>
            </a:endParaRPr>
          </a:p>
          <a:p>
            <a:pPr marL="248315" marR="184986">
              <a:lnSpc>
                <a:spcPct val="166100"/>
              </a:lnSpc>
              <a:spcBef>
                <a:spcPts val="807"/>
              </a:spcBef>
              <a:buAutoNum type="arabicPlain" startAt="51"/>
              <a:tabLst>
                <a:tab pos="389972" algn="l"/>
              </a:tabLst>
            </a:pPr>
            <a:r>
              <a:rPr sz="787" dirty="0">
                <a:latin typeface="Arial Unicode MS"/>
                <a:cs typeface="Arial Unicode MS"/>
              </a:rPr>
              <a:t>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clasificarse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otros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energía;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retardo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establecido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5%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761"/>
              </a:spcBef>
            </a:pPr>
            <a:r>
              <a:rPr sz="656" dirty="0">
                <a:latin typeface="Arial Unicode MS"/>
                <a:cs typeface="Arial Unicode MS"/>
              </a:rPr>
              <a:t>50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instantáneo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solo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grandes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configuradas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10%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capacidad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nominal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63578" y="3457371"/>
            <a:ext cx="7647603" cy="367920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32894" y="7224395"/>
            <a:ext cx="248003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7440" y="2995318"/>
            <a:ext cx="5051917" cy="399669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7078885"/>
            <a:ext cx="353088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18.7.2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global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grupos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electrógenos.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7" y="7624603"/>
            <a:ext cx="5298403" cy="33686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18.7.3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FALLAS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TIERRA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ESTATOR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(100%)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máquinas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grandes.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18.7.4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estator;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0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desventaja.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neutro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tercer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armónico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18.7.5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subtensión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armónico;</a:t>
            </a:r>
            <a:endParaRPr sz="985">
              <a:latin typeface="Arial Unicode MS"/>
              <a:cs typeface="Arial Unicode MS"/>
            </a:endParaRPr>
          </a:p>
          <a:p>
            <a:pPr marL="248315" marR="209151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59P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abierto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terminal;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sobretensión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frecuencia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fundamental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93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18.7.6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18.7.7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superposición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sobretensión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fundamental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subtensión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armónico</a:t>
            </a:r>
            <a:r>
              <a:rPr sz="985" dirty="0">
                <a:latin typeface="Arial Unicode MS"/>
                <a:cs typeface="Arial Unicode MS"/>
              </a:rPr>
              <a:t> cubrirá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estator.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01529" y="3343040"/>
            <a:ext cx="7327516" cy="390386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8323" y="7354452"/>
            <a:ext cx="264587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18.7.3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90%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estator.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7120" y="2995334"/>
            <a:ext cx="5210154" cy="335247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3339" y="7037588"/>
            <a:ext cx="5215155" cy="297220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6392726"/>
            <a:ext cx="5138404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18.7.4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100%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para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10109938"/>
            <a:ext cx="419005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18.7.5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100%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EF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tercer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armónico.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6" y="10619143"/>
            <a:ext cx="5294237" cy="10943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18.7.4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RESTRINGIDA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CONTRA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FALLAS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TIERRA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90%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95%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generador;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similares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claseX.</a:t>
            </a:r>
            <a:endParaRPr sz="985">
              <a:latin typeface="Arial Unicode MS"/>
              <a:cs typeface="Arial Unicode MS"/>
            </a:endParaRPr>
          </a:p>
          <a:p>
            <a:pPr marL="248315" marR="253315">
              <a:lnSpc>
                <a:spcPct val="1323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18.7.8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restringida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(REF)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85627" y="2995334"/>
            <a:ext cx="3868402" cy="145890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046898" y="5075044"/>
            <a:ext cx="3947336" cy="254365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30360" y="8287689"/>
            <a:ext cx="4574945" cy="3145542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3" y="4537119"/>
            <a:ext cx="211752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18.7.6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7684906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383624" y="7709907"/>
            <a:ext cx="406338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Superposición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59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100%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EF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241441" y="11842603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245871" y="11867605"/>
            <a:ext cx="162335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REF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29239" y="4372986"/>
            <a:ext cx="4664946" cy="234100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2968163"/>
            <a:ext cx="5237571" cy="1086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18.7.5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SOBRE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55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única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pequeñas.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coordinación.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18.7.9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OC.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6804867"/>
            <a:ext cx="5290906" cy="3111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18.7.9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respuesta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regulación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llevó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>
              <a:latin typeface="Arial Unicode MS"/>
              <a:cs typeface="Arial Unicode MS"/>
            </a:endParaRPr>
          </a:p>
          <a:p>
            <a:pPr marL="248315" marR="141239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OC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generadores: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1.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controlada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endParaRPr sz="985">
              <a:latin typeface="Arial Unicode MS"/>
              <a:cs typeface="Arial Unicode MS"/>
            </a:endParaRPr>
          </a:p>
          <a:p>
            <a:pPr marL="16666" marR="14166" indent="231649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casi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cercanas,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IDMT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18.7.10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control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787" dirty="0">
                <a:latin typeface="Arial Unicode MS"/>
                <a:cs typeface="Arial Unicode MS"/>
              </a:rPr>
              <a:t>2.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restringida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</a:t>
            </a:r>
            <a:endParaRPr sz="787">
              <a:latin typeface="Arial Unicode MS"/>
              <a:cs typeface="Arial Unicode MS"/>
            </a:endParaRPr>
          </a:p>
          <a:p>
            <a:pPr marL="16666" marR="171654" indent="231649">
              <a:lnSpc>
                <a:spcPct val="132900"/>
              </a:lnSpc>
              <a:spcBef>
                <a:spcPts val="4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modifica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función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18.7.11</a:t>
            </a:r>
            <a:r>
              <a:rPr sz="98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35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restringida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35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10419772"/>
            <a:ext cx="5113403" cy="10817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18.7.6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DISTANCIA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RESPALDO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eliminado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62476" y="2995331"/>
            <a:ext cx="4509762" cy="547187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1" y="8550086"/>
            <a:ext cx="340921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9029058"/>
            <a:ext cx="5315071" cy="21149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18.7.7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POTENCIA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INVERSA</a:t>
            </a:r>
            <a:endParaRPr sz="1181" dirty="0">
              <a:latin typeface="Arial Unicode MS"/>
              <a:cs typeface="Arial Unicode MS"/>
            </a:endParaRPr>
          </a:p>
          <a:p>
            <a:pPr marL="16666" marR="189986">
              <a:lnSpc>
                <a:spcPct val="153400"/>
              </a:lnSpc>
              <a:spcBef>
                <a:spcPts val="72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inversa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toma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permitido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 dirty="0">
              <a:latin typeface="Arial Unicode MS"/>
              <a:cs typeface="Arial Unicode MS"/>
            </a:endParaRPr>
          </a:p>
          <a:p>
            <a:pPr marL="248315" marR="1927358">
              <a:lnSpc>
                <a:spcPts val="1575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Unidades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turbina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vapor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turbina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gas: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solo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5%;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 err="1">
                <a:latin typeface="Arial Unicode MS"/>
                <a:cs typeface="Arial Unicode MS"/>
              </a:rPr>
              <a:t>Conjuntos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 err="1" smtClean="0">
                <a:latin typeface="Arial Unicode MS"/>
                <a:cs typeface="Arial Unicode MS"/>
              </a:rPr>
              <a:t>impulsados</a:t>
            </a:r>
            <a:r>
              <a:rPr lang="es-ES" sz="787" spc="210" dirty="0" smtClean="0">
                <a:latin typeface="Arial Unicode MS"/>
                <a:cs typeface="Arial Unicode MS"/>
              </a:rPr>
              <a:t> </a:t>
            </a:r>
            <a:r>
              <a:rPr sz="787" dirty="0" err="1" smtClean="0">
                <a:latin typeface="Arial Unicode MS"/>
                <a:cs typeface="Arial Unicode MS"/>
              </a:rPr>
              <a:t>por</a:t>
            </a:r>
            <a:r>
              <a:rPr sz="787" spc="72" dirty="0" smtClean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diésel: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solo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25%;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459"/>
              </a:spcBef>
            </a:pP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hidráulicas.</a:t>
            </a:r>
            <a:endParaRPr sz="78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66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caso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campo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vapor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 err="1" smtClean="0">
                <a:latin typeface="Arial Unicode MS"/>
                <a:cs typeface="Arial Unicode MS"/>
              </a:rPr>
              <a:t>impulsar</a:t>
            </a:r>
            <a:r>
              <a:rPr lang="es-ES" sz="1115" spc="263" dirty="0" smtClean="0">
                <a:latin typeface="Arial Unicode MS"/>
                <a:cs typeface="Arial Unicode MS"/>
              </a:rPr>
              <a:t> </a:t>
            </a:r>
            <a:r>
              <a:rPr sz="1115" dirty="0" smtClean="0">
                <a:latin typeface="Arial Unicode MS"/>
                <a:cs typeface="Arial Unicode MS"/>
              </a:rPr>
              <a:t>la</a:t>
            </a:r>
            <a:r>
              <a:rPr sz="1115" spc="125" dirty="0" smtClean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turbina,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invertir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potencia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activa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reactiva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78" dirty="0">
                <a:latin typeface="Arial Unicode MS"/>
                <a:cs typeface="Arial Unicode MS"/>
              </a:rPr>
              <a:t>motor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síncrono,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turbina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enfrían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deformarse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dañarse.</a:t>
            </a:r>
            <a:endParaRPr sz="111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02007" y="2995334"/>
            <a:ext cx="4510480" cy="569276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8775916"/>
            <a:ext cx="5263405" cy="14308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18.7.11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restringido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18.7.8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POR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PÉRDIDA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EXCITACIÓN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(FALLO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CAMPO)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luego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absorbe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reactiva.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sincronismo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offset-</a:t>
            </a:r>
            <a:r>
              <a:rPr sz="985" dirty="0">
                <a:latin typeface="Arial Unicode MS"/>
                <a:cs typeface="Arial Unicode MS"/>
              </a:rPr>
              <a:t> Mho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18.7.13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utilizó.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10766377"/>
            <a:ext cx="4929233" cy="68419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18.7.9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FUERA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PASO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(DESLIZAMIENTO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POSTE)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ohmios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</a:t>
            </a:r>
            <a:r>
              <a:rPr sz="985" dirty="0">
                <a:latin typeface="Arial Unicode MS"/>
                <a:cs typeface="Arial Unicode MS"/>
              </a:rPr>
              <a:t> (consulte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18.7.14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08136" y="2995332"/>
            <a:ext cx="5214440" cy="346964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2869" y="7090504"/>
            <a:ext cx="5212036" cy="40224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6532134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57323" y="6573800"/>
            <a:ext cx="1921693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respaldo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generadores.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11179125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57321" y="11220792"/>
            <a:ext cx="295670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generadores.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49091" y="2995332"/>
            <a:ext cx="4624312" cy="34412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7" y="6519507"/>
            <a:ext cx="5298403" cy="23210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18.7.14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desfase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18.7.10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CORRIENTE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SECUENCIA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FASE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NEGATIVA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378" spc="-12" dirty="0">
                <a:latin typeface="Arial Unicode MS"/>
                <a:cs typeface="Arial Unicode MS"/>
              </a:rPr>
              <a:t>PROTECCION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desequilibrada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induciendo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cuerpo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parásitas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sobrecalentamiento.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hay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calificaciones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R5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(NPS);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9"/>
              </a:spcBef>
            </a:pPr>
            <a:r>
              <a:rPr sz="1312" spc="-66" dirty="0">
                <a:latin typeface="Arial Unicode MS"/>
                <a:cs typeface="Arial Unicode MS"/>
              </a:rPr>
              <a:t>I</a:t>
            </a:r>
            <a:r>
              <a:rPr sz="591" spc="-66" dirty="0">
                <a:latin typeface="Arial Unicode MS"/>
                <a:cs typeface="Arial Unicode MS"/>
              </a:rPr>
              <a:t>2</a:t>
            </a:r>
            <a:r>
              <a:rPr sz="919" spc="-66" dirty="0">
                <a:latin typeface="Arial Unicode MS"/>
                <a:cs typeface="Arial Unicode MS"/>
              </a:rPr>
              <a:t>2</a:t>
            </a:r>
            <a:r>
              <a:rPr sz="854" spc="-66" dirty="0">
                <a:latin typeface="Arial Unicode MS"/>
                <a:cs typeface="Arial Unicode MS"/>
              </a:rPr>
              <a:t>t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Calificación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NPS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plazo.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9407013"/>
            <a:ext cx="5169236" cy="16496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18.7.11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FALLA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 </a:t>
            </a:r>
            <a:r>
              <a:rPr sz="1181" spc="-86" dirty="0">
                <a:latin typeface="Arial Unicode MS"/>
                <a:cs typeface="Arial Unicode MS"/>
              </a:rPr>
              <a:t>TIERRA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ROTOR</a:t>
            </a:r>
            <a:endParaRPr sz="1181">
              <a:latin typeface="Arial Unicode MS"/>
              <a:cs typeface="Arial Unicode MS"/>
            </a:endParaRPr>
          </a:p>
          <a:p>
            <a:pPr marL="16666" marR="9332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causará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ningún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campo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podría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incluyen: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Quema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conductores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calefacción;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Distorsión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vibraciones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780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inyectando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campo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91288" y="2995332"/>
            <a:ext cx="5056135" cy="34431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4" y="6530678"/>
            <a:ext cx="334587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18.7.15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7041339"/>
            <a:ext cx="4890900" cy="23827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18.7.12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FRECUENCIA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299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sobrefrecuencia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es: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Causado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repentina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630"/>
              </a:spcBef>
            </a:pP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considerarse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caso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gobernador.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800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subfrecuencia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causada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excesiva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Sobreflujo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estator;</a:t>
            </a:r>
            <a:endParaRPr sz="985">
              <a:latin typeface="Arial Unicode MS"/>
              <a:cs typeface="Arial Unicode MS"/>
            </a:endParaRPr>
          </a:p>
          <a:p>
            <a:pPr marL="248315" marR="565792">
              <a:lnSpc>
                <a:spcPts val="1575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accionamientos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planta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velocidades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más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que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afectan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producción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generador;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Condición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resonancia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mecánica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turbinas.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deslastre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9996969"/>
            <a:ext cx="5223403" cy="131269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18.7.13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VOLTAJE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0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motor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repentina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defectuoso.</a:t>
            </a:r>
            <a:endParaRPr sz="919">
              <a:latin typeface="Arial Unicode MS"/>
              <a:cs typeface="Arial Unicode MS"/>
            </a:endParaRPr>
          </a:p>
          <a:p>
            <a:pPr marL="248315" marR="398305">
              <a:lnSpc>
                <a:spcPct val="117300"/>
              </a:lnSpc>
              <a:spcBef>
                <a:spcPts val="40"/>
              </a:spcBef>
            </a:pP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causar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también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causa sobreexcitación.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5252684"/>
            <a:ext cx="5215671" cy="355519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0" y="2505600"/>
            <a:ext cx="4953401" cy="6281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subvoltaje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peligro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 err="1">
                <a:latin typeface="Arial Unicode MS"/>
                <a:cs typeface="Arial Unicode MS"/>
              </a:rPr>
              <a:t>generador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r>
              <a:rPr lang="es-AR" sz="1000" dirty="0">
                <a:latin typeface="Arial Unicode MS"/>
                <a:cs typeface="Arial Unicode MS"/>
              </a:rPr>
              <a:t> relés</a:t>
            </a:r>
            <a:r>
              <a:rPr lang="es-AR" sz="1000" spc="72" dirty="0">
                <a:latin typeface="Arial Unicode MS"/>
                <a:cs typeface="Arial Unicode MS"/>
              </a:rPr>
              <a:t> 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5" y="3782834"/>
            <a:ext cx="4912567" cy="10945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18.7.14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CONTRA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FALLAS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INTERTURN</a:t>
            </a:r>
            <a:endParaRPr sz="1115">
              <a:latin typeface="Arial Unicode MS"/>
              <a:cs typeface="Arial Unicode MS"/>
            </a:endParaRPr>
          </a:p>
          <a:p>
            <a:pPr marL="16666" marR="65829">
              <a:lnSpc>
                <a:spcPct val="1417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rápidamente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convierte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tierra.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18.7.16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3" y="8916367"/>
            <a:ext cx="441089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18.7.16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vueltas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generadores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cero.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9341267"/>
            <a:ext cx="5117570" cy="15501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Además,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18.7.15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FACTOR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POTENCIA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(32R)</a:t>
            </a:r>
            <a:r>
              <a:rPr sz="1247" spc="-12" dirty="0">
                <a:latin typeface="Arial Unicode MS"/>
                <a:cs typeface="Arial Unicode MS"/>
              </a:rPr>
              <a:t> PROTECCION</a:t>
            </a:r>
            <a:endParaRPr sz="1247">
              <a:latin typeface="Arial Unicode MS"/>
              <a:cs typeface="Arial Unicode MS"/>
            </a:endParaRPr>
          </a:p>
          <a:p>
            <a:pPr marL="16666" marR="54997">
              <a:lnSpc>
                <a:spcPct val="1329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reactiva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(Q)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absorbe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(MVAR)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eléctrico).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4754" y="7594128"/>
            <a:ext cx="5211753" cy="315594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4969" y="3896745"/>
            <a:ext cx="5211155" cy="314839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2475707"/>
            <a:ext cx="5160901" cy="7061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18.7.16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CONCLUSIÓN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221"/>
              </a:spcBef>
            </a:pP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18.7.18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típica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7112300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57324" y="7137300"/>
            <a:ext cx="376671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herida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entre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vueltas.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10816286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57325" y="10849619"/>
            <a:ext cx="232836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típico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generador.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5" y="2505599"/>
            <a:ext cx="5273404" cy="895959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18.8</a:t>
            </a:r>
            <a:endParaRPr sz="1247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spc="105" dirty="0">
                <a:latin typeface="Arial Unicode MS"/>
                <a:cs typeface="Arial Unicode MS"/>
              </a:rPr>
              <a:t>motor</a:t>
            </a:r>
            <a:endParaRPr sz="1706" dirty="0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542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 dirty="0">
              <a:latin typeface="Arial Unicode MS"/>
              <a:cs typeface="Arial Unicode MS"/>
            </a:endParaRPr>
          </a:p>
          <a:p>
            <a:pPr marL="479131" lvl="2" indent="-463299">
              <a:spcBef>
                <a:spcPts val="1031"/>
              </a:spcBef>
              <a:buAutoNum type="arabicPeriod"/>
              <a:tabLst>
                <a:tab pos="479965" algn="l"/>
              </a:tabLst>
            </a:pPr>
            <a:r>
              <a:rPr sz="1181" dirty="0">
                <a:latin typeface="Arial Unicode MS"/>
                <a:cs typeface="Arial Unicode MS"/>
              </a:rPr>
              <a:t>Diferentes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tipos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protecciones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motor</a:t>
            </a:r>
            <a:endParaRPr sz="1181" dirty="0">
              <a:latin typeface="Arial Unicode MS"/>
              <a:cs typeface="Arial Unicode MS"/>
            </a:endParaRPr>
          </a:p>
          <a:p>
            <a:pPr marL="163322" indent="-146656">
              <a:spcBef>
                <a:spcPts val="1063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instantánea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</a:t>
            </a:r>
            <a:endParaRPr sz="1050" dirty="0">
              <a:latin typeface="Arial Unicode MS"/>
              <a:cs typeface="Arial Unicode MS"/>
            </a:endParaRPr>
          </a:p>
          <a:p>
            <a:pPr marL="258314" marR="66662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superiores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HP,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reducir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riesgo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accidentes,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especialmente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protegidos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 dirty="0">
              <a:latin typeface="Arial Unicode MS"/>
              <a:cs typeface="Arial Unicode MS"/>
            </a:endParaRPr>
          </a:p>
          <a:p>
            <a:pPr marL="490797">
              <a:spcBef>
                <a:spcPts val="25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 startAt="2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Protecciones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diferenciales</a:t>
            </a:r>
            <a:endParaRPr sz="985" dirty="0">
              <a:latin typeface="Arial Unicode MS"/>
              <a:cs typeface="Arial Unicode MS"/>
            </a:endParaRPr>
          </a:p>
          <a:p>
            <a:pPr marL="490797" marR="184154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HP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superiores.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</a:t>
            </a:r>
            <a:r>
              <a:rPr sz="985" dirty="0">
                <a:latin typeface="Arial Unicode MS"/>
                <a:cs typeface="Arial Unicode MS"/>
              </a:rPr>
              <a:t> diferencial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transversal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endParaRPr sz="985" dirty="0">
              <a:latin typeface="Arial Unicode MS"/>
              <a:cs typeface="Arial Unicode MS"/>
            </a:endParaRPr>
          </a:p>
          <a:p>
            <a:pPr marL="258314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dividen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circuitos.</a:t>
            </a:r>
            <a:endParaRPr sz="985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393"/>
              </a:spcBef>
              <a:buAutoNum type="arabicPeriod" startAt="3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bloqueo</a:t>
            </a:r>
            <a:endParaRPr sz="985" dirty="0">
              <a:latin typeface="Arial Unicode MS"/>
              <a:cs typeface="Arial Unicode MS"/>
            </a:endParaRPr>
          </a:p>
          <a:p>
            <a:pPr marL="258314" marR="235816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emplean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emplea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bloqueo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independiente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condiciones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263"/>
              </a:spcBef>
              <a:buAutoNum type="arabicPeriod" startAt="4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endParaRPr sz="985" dirty="0">
              <a:latin typeface="Arial Unicode MS"/>
              <a:cs typeface="Arial Unicode MS"/>
            </a:endParaRPr>
          </a:p>
          <a:p>
            <a:pPr marL="490797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incluir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térmica.</a:t>
            </a:r>
            <a:endParaRPr sz="985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46"/>
              </a:spcBef>
              <a:buAutoNum type="arabicPeriod" startAt="5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desequilibrio</a:t>
            </a:r>
            <a:endParaRPr sz="919" dirty="0">
              <a:latin typeface="Arial Unicode MS"/>
              <a:cs typeface="Arial Unicode MS"/>
            </a:endParaRPr>
          </a:p>
          <a:p>
            <a:pPr marL="258314" marR="526628" indent="231649">
              <a:lnSpc>
                <a:spcPts val="1575"/>
              </a:lnSpc>
              <a:spcBef>
                <a:spcPts val="125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negativa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como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calentamiento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rotor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desequilibradas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componente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negativa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 dirty="0">
              <a:latin typeface="Arial Unicode MS"/>
              <a:cs typeface="Arial Unicode MS"/>
            </a:endParaRPr>
          </a:p>
          <a:p>
            <a:pPr marL="490797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detiene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calentamiento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endParaRPr sz="985" dirty="0">
              <a:latin typeface="Arial Unicode MS"/>
              <a:cs typeface="Arial Unicode MS"/>
            </a:endParaRPr>
          </a:p>
          <a:p>
            <a:pPr marL="258314" marR="35830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concentra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instantánea</a:t>
            </a:r>
            <a:r>
              <a:rPr sz="985" dirty="0">
                <a:latin typeface="Arial Unicode MS"/>
                <a:cs typeface="Arial Unicode MS"/>
              </a:rPr>
              <a:t> puede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brindar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completa.</a:t>
            </a:r>
            <a:endParaRPr sz="985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53"/>
              </a:spcBef>
              <a:buAutoNum type="arabicPeriod" startAt="6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restauración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suministro</a:t>
            </a:r>
            <a:endParaRPr sz="919" dirty="0">
              <a:latin typeface="Arial Unicode MS"/>
              <a:cs typeface="Arial Unicode MS"/>
            </a:endParaRPr>
          </a:p>
          <a:p>
            <a:pPr marL="258314" marR="51662" indent="23164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pueden</a:t>
            </a:r>
            <a:r>
              <a:rPr sz="985" dirty="0">
                <a:latin typeface="Arial Unicode MS"/>
                <a:cs typeface="Arial Unicode MS"/>
              </a:rPr>
              <a:t> desfasarse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interrupción.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baja</a:t>
            </a:r>
            <a:r>
              <a:rPr sz="985" dirty="0">
                <a:latin typeface="Arial Unicode MS"/>
                <a:cs typeface="Arial Unicode MS"/>
              </a:rPr>
              <a:t> frecuencia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sensible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condición.</a:t>
            </a:r>
            <a:endParaRPr sz="985" dirty="0">
              <a:latin typeface="Arial Unicode MS"/>
              <a:cs typeface="Arial Unicode MS"/>
            </a:endParaRPr>
          </a:p>
          <a:p>
            <a:pPr marL="258314" marR="137490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liberación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arrancador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rápidamente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suministro.</a:t>
            </a:r>
            <a:endParaRPr sz="854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263"/>
              </a:spcBef>
              <a:buAutoNum type="arabicPeriod" startAt="7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</a:t>
            </a:r>
            <a:endParaRPr sz="985" dirty="0">
              <a:latin typeface="Arial Unicode MS"/>
              <a:cs typeface="Arial Unicode MS"/>
            </a:endParaRPr>
          </a:p>
          <a:p>
            <a:pPr marL="258314" marR="285811" indent="231649">
              <a:lnSpc>
                <a:spcPct val="124000"/>
              </a:lnSpc>
              <a:spcBef>
                <a:spcPts val="20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subtensión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detectar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condición.</a:t>
            </a:r>
            <a:endParaRPr sz="1050" dirty="0">
              <a:latin typeface="Arial Unicode MS"/>
              <a:cs typeface="Arial Unicode MS"/>
            </a:endParaRPr>
          </a:p>
          <a:p>
            <a:pPr marL="117492" indent="-100826">
              <a:spcBef>
                <a:spcPts val="634"/>
              </a:spcBef>
              <a:buAutoNum type="arabicPeriod" startAt="8"/>
              <a:tabLst>
                <a:tab pos="117492" algn="l"/>
              </a:tabLst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rodamientos</a:t>
            </a:r>
            <a:endParaRPr sz="721" dirty="0">
              <a:latin typeface="Arial Unicode MS"/>
              <a:cs typeface="Arial Unicode MS"/>
            </a:endParaRPr>
          </a:p>
          <a:p>
            <a:pPr marL="258314" marR="81660" indent="231649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rodamiento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ahogue.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rodamiento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defectuoso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vibración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pequeño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0" y="2472266"/>
            <a:ext cx="5261738" cy="39439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91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258314" marR="313310" algn="just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Actual.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incrustado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cojinetes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advertencia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adecuada.</a:t>
            </a:r>
            <a:endParaRPr sz="985" dirty="0">
              <a:latin typeface="Arial Unicode MS"/>
              <a:cs typeface="Arial Unicode MS"/>
            </a:endParaRPr>
          </a:p>
          <a:p>
            <a:pPr marL="17499" algn="just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9.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sincronismo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síncrono</a:t>
            </a:r>
            <a:endParaRPr sz="985" dirty="0">
              <a:latin typeface="Arial Unicode MS"/>
              <a:cs typeface="Arial Unicode MS"/>
            </a:endParaRPr>
          </a:p>
          <a:p>
            <a:pPr marL="16666" marR="52497" indent="231649" algn="just">
              <a:lnSpc>
                <a:spcPct val="142400"/>
              </a:lnSpc>
              <a:spcBef>
                <a:spcPts val="767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sometidas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sobrecargas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repentinas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protegerse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sincronismo,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alimentación.</a:t>
            </a:r>
            <a:endParaRPr sz="919" dirty="0">
              <a:latin typeface="Arial Unicode MS"/>
              <a:cs typeface="Arial Unicode MS"/>
            </a:endParaRPr>
          </a:p>
          <a:p>
            <a:pPr marL="16666" marR="14999" indent="231649">
              <a:lnSpc>
                <a:spcPts val="1562"/>
              </a:lnSpc>
              <a:spcBef>
                <a:spcPts val="138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período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sincronismo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desconectar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suministro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máquina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resincronice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máquina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automáticamente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períodos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sobrecarga.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2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HP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provistas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sincronismo,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evitando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sobrecalentamiento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inducción.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satisfactoria.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46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térmica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amortiguador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alternativa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endParaRPr sz="787" dirty="0">
              <a:latin typeface="Arial Unicode MS"/>
              <a:cs typeface="Arial Unicode MS"/>
            </a:endParaRPr>
          </a:p>
          <a:p>
            <a:pPr marL="16666" marR="37498">
              <a:lnSpc>
                <a:spcPct val="165700"/>
              </a:lnSpc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campo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períodos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prolongados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como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inducción.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4" y="7091500"/>
            <a:ext cx="5270905" cy="45405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02463" lvl="1" indent="-486631">
              <a:spcBef>
                <a:spcPts val="131"/>
              </a:spcBef>
              <a:buAutoNum type="arabicPeriod" startAt="9"/>
              <a:tabLst>
                <a:tab pos="503297" algn="l"/>
              </a:tabLst>
            </a:pP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spc="72" dirty="0">
                <a:latin typeface="Arial Unicode MS"/>
                <a:cs typeface="Arial Unicode MS"/>
              </a:rPr>
              <a:t>tablero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(barra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spc="-12" dirty="0">
                <a:latin typeface="Arial Unicode MS"/>
                <a:cs typeface="Arial Unicode MS"/>
              </a:rPr>
              <a:t>colectora)</a:t>
            </a:r>
            <a:endParaRPr sz="1706">
              <a:latin typeface="Arial Unicode MS"/>
              <a:cs typeface="Arial Unicode MS"/>
            </a:endParaRPr>
          </a:p>
          <a:p>
            <a:pPr marL="453299" lvl="2" indent="-437468">
              <a:spcBef>
                <a:spcPts val="1804"/>
              </a:spcBef>
              <a:buAutoNum type="arabicPeriod"/>
              <a:tabLst>
                <a:tab pos="454134" algn="l"/>
              </a:tabLst>
            </a:pPr>
            <a:r>
              <a:rPr sz="1115" spc="-12" dirty="0">
                <a:latin typeface="Arial Unicode MS"/>
                <a:cs typeface="Arial Unicode MS"/>
              </a:rPr>
              <a:t>IMPORTANCIA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LAS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EMBARRADAS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8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patio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cientos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voltios,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cubículo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revestido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metal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restringido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gabinete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limitado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embarrados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aislados,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así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normalmente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encuentran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interconectados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28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hardware.</a:t>
            </a:r>
            <a:endParaRPr sz="919">
              <a:latin typeface="Arial Unicode MS"/>
              <a:cs typeface="Arial Unicode MS"/>
            </a:endParaRPr>
          </a:p>
          <a:p>
            <a:pPr marL="16666" marR="714114" indent="231649">
              <a:lnSpc>
                <a:spcPct val="110800"/>
              </a:lnSpc>
              <a:spcBef>
                <a:spcPts val="40"/>
              </a:spcBef>
            </a:pPr>
            <a:r>
              <a:rPr sz="1181" dirty="0">
                <a:latin typeface="Arial Unicode MS"/>
                <a:cs typeface="Arial Unicode MS"/>
              </a:rPr>
              <a:t>Forman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"nodo"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eléctrico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donde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muchos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circuitos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unen, </a:t>
            </a:r>
            <a:r>
              <a:rPr sz="1181" dirty="0">
                <a:latin typeface="Arial Unicode MS"/>
                <a:cs typeface="Arial Unicode MS"/>
              </a:rPr>
              <a:t>alimentando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enviando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energía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(ver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18.9.1</a:t>
            </a:r>
            <a:r>
              <a:rPr sz="1181" spc="-12" dirty="0">
                <a:latin typeface="Arial Unicode MS"/>
                <a:cs typeface="Arial Unicode MS"/>
              </a:rPr>
              <a:t>).</a:t>
            </a:r>
            <a:endParaRPr sz="1181">
              <a:latin typeface="Arial Unicode MS"/>
              <a:cs typeface="Arial Unicode MS"/>
            </a:endParaRPr>
          </a:p>
          <a:p>
            <a:pPr marL="16666" marR="42496" indent="231649" algn="just">
              <a:lnSpc>
                <a:spcPts val="1575"/>
              </a:lnSpc>
              <a:spcBef>
                <a:spcPts val="78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Fig.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18.9.1,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motivo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fallan,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podría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ocasionar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ellas,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incluso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normales.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09">
              <a:latin typeface="Arial Unicode MS"/>
              <a:cs typeface="Arial Unicode MS"/>
            </a:endParaRPr>
          </a:p>
          <a:p>
            <a:pPr marL="529961" lvl="2" indent="-514128">
              <a:buAutoNum type="arabicPeriod" startAt="2"/>
              <a:tabLst>
                <a:tab pos="530794" algn="l"/>
              </a:tabLst>
            </a:pP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BARRAS</a:t>
            </a:r>
            <a:endParaRPr sz="1312">
              <a:latin typeface="Arial Unicode MS"/>
              <a:cs typeface="Arial Unicode MS"/>
            </a:endParaRPr>
          </a:p>
          <a:p>
            <a:pPr marL="16666" marR="20832">
              <a:lnSpc>
                <a:spcPct val="132900"/>
              </a:lnSpc>
              <a:spcBef>
                <a:spcPts val="716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dejan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tener</a:t>
            </a:r>
            <a:r>
              <a:rPr sz="985" dirty="0">
                <a:latin typeface="Arial Unicode MS"/>
                <a:cs typeface="Arial Unicode MS"/>
              </a:rPr>
              <a:t> fallas,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tablero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blindado,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respaldo,</a:t>
            </a:r>
            <a:r>
              <a:rPr sz="985" dirty="0">
                <a:latin typeface="Arial Unicode MS"/>
                <a:cs typeface="Arial Unicode MS"/>
              </a:rPr>
              <a:t> puede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separada,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costoso</a:t>
            </a:r>
            <a:r>
              <a:rPr sz="985" dirty="0">
                <a:latin typeface="Arial Unicode MS"/>
                <a:cs typeface="Arial Unicode MS"/>
              </a:rPr>
              <a:t> debido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9556" y="2995334"/>
            <a:ext cx="4747513" cy="302082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6116644"/>
            <a:ext cx="3295045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Representación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esquemática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área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barras.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6534799"/>
            <a:ext cx="4990901" cy="28566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tendrá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características: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control;</a:t>
            </a:r>
            <a:endParaRPr sz="787">
              <a:latin typeface="Arial Unicode MS"/>
              <a:cs typeface="Arial Unicode MS"/>
            </a:endParaRPr>
          </a:p>
          <a:p>
            <a:pPr marL="248315" marR="2388157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abierto;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rapido;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estabilidad;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40"/>
              </a:spcBef>
            </a:pP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selectivo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falla;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787" dirty="0">
                <a:latin typeface="Arial Unicode MS"/>
                <a:cs typeface="Arial Unicode MS"/>
              </a:rPr>
              <a:t>Buenas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instalaciones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instalaciones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181" dirty="0">
                <a:latin typeface="Arial Unicode MS"/>
                <a:cs typeface="Arial Unicode MS"/>
              </a:rPr>
              <a:t>18.9.3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TIPOS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BARRAS</a:t>
            </a:r>
            <a:endParaRPr sz="1181">
              <a:latin typeface="Arial Unicode MS"/>
              <a:cs typeface="Arial Unicode MS"/>
            </a:endParaRPr>
          </a:p>
          <a:p>
            <a:pPr marL="154155" indent="-137490">
              <a:spcBef>
                <a:spcPts val="1129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Fugas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marco;</a:t>
            </a:r>
            <a:endParaRPr sz="985">
              <a:latin typeface="Arial Unicode MS"/>
              <a:cs typeface="Arial Unicode MS"/>
            </a:endParaRPr>
          </a:p>
          <a:p>
            <a:pPr marL="117492" indent="-100826">
              <a:spcBef>
                <a:spcPts val="650"/>
              </a:spcBef>
              <a:buAutoNum type="arabicPeriod"/>
              <a:tabLst>
                <a:tab pos="117492" algn="l"/>
              </a:tabLst>
            </a:pP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colectoras;</a:t>
            </a:r>
            <a:endParaRPr sz="721">
              <a:latin typeface="Arial Unicode MS"/>
              <a:cs typeface="Arial Unicode MS"/>
            </a:endParaRPr>
          </a:p>
          <a:p>
            <a:pPr marL="144988" indent="-128324">
              <a:spcBef>
                <a:spcPts val="505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Protecciones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536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</a:t>
            </a:r>
            <a:endParaRPr sz="854">
              <a:latin typeface="Arial Unicode MS"/>
              <a:cs typeface="Arial Unicode MS"/>
            </a:endParaRPr>
          </a:p>
          <a:p>
            <a:pPr marL="266647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impedancia;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37" y="9855932"/>
            <a:ext cx="5256737" cy="20911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18.9.3.1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fugas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bastidor</a:t>
            </a:r>
            <a:endParaRPr sz="854">
              <a:latin typeface="Arial Unicode MS"/>
              <a:cs typeface="Arial Unicode MS"/>
            </a:endParaRPr>
          </a:p>
          <a:p>
            <a:pPr marL="16666" marR="65829">
              <a:lnSpc>
                <a:spcPct val="124400"/>
              </a:lnSpc>
              <a:spcBef>
                <a:spcPts val="827"/>
              </a:spcBef>
            </a:pP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implica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tablero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tierra.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Consiste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marcos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relé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instantánea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tablero.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dispara </a:t>
            </a:r>
            <a:r>
              <a:rPr sz="1050" dirty="0">
                <a:latin typeface="Arial Unicode MS"/>
                <a:cs typeface="Arial Unicode MS"/>
              </a:rPr>
              <a:t>todos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colectoras.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9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cuidado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metálicas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aparamenta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tierra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espúreas.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MΩ</a:t>
            </a:r>
            <a:r>
              <a:rPr sz="985" dirty="0">
                <a:latin typeface="Arial Unicode MS"/>
                <a:cs typeface="Arial Unicode MS"/>
              </a:rPr>
              <a:t> 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suficiente.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recomendado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aproximadamente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30%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(ver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18.9.2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972" y="2995318"/>
            <a:ext cx="5215155" cy="41736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1" y="7268470"/>
            <a:ext cx="353504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18.9.2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esquemáticas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fugas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marco.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7766939"/>
            <a:ext cx="5277570" cy="16885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18.9.3.2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colectoras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80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18.9.3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salientes,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número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(F2),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número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(F1),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entrante.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emiten.</a:t>
            </a:r>
            <a:endParaRPr sz="919">
              <a:latin typeface="Arial Unicode MS"/>
              <a:cs typeface="Arial Unicode MS"/>
            </a:endParaRPr>
          </a:p>
          <a:p>
            <a:pPr marL="16666" marR="359974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40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salientes.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9830929"/>
            <a:ext cx="5263405" cy="18785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18.9.3.3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colectora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735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proteger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colectoras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separado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18.9.4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16666" marR="148323" indent="231649">
              <a:lnSpc>
                <a:spcPct val="1534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18.9.4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separada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confirmado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colectora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(consulte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18.9.4</a:t>
            </a:r>
            <a:r>
              <a:rPr sz="854" spc="-12" dirty="0">
                <a:latin typeface="Arial Unicode MS"/>
                <a:cs typeface="Arial Unicode MS"/>
              </a:rPr>
              <a:t>).</a:t>
            </a:r>
            <a:endParaRPr sz="854">
              <a:latin typeface="Arial Unicode MS"/>
              <a:cs typeface="Arial Unicode MS"/>
            </a:endParaRPr>
          </a:p>
          <a:p>
            <a:pPr marL="16666" marR="317477" indent="231649" algn="just">
              <a:lnSpc>
                <a:spcPct val="132900"/>
              </a:lnSpc>
              <a:spcBef>
                <a:spcPts val="26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tipos: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</a:t>
            </a:r>
            <a:r>
              <a:rPr sz="985" dirty="0">
                <a:latin typeface="Arial Unicode MS"/>
                <a:cs typeface="Arial Unicode MS"/>
              </a:rPr>
              <a:t> polarizada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describe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aquí.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7121" y="2995319"/>
            <a:ext cx="5211753" cy="374156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4286" y="7268142"/>
            <a:ext cx="5215671" cy="4158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6808045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18.9.3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325987" y="6849711"/>
            <a:ext cx="1276683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barras.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1962090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18.9.4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325987" y="12012090"/>
            <a:ext cx="2025861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(aparamenta)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por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zonas.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971944" y="9526443"/>
            <a:ext cx="1168347" cy="6667"/>
          </a:xfrm>
          <a:custGeom>
            <a:avLst/>
            <a:gdLst/>
            <a:ahLst/>
            <a:cxnLst/>
            <a:rect l="l" t="t" r="r" b="b"/>
            <a:pathLst>
              <a:path w="890269" h="5079">
                <a:moveTo>
                  <a:pt x="889914" y="0"/>
                </a:moveTo>
                <a:lnTo>
                  <a:pt x="0" y="0"/>
                </a:lnTo>
                <a:lnTo>
                  <a:pt x="0" y="5040"/>
                </a:lnTo>
                <a:lnTo>
                  <a:pt x="889914" y="5040"/>
                </a:lnTo>
                <a:lnTo>
                  <a:pt x="889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0" y="4051714"/>
            <a:ext cx="5215671" cy="29272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2472266"/>
            <a:ext cx="5160901" cy="10453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18.9.3.3.1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endParaRPr sz="985" dirty="0">
              <a:latin typeface="Arial Unicode MS"/>
              <a:cs typeface="Arial Unicode MS"/>
            </a:endParaRPr>
          </a:p>
          <a:p>
            <a:pPr marL="16666" marR="52497">
              <a:lnSpc>
                <a:spcPct val="153400"/>
              </a:lnSpc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principio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Merz-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price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colectora,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7078546"/>
            <a:ext cx="5220070" cy="20725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18.9.5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polarizada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18.9.5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</a:t>
            </a:r>
            <a:r>
              <a:rPr sz="656" spc="-52" dirty="0">
                <a:latin typeface="Arial Unicode MS"/>
                <a:cs typeface="Arial Unicode MS"/>
              </a:rPr>
              <a:t>1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</a:t>
            </a:r>
            <a:r>
              <a:rPr sz="656" spc="-52" dirty="0">
                <a:latin typeface="Arial Unicode MS"/>
                <a:cs typeface="Arial Unicode MS"/>
              </a:rPr>
              <a:t>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efecto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ms.</a:t>
            </a:r>
            <a:endParaRPr sz="985">
              <a:latin typeface="Arial Unicode MS"/>
              <a:cs typeface="Arial Unicode MS"/>
            </a:endParaRPr>
          </a:p>
          <a:p>
            <a:pPr marL="16666" marR="344974">
              <a:lnSpc>
                <a:spcPct val="142400"/>
              </a:lnSpc>
              <a:spcBef>
                <a:spcPts val="1095"/>
              </a:spcBef>
            </a:pPr>
            <a:r>
              <a:rPr sz="1181" dirty="0">
                <a:latin typeface="Arial Unicode MS"/>
                <a:cs typeface="Arial Unicode MS"/>
              </a:rPr>
              <a:t>18.9.3.3.2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Protección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circulante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impedancia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18.9.6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18.9.7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(R</a:t>
            </a:r>
            <a:r>
              <a:rPr sz="787" spc="-59" dirty="0">
                <a:latin typeface="Arial Unicode MS"/>
                <a:cs typeface="Arial Unicode MS"/>
              </a:rPr>
              <a:t>CT1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1R</a:t>
            </a:r>
            <a:r>
              <a:rPr sz="787" spc="-33" dirty="0">
                <a:latin typeface="Arial Unicode MS"/>
                <a:cs typeface="Arial Unicode MS"/>
              </a:rPr>
              <a:t>L1</a:t>
            </a:r>
            <a:r>
              <a:rPr sz="1247" spc="-33" dirty="0">
                <a:latin typeface="Arial Unicode MS"/>
                <a:cs typeface="Arial Unicode MS"/>
              </a:rPr>
              <a:t>),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3RR5V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relé/I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luego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R5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(R</a:t>
            </a:r>
            <a:r>
              <a:rPr sz="787" spc="-59" dirty="0">
                <a:latin typeface="Arial Unicode MS"/>
                <a:cs typeface="Arial Unicode MS"/>
              </a:rPr>
              <a:t>CT1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1R</a:t>
            </a:r>
            <a:r>
              <a:rPr sz="787" spc="-33" dirty="0">
                <a:latin typeface="Arial Unicode MS"/>
                <a:cs typeface="Arial Unicode MS"/>
              </a:rPr>
              <a:t>L1</a:t>
            </a:r>
            <a:r>
              <a:rPr sz="1247" spc="-33" dirty="0">
                <a:latin typeface="Arial Unicode MS"/>
                <a:cs typeface="Arial Unicode MS"/>
              </a:rPr>
              <a:t>))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/I</a:t>
            </a:r>
            <a:r>
              <a:rPr sz="787" spc="-33" dirty="0">
                <a:latin typeface="Arial Unicode MS"/>
                <a:cs typeface="Arial Unicode MS"/>
              </a:rPr>
              <a:t>R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955278" y="9242532"/>
            <a:ext cx="1110014" cy="501404"/>
          </a:xfrm>
          <a:prstGeom prst="rect">
            <a:avLst/>
          </a:prstGeom>
        </p:spPr>
        <p:txBody>
          <a:bodyPr vert="horz" wrap="square" lIns="0" tIns="65834" rIns="0" bIns="0" rtlCol="0">
            <a:spAutoFit/>
          </a:bodyPr>
          <a:lstStyle/>
          <a:p>
            <a:pPr algn="ctr">
              <a:spcBef>
                <a:spcPts val="518"/>
              </a:spcBef>
            </a:pPr>
            <a:r>
              <a:rPr sz="1181" cap="small" spc="72" dirty="0">
                <a:latin typeface="Arial Unicode MS"/>
                <a:cs typeface="Arial Unicode MS"/>
              </a:rPr>
              <a:t>I</a:t>
            </a:r>
            <a:r>
              <a:rPr sz="1181" cap="small" spc="-170" dirty="0">
                <a:latin typeface="Arial Unicode MS"/>
                <a:cs typeface="Arial Unicode MS"/>
              </a:rPr>
              <a:t>1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3</a:t>
            </a:r>
            <a:r>
              <a:rPr sz="1181" cap="small" spc="-26" dirty="0">
                <a:latin typeface="Arial Unicode MS"/>
                <a:cs typeface="Arial Unicode MS"/>
              </a:rPr>
              <a:t> </a:t>
            </a:r>
            <a:r>
              <a:rPr sz="1181" cap="small" spc="7" dirty="0">
                <a:latin typeface="Arial Unicode MS"/>
                <a:cs typeface="Arial Unicode MS"/>
              </a:rPr>
              <a:t>D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31" dirty="0">
                <a:latin typeface="Arial Unicode MS"/>
                <a:cs typeface="Arial Unicode MS"/>
              </a:rPr>
              <a:t>ct1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1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66" dirty="0">
                <a:latin typeface="Arial Unicode MS"/>
                <a:cs typeface="Arial Unicode MS"/>
              </a:rPr>
              <a:t>l</a:t>
            </a:r>
            <a:r>
              <a:rPr sz="1181" cap="small" spc="-170" dirty="0">
                <a:latin typeface="Arial Unicode MS"/>
                <a:cs typeface="Arial Unicode MS"/>
              </a:rPr>
              <a:t>1</a:t>
            </a:r>
            <a:r>
              <a:rPr sz="1181" cap="small" spc="-78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  <a:p>
            <a:pPr marL="84160" algn="ctr">
              <a:spcBef>
                <a:spcPts val="426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90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33067" y="9387515"/>
            <a:ext cx="23250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R5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50567" y="9395849"/>
            <a:ext cx="107501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</a:t>
            </a:r>
            <a:r>
              <a:rPr sz="854" spc="-125" dirty="0">
                <a:latin typeface="Arial Unicode MS"/>
                <a:cs typeface="Arial Unicode MS"/>
              </a:rPr>
              <a:t>S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spc="66" dirty="0">
                <a:latin typeface="Arial Unicode MS"/>
                <a:cs typeface="Arial Unicode MS"/>
              </a:rPr>
              <a:t>t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5R2R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relé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79192" y="9778320"/>
            <a:ext cx="5292571" cy="24703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1649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relé5voltaje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05" dirty="0">
                <a:latin typeface="Arial Unicode MS"/>
                <a:cs typeface="Arial Unicode MS"/>
              </a:rPr>
              <a:t>R</a:t>
            </a:r>
            <a:r>
              <a:rPr sz="656" spc="-105" dirty="0">
                <a:latin typeface="Arial Unicode MS"/>
                <a:cs typeface="Arial Unicode MS"/>
              </a:rPr>
              <a:t>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resistencia </a:t>
            </a:r>
            <a:r>
              <a:rPr sz="1050" dirty="0">
                <a:latin typeface="Arial Unicode MS"/>
                <a:cs typeface="Arial Unicode MS"/>
              </a:rPr>
              <a:t>estabilizadora;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R</a:t>
            </a:r>
            <a:r>
              <a:rPr sz="656" spc="-72" dirty="0">
                <a:latin typeface="Arial Unicode MS"/>
                <a:cs typeface="Arial Unicode MS"/>
              </a:rPr>
              <a:t>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plomo.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teóricamente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</a:t>
            </a:r>
            <a:r>
              <a:rPr sz="656" spc="-26" dirty="0">
                <a:latin typeface="Arial Unicode MS"/>
                <a:cs typeface="Arial Unicode MS"/>
              </a:rPr>
              <a:t>L1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plomo,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satura</a:t>
            </a:r>
            <a:r>
              <a:rPr sz="985" dirty="0">
                <a:latin typeface="Arial Unicode MS"/>
                <a:cs typeface="Arial Unicode MS"/>
              </a:rPr>
              <a:t> completamente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EMF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puede</a:t>
            </a:r>
            <a:r>
              <a:rPr lang="es-ES" sz="985" spc="263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representarse</a:t>
            </a:r>
            <a:r>
              <a:rPr sz="985" spc="165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magnetización.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corrienteI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endParaRPr sz="656" dirty="0">
              <a:latin typeface="Arial Unicode MS"/>
              <a:cs typeface="Arial Unicode MS"/>
            </a:endParaRPr>
          </a:p>
          <a:p>
            <a:pPr marL="16666">
              <a:lnSpc>
                <a:spcPts val="1476"/>
              </a:lnSpc>
            </a:pPr>
            <a:r>
              <a:rPr sz="1247" dirty="0">
                <a:latin typeface="Arial Unicode MS"/>
                <a:cs typeface="Arial Unicode MS"/>
              </a:rPr>
              <a:t>pasará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circuito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relés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rama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CT-</a:t>
            </a:r>
            <a:r>
              <a:rPr sz="1247" spc="-138" dirty="0">
                <a:latin typeface="Arial Unicode MS"/>
                <a:cs typeface="Arial Unicode MS"/>
              </a:rPr>
              <a:t>SC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saturada.</a:t>
            </a:r>
            <a:endParaRPr sz="1247" dirty="0">
              <a:latin typeface="Arial Unicode MS"/>
              <a:cs typeface="Arial Unicode MS"/>
            </a:endParaRPr>
          </a:p>
          <a:p>
            <a:pPr marL="16666" marR="258314" indent="231649">
              <a:lnSpc>
                <a:spcPts val="1562"/>
              </a:lnSpc>
              <a:spcBef>
                <a:spcPts val="72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R5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relé,V</a:t>
            </a:r>
            <a:r>
              <a:rPr sz="721" dirty="0">
                <a:latin typeface="Arial Unicode MS"/>
                <a:cs typeface="Arial Unicode MS"/>
              </a:rPr>
              <a:t>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dirty="0">
                <a:latin typeface="Arial Unicode MS"/>
                <a:cs typeface="Arial Unicode MS"/>
              </a:rPr>
              <a:t> ajuste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721" spc="-86" dirty="0">
                <a:latin typeface="Arial Unicode MS"/>
                <a:cs typeface="Arial Unicode MS"/>
              </a:rPr>
              <a:t>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relé,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R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1R</a:t>
            </a:r>
            <a:r>
              <a:rPr sz="656" spc="-26" dirty="0">
                <a:latin typeface="Arial Unicode MS"/>
                <a:cs typeface="Arial Unicode MS"/>
              </a:rPr>
              <a:t>L1</a:t>
            </a:r>
            <a:r>
              <a:rPr sz="985" spc="-26" dirty="0">
                <a:latin typeface="Arial Unicode MS"/>
                <a:cs typeface="Arial Unicode MS"/>
              </a:rPr>
              <a:t>)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34"/>
            <a:ext cx="5214869" cy="200127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3339" y="5579620"/>
            <a:ext cx="5215155" cy="195192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3" y="5043192"/>
            <a:ext cx="5257571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18.9.6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simple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1" y="7618421"/>
            <a:ext cx="5275905" cy="42980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18.9.7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16666" marR="105825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Ajustar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requerido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mayor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R</a:t>
            </a:r>
            <a:r>
              <a:rPr sz="1115" spc="-33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919099">
              <a:spcBef>
                <a:spcPts val="879"/>
              </a:spcBef>
            </a:pPr>
            <a:r>
              <a:rPr sz="1247" spc="-66" dirty="0">
                <a:latin typeface="Arial Unicode MS"/>
                <a:cs typeface="Arial Unicode MS"/>
              </a:rPr>
              <a:t>V</a:t>
            </a:r>
            <a:r>
              <a:rPr sz="854" spc="-66" dirty="0">
                <a:latin typeface="Arial Unicode MS"/>
                <a:cs typeface="Arial Unicode MS"/>
              </a:rPr>
              <a:t>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.V</a:t>
            </a:r>
            <a:r>
              <a:rPr sz="854" spc="-33" dirty="0">
                <a:latin typeface="Arial Unicode MS"/>
                <a:cs typeface="Arial Unicode MS"/>
              </a:rPr>
              <a:t>R</a:t>
            </a:r>
            <a:endParaRPr sz="854" dirty="0">
              <a:latin typeface="Arial Unicode MS"/>
              <a:cs typeface="Arial Unicode MS"/>
            </a:endParaRPr>
          </a:p>
          <a:p>
            <a:pPr marL="919099">
              <a:spcBef>
                <a:spcPts val="406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R.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1R</a:t>
            </a:r>
            <a:r>
              <a:rPr sz="656" spc="-33" dirty="0">
                <a:latin typeface="Arial Unicode MS"/>
                <a:cs typeface="Arial Unicode MS"/>
              </a:rPr>
              <a:t>L1</a:t>
            </a:r>
            <a:r>
              <a:rPr sz="919" spc="-33" dirty="0">
                <a:latin typeface="Arial Unicode MS"/>
                <a:cs typeface="Arial Unicode MS"/>
              </a:rPr>
              <a:t>Þ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R.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919" dirty="0">
                <a:latin typeface="Arial Unicode MS"/>
                <a:cs typeface="Arial Unicode MS"/>
              </a:rPr>
              <a:t>=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Yo</a:t>
            </a:r>
            <a:r>
              <a:rPr sz="656" spc="-52" dirty="0">
                <a:latin typeface="Arial Unicode MS"/>
                <a:cs typeface="Arial Unicode MS"/>
              </a:rPr>
              <a:t>R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1R</a:t>
            </a:r>
            <a:r>
              <a:rPr sz="656" spc="-26" dirty="0">
                <a:latin typeface="Arial Unicode MS"/>
                <a:cs typeface="Arial Unicode MS"/>
              </a:rPr>
              <a:t>L1</a:t>
            </a:r>
            <a:r>
              <a:rPr sz="919" spc="-26" dirty="0">
                <a:latin typeface="Arial Unicode MS"/>
                <a:cs typeface="Arial Unicode MS"/>
              </a:rPr>
              <a:t>Þ</a:t>
            </a:r>
            <a:endParaRPr sz="919" dirty="0">
              <a:latin typeface="Arial Unicode MS"/>
              <a:cs typeface="Arial Unicode MS"/>
            </a:endParaRPr>
          </a:p>
          <a:p>
            <a:pPr marL="16666" marR="223317" indent="231649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obtener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adicional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estabilizadora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(R</a:t>
            </a:r>
            <a:r>
              <a:rPr sz="591" spc="-78" dirty="0">
                <a:latin typeface="Arial Unicode MS"/>
                <a:cs typeface="Arial Unicode MS"/>
              </a:rPr>
              <a:t>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T</a:t>
            </a:r>
            <a:r>
              <a:rPr sz="985" spc="-26" dirty="0">
                <a:latin typeface="Arial Unicode MS"/>
                <a:cs typeface="Arial Unicode MS"/>
              </a:rPr>
              <a:t>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(R)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estabilización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 dirty="0">
              <a:latin typeface="Arial Unicode MS"/>
              <a:cs typeface="Arial Unicode MS"/>
            </a:endParaRPr>
          </a:p>
          <a:p>
            <a:pPr marR="216651" algn="ctr">
              <a:spcBef>
                <a:spcPts val="906"/>
              </a:spcBef>
            </a:pPr>
            <a:r>
              <a:rPr sz="1247" spc="-125" dirty="0">
                <a:latin typeface="Arial Unicode MS"/>
                <a:cs typeface="Arial Unicode MS"/>
              </a:rPr>
              <a:t>R</a:t>
            </a:r>
            <a:r>
              <a:rPr sz="854" spc="-125" dirty="0">
                <a:latin typeface="Arial Unicode MS"/>
                <a:cs typeface="Arial Unicode MS"/>
              </a:rPr>
              <a:t>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5R2R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relé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1247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interna,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18.9.8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inflexión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18.9.8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METRO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magnetización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tomada</a:t>
            </a:r>
            <a:r>
              <a:rPr sz="985" spc="86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(resistencia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no</a:t>
            </a:r>
            <a:r>
              <a:rPr sz="985" dirty="0">
                <a:latin typeface="Arial Unicode MS"/>
                <a:cs typeface="Arial Unicode MS"/>
              </a:rPr>
              <a:t> lineal)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V</a:t>
            </a:r>
            <a:r>
              <a:rPr sz="656" spc="-26" dirty="0">
                <a:latin typeface="Arial Unicode MS"/>
                <a:cs typeface="Arial Unicode MS"/>
              </a:rPr>
              <a:t>s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I</a:t>
            </a:r>
            <a:r>
              <a:rPr sz="656" spc="-40" dirty="0">
                <a:latin typeface="Arial Unicode MS"/>
                <a:cs typeface="Arial Unicode MS"/>
              </a:rPr>
              <a:t>SR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ajuste,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norte5número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v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supervisión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ajuste.</a:t>
            </a:r>
            <a:endParaRPr sz="985" dirty="0">
              <a:latin typeface="Arial Unicode MS"/>
              <a:cs typeface="Arial Unicode MS"/>
            </a:endParaRPr>
          </a:p>
          <a:p>
            <a:pPr marL="16666" marR="182486" indent="231649">
              <a:lnSpc>
                <a:spcPts val="1575"/>
              </a:lnSpc>
              <a:spcBef>
                <a:spcPts val="91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op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30%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asegurar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2873" y="2995317"/>
            <a:ext cx="5215237" cy="217210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0972" y="7444829"/>
            <a:ext cx="5215155" cy="257011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255241"/>
            <a:ext cx="5247571" cy="9195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18.9.8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985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18.9.3.3.2.1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pasante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401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estabilidad,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permanecerá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estable.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6597502"/>
            <a:ext cx="5188404" cy="6191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18.9.3.3.3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348"/>
              </a:spcBef>
            </a:pP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efectiva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creando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18.9.9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10106160"/>
            <a:ext cx="5174236" cy="17305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18.9.9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(R</a:t>
            </a:r>
            <a:r>
              <a:rPr sz="525" spc="-59" dirty="0">
                <a:latin typeface="Arial Unicode MS"/>
                <a:cs typeface="Arial Unicode MS"/>
              </a:rPr>
              <a:t>S</a:t>
            </a:r>
            <a:r>
              <a:rPr sz="525" spc="20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t</a:t>
            </a:r>
            <a:r>
              <a:rPr sz="787" spc="-33" dirty="0">
                <a:latin typeface="Arial Unicode MS"/>
                <a:cs typeface="Arial Unicode MS"/>
              </a:rPr>
              <a:t>).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18.9.3.3.4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zona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387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confirmar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decisión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duplicado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conjunto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excepto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acoplador.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dispuesto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similar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cubre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totalidad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discrimina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4524173"/>
            <a:ext cx="5214869" cy="217282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46089" y="9468805"/>
            <a:ext cx="4831248" cy="196537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2505599"/>
            <a:ext cx="5239238" cy="15985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258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18.9.3.3.5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Resistencia</a:t>
            </a:r>
            <a:r>
              <a:rPr sz="1312" spc="99" dirty="0">
                <a:latin typeface="Arial Unicode MS"/>
                <a:cs typeface="Arial Unicode MS"/>
              </a:rPr>
              <a:t> </a:t>
            </a:r>
            <a:r>
              <a:rPr sz="1312" spc="66" dirty="0">
                <a:latin typeface="Arial Unicode MS"/>
                <a:cs typeface="Arial Unicode MS"/>
              </a:rPr>
              <a:t>no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lineal</a:t>
            </a:r>
            <a:r>
              <a:rPr sz="1312" spc="99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(resistencia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Metrosils)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22"/>
              </a:spcBef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dirty="0">
                <a:latin typeface="Arial Unicode MS"/>
                <a:cs typeface="Arial Unicode MS"/>
              </a:rPr>
              <a:t> representa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llamada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18.9.10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6749894"/>
            <a:ext cx="5222571" cy="21874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8329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18.9.10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(resistencia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alta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115" dirty="0">
                <a:latin typeface="Arial Unicode MS"/>
                <a:cs typeface="Arial Unicode MS"/>
              </a:rPr>
              <a:t>18.9.3.3.6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supervisión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barras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355"/>
              </a:spcBef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desequilibrada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fluirá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combinación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metrosil,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CT;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entorno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primario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efectivo.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Usamos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sensible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igual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18.9.11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11965668"/>
            <a:ext cx="519673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18.9.11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supervisión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impedancia.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0" y="5811123"/>
            <a:ext cx="5215671" cy="586968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1" y="2472265"/>
            <a:ext cx="5304238" cy="28964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abierto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CT1,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CT1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pasará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través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21" spc="-33" dirty="0">
                <a:latin typeface="Arial Unicode MS"/>
                <a:cs typeface="Arial Unicode MS"/>
              </a:rPr>
              <a:t>METRO2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21" spc="-33" dirty="0">
                <a:latin typeface="Arial Unicode MS"/>
                <a:cs typeface="Arial Unicode MS"/>
              </a:rPr>
              <a:t>METRO3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 smtClean="0">
                <a:latin typeface="Arial Unicode MS"/>
                <a:cs typeface="Arial Unicode MS"/>
              </a:rPr>
              <a:t>del</a:t>
            </a:r>
            <a:r>
              <a:rPr lang="es-ES" sz="1115" spc="263" dirty="0" smtClean="0">
                <a:latin typeface="Arial Unicode MS"/>
                <a:cs typeface="Arial Unicode MS"/>
              </a:rPr>
              <a:t> </a:t>
            </a:r>
            <a:r>
              <a:rPr sz="1115" dirty="0" err="1" smtClean="0">
                <a:latin typeface="Arial Unicode MS"/>
                <a:cs typeface="Arial Unicode MS"/>
              </a:rPr>
              <a:t>relé</a:t>
            </a:r>
            <a:r>
              <a:rPr sz="1115" spc="40" dirty="0" smtClean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(R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relé1R</a:t>
            </a:r>
            <a:r>
              <a:rPr sz="721" spc="-12" dirty="0">
                <a:latin typeface="Arial Unicode MS"/>
                <a:cs typeface="Arial Unicode MS"/>
              </a:rPr>
              <a:t>S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t</a:t>
            </a:r>
            <a:r>
              <a:rPr sz="1115" spc="-33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95"/>
              </a:spcBef>
            </a:pP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supervisión5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((R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relé1R</a:t>
            </a:r>
            <a:r>
              <a:rPr sz="656" spc="-12" dirty="0">
                <a:latin typeface="Arial Unicode MS"/>
                <a:cs typeface="Arial Unicode MS"/>
              </a:rPr>
              <a:t>S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//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Z</a:t>
            </a:r>
            <a:r>
              <a:rPr sz="656" spc="-33" dirty="0">
                <a:latin typeface="Arial Unicode MS"/>
                <a:cs typeface="Arial Unicode MS"/>
              </a:rPr>
              <a:t>METRO2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//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METRO3</a:t>
            </a:r>
            <a:r>
              <a:rPr sz="1050" spc="-12" dirty="0">
                <a:latin typeface="Arial Unicode MS"/>
                <a:cs typeface="Arial Unicode MS"/>
              </a:rPr>
              <a:t>)</a:t>
            </a:r>
            <a:endParaRPr sz="1050" dirty="0">
              <a:latin typeface="Arial Unicode MS"/>
              <a:cs typeface="Arial Unicode MS"/>
            </a:endParaRPr>
          </a:p>
          <a:p>
            <a:pPr marL="16666" marR="37498" indent="231649">
              <a:lnSpc>
                <a:spcPts val="1575"/>
              </a:lnSpc>
              <a:spcBef>
                <a:spcPts val="9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supervisión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defectuosa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evitar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daños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estabilizadoras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barras.</a:t>
            </a:r>
            <a:endParaRPr sz="854" dirty="0">
              <a:latin typeface="Arial Unicode MS"/>
              <a:cs typeface="Arial Unicode MS"/>
            </a:endParaRPr>
          </a:p>
          <a:p>
            <a:pPr marL="16666" marR="1325735">
              <a:lnSpc>
                <a:spcPct val="113399"/>
              </a:lnSpc>
              <a:spcBef>
                <a:spcPts val="957"/>
              </a:spcBef>
            </a:pPr>
            <a:r>
              <a:rPr sz="1247" dirty="0">
                <a:latin typeface="Arial Unicode MS"/>
                <a:cs typeface="Arial Unicode MS"/>
              </a:rPr>
              <a:t>18.9.4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BARRAS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TÍPICAS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TIPO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-52" dirty="0">
                <a:latin typeface="Arial Unicode MS"/>
                <a:cs typeface="Arial Unicode MS"/>
              </a:rPr>
              <a:t>ALTA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IMPEDANCIA</a:t>
            </a:r>
            <a:endParaRPr sz="1247" dirty="0">
              <a:latin typeface="Arial Unicode MS"/>
              <a:cs typeface="Arial Unicode MS"/>
            </a:endParaRPr>
          </a:p>
          <a:p>
            <a:pPr marL="16666" marR="109992">
              <a:lnSpc>
                <a:spcPct val="1323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Consulte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única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secciones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18.9.12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18.9.13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68872" y="11967147"/>
            <a:ext cx="5085900" cy="3496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3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18.9.12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simple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única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única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dos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secciones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16"/>
            <a:ext cx="5215671" cy="360666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6647124"/>
            <a:ext cx="5173402" cy="3496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3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18.9.13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simple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única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secciones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por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9" y="7262776"/>
            <a:ext cx="5242571" cy="6216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6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18.9.12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discriminar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control</a:t>
            </a:r>
            <a:r>
              <a:rPr sz="985" dirty="0">
                <a:latin typeface="Arial Unicode MS"/>
                <a:cs typeface="Arial Unicode MS"/>
              </a:rPr>
              <a:t> protege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conectada.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1" y="8274257"/>
            <a:ext cx="5312573" cy="27498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18.10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706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Protecciones</a:t>
            </a:r>
            <a:r>
              <a:rPr sz="1312" spc="11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la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unidad</a:t>
            </a:r>
            <a:endParaRPr sz="1312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919">
              <a:latin typeface="Arial Unicode MS"/>
              <a:cs typeface="Arial Unicode MS"/>
            </a:endParaRPr>
          </a:p>
          <a:p>
            <a:pPr marL="655785" lvl="2" indent="-639953">
              <a:spcBef>
                <a:spcPts val="7"/>
              </a:spcBef>
              <a:buAutoNum type="arabicPeriod"/>
              <a:tabLst>
                <a:tab pos="656619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300"/>
              </a:lnSpc>
              <a:spcBef>
                <a:spcPts val="721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corriente,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transformador.</a:t>
            </a:r>
            <a:endParaRPr sz="1050">
              <a:latin typeface="Arial Unicode MS"/>
              <a:cs typeface="Arial Unicode MS"/>
            </a:endParaRPr>
          </a:p>
          <a:p>
            <a:pPr marL="16666" marR="91660" indent="231649">
              <a:lnSpc>
                <a:spcPct val="124600"/>
              </a:lnSpc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comparación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zona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misma.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1050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18.10.1</a:t>
            </a:r>
            <a:r>
              <a:rPr sz="1050" spc="-12" dirty="0">
                <a:latin typeface="Arial Unicode MS"/>
                <a:cs typeface="Arial Unicode MS"/>
              </a:rPr>
              <a:t>y</a:t>
            </a:r>
            <a:endParaRPr sz="1050">
              <a:latin typeface="Arial Unicode MS"/>
              <a:cs typeface="Arial Unicode MS"/>
            </a:endParaRPr>
          </a:p>
          <a:p>
            <a:pPr marL="16666" marR="98326" lvl="2">
              <a:lnSpc>
                <a:spcPts val="1575"/>
              </a:lnSpc>
              <a:spcBef>
                <a:spcPts val="105"/>
              </a:spcBef>
              <a:buClr>
                <a:srgbClr val="007FAC"/>
              </a:buClr>
              <a:buAutoNum type="arabicPeriod" startAt="2"/>
              <a:tabLst>
                <a:tab pos="474131" algn="l"/>
              </a:tabLst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equilibrada.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agrega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resistencia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desequilibradas;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estabilizadora.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0972" y="2995316"/>
            <a:ext cx="5215155" cy="23518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11920" y="6168277"/>
            <a:ext cx="5215671" cy="238774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5430044"/>
            <a:ext cx="5084235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18.10.1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externa: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8638907"/>
            <a:ext cx="5309238" cy="24011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interna: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funcionará.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circulante</a:t>
            </a:r>
            <a:r>
              <a:rPr sz="985" dirty="0">
                <a:latin typeface="Arial Unicode MS"/>
                <a:cs typeface="Arial Unicode MS"/>
              </a:rPr>
              <a:t> equilibrada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conoce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equilibrio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18.10.3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4991" indent="231649">
              <a:lnSpc>
                <a:spcPts val="1575"/>
              </a:lnSpc>
              <a:spcBef>
                <a:spcPts val="10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balance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pero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balance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generador,</a:t>
            </a:r>
            <a:r>
              <a:rPr sz="919" spc="30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30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31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aparamenta.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asegurar</a:t>
            </a:r>
            <a:endParaRPr sz="985">
              <a:latin typeface="Arial Unicode MS"/>
              <a:cs typeface="Arial Unicode MS"/>
            </a:endParaRPr>
          </a:p>
          <a:p>
            <a:pPr marL="16666" marR="36664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(pasante),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será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romperá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polarización.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34"/>
            <a:ext cx="5214869" cy="25124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8287" y="6069075"/>
            <a:ext cx="5210871" cy="257483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5590675"/>
            <a:ext cx="461339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18.10.3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(falla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externa)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8726784"/>
            <a:ext cx="5285072" cy="28193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18.10.4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interna: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funcionará.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18.10.2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APLICACIÓN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DIFERENCIAL</a:t>
            </a:r>
            <a:endParaRPr sz="1378">
              <a:latin typeface="Arial Unicode MS"/>
              <a:cs typeface="Arial Unicode MS"/>
            </a:endParaRPr>
          </a:p>
          <a:p>
            <a:pPr marL="154155" indent="-137490">
              <a:spcBef>
                <a:spcPts val="1102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generador;</a:t>
            </a:r>
            <a:endParaRPr sz="985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transformador;</a:t>
            </a:r>
            <a:endParaRPr sz="985">
              <a:latin typeface="Arial Unicode MS"/>
              <a:cs typeface="Arial Unicode MS"/>
            </a:endParaRPr>
          </a:p>
          <a:p>
            <a:pPr marL="172488" indent="-155822">
              <a:spcBef>
                <a:spcPts val="249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48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diferencial</a:t>
            </a:r>
            <a:r>
              <a:rPr sz="1115" spc="48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tablero-</a:t>
            </a:r>
            <a:r>
              <a:rPr sz="1115" spc="-12" dirty="0">
                <a:latin typeface="Arial Unicode MS"/>
                <a:cs typeface="Arial Unicode MS"/>
              </a:rPr>
              <a:t>embarrado;</a:t>
            </a:r>
            <a:endParaRPr sz="1115">
              <a:latin typeface="Arial Unicode MS"/>
              <a:cs typeface="Arial Unicode MS"/>
            </a:endParaRPr>
          </a:p>
          <a:p>
            <a:pPr marL="126657" indent="-109992">
              <a:spcBef>
                <a:spcPts val="558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piloto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alimentador.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525">
              <a:latin typeface="Arial Unicode MS"/>
              <a:cs typeface="Arial Unicode MS"/>
            </a:endParaRPr>
          </a:p>
          <a:p>
            <a:pPr marL="16666" marR="400803">
              <a:lnSpc>
                <a:spcPct val="108200"/>
              </a:lnSpc>
            </a:pPr>
            <a:r>
              <a:rPr sz="1312" dirty="0">
                <a:latin typeface="Arial Unicode MS"/>
                <a:cs typeface="Arial Unicode MS"/>
              </a:rPr>
              <a:t>18.10.3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LÍNEAS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DE </a:t>
            </a:r>
            <a:r>
              <a:rPr sz="1312" spc="-26" dirty="0">
                <a:latin typeface="Arial Unicode MS"/>
                <a:cs typeface="Arial Unicode MS"/>
              </a:rPr>
              <a:t>TRANSMISIÓN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ALTA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TENSIÓN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(PROTECCIÓN</a:t>
            </a:r>
            <a:r>
              <a:rPr sz="1312" dirty="0">
                <a:latin typeface="Arial Unicode MS"/>
                <a:cs typeface="Arial Unicode MS"/>
              </a:rPr>
              <a:t> HILO </a:t>
            </a:r>
            <a:r>
              <a:rPr sz="1312" spc="-12" dirty="0">
                <a:latin typeface="Arial Unicode MS"/>
                <a:cs typeface="Arial Unicode MS"/>
              </a:rPr>
              <a:t>PILOTO)</a:t>
            </a:r>
            <a:endParaRPr sz="1312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424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circulante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equilibrada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09245" y="2995333"/>
            <a:ext cx="3820217" cy="22847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05302" y="5934888"/>
            <a:ext cx="5231454" cy="201546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89" y="5362959"/>
            <a:ext cx="281503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18.10.5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precios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Merz.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8033233"/>
            <a:ext cx="5293405" cy="7754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18.10.6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hilo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piloto.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378">
              <a:latin typeface="Arial Unicode MS"/>
              <a:cs typeface="Arial Unicode MS"/>
            </a:endParaRPr>
          </a:p>
          <a:p>
            <a:pPr marL="248315" marR="6666" indent="-833">
              <a:lnSpc>
                <a:spcPct val="153000"/>
              </a:lnSpc>
            </a:pPr>
            <a:r>
              <a:rPr sz="854" dirty="0">
                <a:latin typeface="Arial Unicode MS"/>
                <a:cs typeface="Arial Unicode MS"/>
              </a:rPr>
              <a:t>Consulte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piloto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18.10.6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Existen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diferentes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transferir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actuales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611661" y="9232463"/>
            <a:ext cx="3517547" cy="12213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-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piloto;</a:t>
            </a:r>
            <a:endParaRPr sz="919">
              <a:latin typeface="Arial Unicode MS"/>
              <a:cs typeface="Arial Unicode MS"/>
            </a:endParaRPr>
          </a:p>
          <a:p>
            <a:pPr marL="16666" marR="1967355">
              <a:lnSpc>
                <a:spcPts val="1562"/>
              </a:lnSpc>
              <a:spcBef>
                <a:spcPts val="138"/>
              </a:spcBef>
            </a:pPr>
            <a:r>
              <a:rPr sz="787" dirty="0">
                <a:latin typeface="Arial Unicode MS"/>
                <a:cs typeface="Arial Unicode MS"/>
              </a:rPr>
              <a:t>Portador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(PLC);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Enlace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radio;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Fibra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óptica;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06"/>
              </a:spcBef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-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piloto.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km.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11000199"/>
            <a:ext cx="5294237" cy="6548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18.10.4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PORTADOR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DE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DE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ALIMENTACIÓN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827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aceleración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remoto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junto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voz.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18.10.7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03419" y="3125718"/>
            <a:ext cx="8523599" cy="422324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8325" y="7448168"/>
            <a:ext cx="666009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18.10.7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Comunicación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través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señal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interpuesta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(portadora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eléctrica).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0" y="4657389"/>
            <a:ext cx="5215671" cy="174900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1773" y="8217755"/>
            <a:ext cx="5179337" cy="241893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88" y="2924585"/>
            <a:ext cx="5283406" cy="1311135"/>
          </a:xfrm>
          <a:prstGeom prst="rect">
            <a:avLst/>
          </a:prstGeom>
        </p:spPr>
        <p:txBody>
          <a:bodyPr vert="horz" wrap="square" lIns="0" tIns="81668" rIns="0" bIns="0" rtlCol="0">
            <a:spAutoFit/>
          </a:bodyPr>
          <a:lstStyle/>
          <a:p>
            <a:pPr marL="248315">
              <a:spcBef>
                <a:spcPts val="642"/>
              </a:spcBef>
            </a:pPr>
            <a:r>
              <a:rPr sz="787" spc="-12" dirty="0">
                <a:latin typeface="Arial Unicode MS"/>
                <a:cs typeface="Arial Unicode MS"/>
              </a:rPr>
              <a:t>Enlaces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radio;</a:t>
            </a:r>
            <a:endParaRPr sz="787">
              <a:latin typeface="Arial Unicode MS"/>
              <a:cs typeface="Arial Unicode MS"/>
            </a:endParaRPr>
          </a:p>
          <a:p>
            <a:pPr marL="248315" marR="3571403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Pocos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usados</a:t>
            </a:r>
            <a:r>
              <a:rPr sz="854" spc="5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pasado;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Fibras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ópticas.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9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18.10.8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6489272"/>
            <a:ext cx="456756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comunicación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óptica.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4" y="7064090"/>
            <a:ext cx="5079235" cy="8203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recientes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3" y="10736232"/>
            <a:ext cx="436255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18.10.9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estabilización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fibra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óptica.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21551" y="3482606"/>
            <a:ext cx="5260071" cy="81386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dirty="0">
                <a:latin typeface="Arial Unicode MS"/>
                <a:cs typeface="Arial Unicode MS"/>
              </a:rPr>
              <a:t>Protecciones</a:t>
            </a:r>
            <a:r>
              <a:rPr sz="1575" spc="190" dirty="0">
                <a:latin typeface="Arial Unicode MS"/>
                <a:cs typeface="Arial Unicode MS"/>
              </a:rPr>
              <a:t> </a:t>
            </a:r>
            <a:r>
              <a:rPr sz="1575" dirty="0">
                <a:latin typeface="Arial Unicode MS"/>
                <a:cs typeface="Arial Unicode MS"/>
              </a:rPr>
              <a:t>de</a:t>
            </a:r>
            <a:r>
              <a:rPr sz="1575" spc="190" dirty="0">
                <a:latin typeface="Arial Unicode MS"/>
                <a:cs typeface="Arial Unicode MS"/>
              </a:rPr>
              <a:t> </a:t>
            </a:r>
            <a:r>
              <a:rPr sz="1575" spc="-12" dirty="0">
                <a:latin typeface="Arial Unicode MS"/>
                <a:cs typeface="Arial Unicode MS"/>
              </a:rPr>
              <a:t>respaldo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1568"/>
              </a:spcBef>
            </a:pPr>
            <a:r>
              <a:rPr sz="1378" dirty="0">
                <a:latin typeface="Arial Unicode MS"/>
                <a:cs typeface="Arial Unicode MS"/>
              </a:rPr>
              <a:t>18.11.1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140823">
              <a:lnSpc>
                <a:spcPct val="142400"/>
              </a:lnSpc>
              <a:spcBef>
                <a:spcPts val="696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básico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manera.</a:t>
            </a:r>
            <a:endParaRPr sz="919">
              <a:latin typeface="Arial Unicode MS"/>
              <a:cs typeface="Arial Unicode MS"/>
            </a:endParaRPr>
          </a:p>
          <a:p>
            <a:pPr marL="16666" marR="73328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sensible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orden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100</a:t>
            </a:r>
            <a:r>
              <a:rPr sz="985" dirty="0">
                <a:latin typeface="Arial Unicode MS"/>
                <a:cs typeface="Arial Unicode MS"/>
              </a:rPr>
              <a:t> ms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ocurre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18.11.1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42489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elementos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conjunto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relés,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primaria,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18.11.2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99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divide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666" marR="161654">
              <a:lnSpc>
                <a:spcPct val="132900"/>
              </a:lnSpc>
              <a:spcBef>
                <a:spcPts val="81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primaria;</a:t>
            </a:r>
            <a:endParaRPr sz="985">
              <a:latin typeface="Arial Unicode MS"/>
              <a:cs typeface="Arial Unicode MS"/>
            </a:endParaRPr>
          </a:p>
          <a:p>
            <a:pPr marL="144988" indent="-128324">
              <a:spcBef>
                <a:spcPts val="453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>
              <a:latin typeface="Arial Unicode MS"/>
              <a:cs typeface="Arial Unicode MS"/>
            </a:endParaRPr>
          </a:p>
          <a:p>
            <a:pPr marL="594956" lvl="2" indent="-579125">
              <a:spcBef>
                <a:spcPts val="7"/>
              </a:spcBef>
              <a:buAutoNum type="arabicPeriod" startAt="2"/>
              <a:tabLst>
                <a:tab pos="595790" algn="l"/>
              </a:tabLst>
            </a:pP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RESPALDO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REMOTO</a:t>
            </a:r>
            <a:endParaRPr sz="1247">
              <a:latin typeface="Arial Unicode MS"/>
              <a:cs typeface="Arial Unicode MS"/>
            </a:endParaRPr>
          </a:p>
          <a:p>
            <a:pPr marL="16666" marR="28332">
              <a:lnSpc>
                <a:spcPct val="1424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18.11.2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generalmente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despejar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despejó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054089" lvl="2">
              <a:lnSpc>
                <a:spcPct val="144300"/>
              </a:lnSpc>
              <a:buAutoNum type="arabicPeriod" startAt="3"/>
              <a:tabLst>
                <a:tab pos="474131" algn="l"/>
              </a:tabLst>
            </a:pPr>
            <a:r>
              <a:rPr sz="985" spc="-26" dirty="0">
                <a:latin typeface="Arial Unicode MS"/>
                <a:cs typeface="Arial Unicode MS"/>
              </a:rPr>
              <a:t>COPIA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SEGURIDAD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LOCAL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PROTECCIÓN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ANTE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FALLOS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</a:t>
            </a:r>
            <a:endParaRPr sz="985">
              <a:latin typeface="Arial Unicode MS"/>
              <a:cs typeface="Arial Unicode MS"/>
            </a:endParaRPr>
          </a:p>
          <a:p>
            <a:pPr marL="16666" marR="26664">
              <a:lnSpc>
                <a:spcPct val="124500"/>
              </a:lnSpc>
              <a:spcBef>
                <a:spcPts val="795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instalan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conjuntos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extremos </a:t>
            </a:r>
            <a:r>
              <a:rPr sz="1050" dirty="0">
                <a:latin typeface="Arial Unicode MS"/>
                <a:cs typeface="Arial Unicode MS"/>
              </a:rPr>
              <a:t>locales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respaldo, </a:t>
            </a:r>
            <a:r>
              <a:rPr sz="1050" dirty="0">
                <a:latin typeface="Arial Unicode MS"/>
                <a:cs typeface="Arial Unicode MS"/>
              </a:rPr>
              <a:t>alternativamente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conjunto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normalmente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utiliza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necesitan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comunicación,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canales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>
              <a:latin typeface="Arial Unicode MS"/>
              <a:cs typeface="Arial Unicode MS"/>
            </a:endParaRPr>
          </a:p>
          <a:p>
            <a:pPr marL="16666" marR="190819" indent="231649">
              <a:lnSpc>
                <a:spcPts val="1575"/>
              </a:lnSpc>
              <a:spcBef>
                <a:spcPts val="105"/>
              </a:spcBef>
            </a:pP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embargo,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dispare,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usamos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BF,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18.11.3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endParaRPr sz="919">
              <a:latin typeface="Arial Unicode MS"/>
              <a:cs typeface="Arial Unicode MS"/>
            </a:endParaRPr>
          </a:p>
          <a:p>
            <a:pPr marL="16666" marR="283312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envía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BF,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temporizador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(T)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70974" y="3395022"/>
            <a:ext cx="7787822" cy="380392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8325" y="7295094"/>
            <a:ext cx="329837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18.11.1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79802" y="4232202"/>
            <a:ext cx="8571800" cy="201429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08323" y="6341697"/>
            <a:ext cx="382588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18.11.2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remoto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6655" y="2995334"/>
            <a:ext cx="5205420" cy="385893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0" y="6945486"/>
            <a:ext cx="5308406" cy="22490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18.11.3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interruptor.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(OC)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todavía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pasando,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significa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expira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T,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envía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Detenga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remoto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extremo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falla.</a:t>
            </a:r>
            <a:endParaRPr sz="854">
              <a:latin typeface="Arial Unicode MS"/>
              <a:cs typeface="Arial Unicode MS"/>
            </a:endParaRPr>
          </a:p>
          <a:p>
            <a:pPr marL="16666" marR="170820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rango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110-180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algunas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utilidades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125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140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(subcapítulo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19.7.3).</a:t>
            </a:r>
            <a:endParaRPr sz="919">
              <a:latin typeface="Arial Unicode MS"/>
              <a:cs typeface="Arial Unicode MS"/>
            </a:endParaRPr>
          </a:p>
          <a:p>
            <a:pPr marL="16666" marR="273312" indent="231649">
              <a:lnSpc>
                <a:spcPct val="1424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eliminación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260-300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(Subcapítulo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19.7.3).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3" y="9655695"/>
            <a:ext cx="3147543" cy="19188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18.12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641" dirty="0">
                <a:latin typeface="Arial Unicode MS"/>
                <a:cs typeface="Arial Unicode MS"/>
              </a:rPr>
              <a:t>Protección</a:t>
            </a:r>
            <a:r>
              <a:rPr sz="1641" spc="236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del</a:t>
            </a:r>
            <a:r>
              <a:rPr sz="1641" spc="236" dirty="0">
                <a:latin typeface="Arial Unicode MS"/>
                <a:cs typeface="Arial Unicode MS"/>
              </a:rPr>
              <a:t> </a:t>
            </a:r>
            <a:r>
              <a:rPr sz="1641" spc="72" dirty="0">
                <a:latin typeface="Arial Unicode MS"/>
                <a:cs typeface="Arial Unicode MS"/>
              </a:rPr>
              <a:t>transformador</a:t>
            </a:r>
            <a:endParaRPr sz="1641">
              <a:latin typeface="Arial Unicode MS"/>
              <a:cs typeface="Arial Unicode MS"/>
            </a:endParaRPr>
          </a:p>
          <a:p>
            <a:pPr marL="16666">
              <a:spcBef>
                <a:spcPts val="1555"/>
              </a:spcBef>
            </a:pPr>
            <a:r>
              <a:rPr sz="1378" dirty="0">
                <a:latin typeface="Arial Unicode MS"/>
                <a:cs typeface="Arial Unicode MS"/>
              </a:rPr>
              <a:t>18.12.1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359"/>
              </a:spcBef>
            </a:pP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pueden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clasificar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 marL="248315" marR="1190745">
              <a:lnSpc>
                <a:spcPct val="153400"/>
              </a:lnSpc>
              <a:spcBef>
                <a:spcPts val="814"/>
              </a:spcBef>
            </a:pPr>
            <a:r>
              <a:rPr sz="854" dirty="0">
                <a:latin typeface="Arial Unicode MS"/>
                <a:cs typeface="Arial Unicode MS"/>
              </a:rPr>
              <a:t>Fallos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bobinados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terminales;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centrales;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05163" y="4584639"/>
            <a:ext cx="4113389" cy="9167"/>
          </a:xfrm>
          <a:custGeom>
            <a:avLst/>
            <a:gdLst/>
            <a:ahLst/>
            <a:cxnLst/>
            <a:rect l="l" t="t" r="r" b="b"/>
            <a:pathLst>
              <a:path w="3134360" h="6985">
                <a:moveTo>
                  <a:pt x="3134156" y="0"/>
                </a:moveTo>
                <a:lnTo>
                  <a:pt x="2445118" y="0"/>
                </a:lnTo>
                <a:lnTo>
                  <a:pt x="1197356" y="0"/>
                </a:lnTo>
                <a:lnTo>
                  <a:pt x="517677" y="0"/>
                </a:lnTo>
                <a:lnTo>
                  <a:pt x="0" y="0"/>
                </a:lnTo>
                <a:lnTo>
                  <a:pt x="0" y="6477"/>
                </a:lnTo>
                <a:lnTo>
                  <a:pt x="517677" y="6477"/>
                </a:lnTo>
                <a:lnTo>
                  <a:pt x="1197356" y="6477"/>
                </a:lnTo>
                <a:lnTo>
                  <a:pt x="2445118" y="6477"/>
                </a:lnTo>
                <a:lnTo>
                  <a:pt x="3134156" y="6477"/>
                </a:lnTo>
                <a:lnTo>
                  <a:pt x="3134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321555" y="2505599"/>
            <a:ext cx="5209237" cy="10351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anormales,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sobretensiones,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sobreexcitación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sobrecarga;</a:t>
            </a:r>
            <a:endParaRPr sz="985" dirty="0">
              <a:latin typeface="Arial Unicode MS"/>
              <a:cs typeface="Arial Unicode MS"/>
            </a:endParaRPr>
          </a:p>
          <a:p>
            <a:pPr marL="248315" marR="3273925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Fallos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externos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resolver;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888490" y="3828554"/>
            <a:ext cx="1370853" cy="677609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6666">
              <a:spcBef>
                <a:spcPts val="256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-12" dirty="0">
                <a:latin typeface="Arial Unicode MS"/>
                <a:cs typeface="Arial Unicode MS"/>
              </a:rPr>
              <a:t> grados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2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180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grados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3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30 </a:t>
            </a:r>
            <a:r>
              <a:rPr sz="985" spc="-12" dirty="0">
                <a:latin typeface="Arial Unicode MS"/>
                <a:cs typeface="Arial Unicode MS"/>
              </a:rPr>
              <a:t>grados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4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30 </a:t>
            </a:r>
            <a:r>
              <a:rPr sz="985" spc="-12" dirty="0">
                <a:latin typeface="Arial Unicode MS"/>
                <a:cs typeface="Arial Unicode MS"/>
              </a:rPr>
              <a:t>grados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459812" y="3821887"/>
            <a:ext cx="1394185" cy="682190"/>
          </a:xfrm>
          <a:prstGeom prst="rect">
            <a:avLst/>
          </a:prstGeom>
        </p:spPr>
        <p:txBody>
          <a:bodyPr vert="horz" wrap="square" lIns="0" tIns="8334" rIns="0" bIns="0" rtlCol="0">
            <a:spAutoFit/>
          </a:bodyPr>
          <a:lstStyle/>
          <a:p>
            <a:pPr marL="16666" marR="6666">
              <a:lnSpc>
                <a:spcPct val="158700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Desplazamiento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fase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Desplazamiento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fase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Desplazamiento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retraso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Desplazamiento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plomo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097363" y="3828553"/>
            <a:ext cx="817511" cy="712526"/>
          </a:xfrm>
          <a:prstGeom prst="rect">
            <a:avLst/>
          </a:prstGeom>
        </p:spPr>
        <p:txBody>
          <a:bodyPr vert="horz" wrap="square" lIns="0" tIns="9167" rIns="0" bIns="0" rtlCol="0">
            <a:spAutoFit/>
          </a:bodyPr>
          <a:lstStyle/>
          <a:p>
            <a:pPr marL="16666" marR="6666">
              <a:lnSpc>
                <a:spcPct val="115700"/>
              </a:lnSpc>
              <a:spcBef>
                <a:spcPts val="72"/>
              </a:spcBef>
            </a:pPr>
            <a:r>
              <a:rPr sz="985" spc="-26" dirty="0">
                <a:latin typeface="Arial Unicode MS"/>
                <a:cs typeface="Arial Unicode MS"/>
              </a:rPr>
              <a:t>Y</a:t>
            </a:r>
            <a:r>
              <a:rPr sz="656" spc="-26" dirty="0">
                <a:latin typeface="Arial Unicode MS"/>
                <a:cs typeface="Arial Unicode MS"/>
              </a:rPr>
              <a:t>y0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dirty="0">
                <a:latin typeface="Arial Unicode MS"/>
                <a:cs typeface="Arial Unicode MS"/>
              </a:rPr>
              <a:t> D</a:t>
            </a:r>
            <a:r>
              <a:rPr sz="656" dirty="0">
                <a:latin typeface="Arial Unicode MS"/>
                <a:cs typeface="Arial Unicode MS"/>
              </a:rPr>
              <a:t>d0</a:t>
            </a:r>
            <a:r>
              <a:rPr sz="985" dirty="0">
                <a:latin typeface="Arial Unicode MS"/>
                <a:cs typeface="Arial Unicode MS"/>
              </a:rPr>
              <a:t>, </a:t>
            </a:r>
            <a:r>
              <a:rPr sz="985" spc="-33" dirty="0">
                <a:latin typeface="Arial Unicode MS"/>
                <a:cs typeface="Arial Unicode MS"/>
              </a:rPr>
              <a:t>Z</a:t>
            </a:r>
            <a:r>
              <a:rPr sz="656" spc="-33" dirty="0">
                <a:latin typeface="Arial Unicode MS"/>
                <a:cs typeface="Arial Unicode MS"/>
              </a:rPr>
              <a:t>d0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d6</a:t>
            </a:r>
            <a:r>
              <a:rPr sz="985" spc="-12" dirty="0">
                <a:latin typeface="Arial Unicode MS"/>
                <a:cs typeface="Arial Unicode MS"/>
              </a:rPr>
              <a:t>,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d6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</a:t>
            </a:r>
            <a:r>
              <a:rPr sz="656" spc="-33" dirty="0">
                <a:latin typeface="Arial Unicode MS"/>
                <a:cs typeface="Arial Unicode MS"/>
              </a:rPr>
              <a:t>z6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d1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y1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Y</a:t>
            </a:r>
            <a:r>
              <a:rPr sz="656" spc="-33" dirty="0">
                <a:latin typeface="Arial Unicode MS"/>
                <a:cs typeface="Arial Unicode MS"/>
              </a:rPr>
              <a:t>z1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d11</a:t>
            </a:r>
            <a:r>
              <a:rPr sz="985" spc="-12" dirty="0">
                <a:latin typeface="Arial Unicode MS"/>
                <a:cs typeface="Arial Unicode MS"/>
              </a:rPr>
              <a:t>,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y11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Y</a:t>
            </a:r>
            <a:r>
              <a:rPr sz="656" spc="-40" dirty="0">
                <a:latin typeface="Arial Unicode MS"/>
                <a:cs typeface="Arial Unicode MS"/>
              </a:rPr>
              <a:t>z11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1" y="4699027"/>
            <a:ext cx="5055902" cy="6194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suficiente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especialmente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sólida,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separada.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44" y="5813070"/>
            <a:ext cx="5239238" cy="52803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18.12.1.1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irrupción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>
              <a:latin typeface="Arial Unicode MS"/>
              <a:cs typeface="Arial Unicode MS"/>
            </a:endParaRPr>
          </a:p>
          <a:p>
            <a:pPr marL="16666" marR="267480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vez,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picos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248315" marR="349141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afectan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magnitud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siguientes: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52481" indent="-236649"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Tamaño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banco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transformadores;</a:t>
            </a:r>
            <a:endParaRPr sz="787">
              <a:latin typeface="Arial Unicode MS"/>
              <a:cs typeface="Arial Unicode MS"/>
            </a:endParaRPr>
          </a:p>
          <a:p>
            <a:pPr marL="252481" indent="-236649">
              <a:spcBef>
                <a:spcPts val="558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Tamaño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energía;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48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banco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transformadores;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6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residual;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59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saturación.</a:t>
            </a:r>
            <a:endParaRPr sz="919">
              <a:latin typeface="Arial Unicode MS"/>
              <a:cs typeface="Arial Unicode MS"/>
            </a:endParaRPr>
          </a:p>
          <a:p>
            <a:pPr marL="248315" marR="649119">
              <a:lnSpc>
                <a:spcPct val="117300"/>
              </a:lnSpc>
              <a:spcBef>
                <a:spcPts val="827"/>
              </a:spcBef>
            </a:pP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condiciones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irrupción magnetizante:</a:t>
            </a:r>
            <a:endParaRPr sz="1115">
              <a:latin typeface="Arial Unicode MS"/>
              <a:cs typeface="Arial Unicode MS"/>
            </a:endParaRPr>
          </a:p>
          <a:p>
            <a:pPr marL="154155" indent="-137490">
              <a:spcBef>
                <a:spcPts val="1140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Primera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energización;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2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Recuperación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externas;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480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paralelo.</a:t>
            </a:r>
            <a:endParaRPr sz="919">
              <a:latin typeface="Arial Unicode MS"/>
              <a:cs typeface="Arial Unicode MS"/>
            </a:endParaRPr>
          </a:p>
          <a:p>
            <a:pPr marL="16666" marR="122491" indent="231649">
              <a:lnSpc>
                <a:spcPct val="1424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contenidos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armónico,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podemos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onda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significativo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sustancialmente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rápidamente.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07205" y="8064684"/>
            <a:ext cx="5227519" cy="336949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2" y="2472266"/>
            <a:ext cx="5292571" cy="20962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509" dirty="0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18.12.2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PROTECCIÓN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CONTRA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SOBRECARGA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7"/>
              </a:spcBef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excesiva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resultará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deterioro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conducirá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fallas.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98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temperatura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enfriamiento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78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más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59" dirty="0">
                <a:latin typeface="Arial Unicode MS"/>
                <a:cs typeface="Arial Unicode MS"/>
              </a:rPr>
              <a:t>C.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Ésta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normal,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afecta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útil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réplica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térmica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misma</a:t>
            </a:r>
            <a:r>
              <a:rPr sz="985" dirty="0">
                <a:latin typeface="Arial Unicode MS"/>
                <a:cs typeface="Arial Unicode MS"/>
              </a:rPr>
              <a:t> constante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protegerse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contra</a:t>
            </a:r>
            <a:r>
              <a:rPr sz="985" dirty="0">
                <a:latin typeface="Arial Unicode MS"/>
                <a:cs typeface="Arial Unicode MS"/>
              </a:rPr>
              <a:t> condiciones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4" y="5315450"/>
            <a:ext cx="5298403" cy="25204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18.12.3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SOBRE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CORRIENTE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</a:t>
            </a:r>
            <a:endParaRPr sz="1115">
              <a:latin typeface="Arial Unicode MS"/>
              <a:cs typeface="Arial Unicode MS"/>
            </a:endParaRPr>
          </a:p>
          <a:p>
            <a:pPr marL="16666" marR="272480">
              <a:lnSpc>
                <a:spcPct val="142400"/>
              </a:lnSpc>
              <a:spcBef>
                <a:spcPts val="748"/>
              </a:spcBef>
            </a:pPr>
            <a:r>
              <a:rPr sz="919" dirty="0">
                <a:latin typeface="Arial Unicode MS"/>
                <a:cs typeface="Arial Unicode MS"/>
              </a:rPr>
              <a:t>Aplicado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grandes,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retardados.</a:t>
            </a:r>
            <a:endParaRPr sz="919">
              <a:latin typeface="Arial Unicode MS"/>
              <a:cs typeface="Arial Unicode MS"/>
            </a:endParaRPr>
          </a:p>
          <a:p>
            <a:pPr marL="16666" marR="184986" indent="231649">
              <a:lnSpc>
                <a:spcPct val="1243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(HV)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transformadores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(LV),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vez</a:t>
            </a:r>
            <a:r>
              <a:rPr sz="1050" dirty="0">
                <a:latin typeface="Arial Unicode MS"/>
                <a:cs typeface="Arial Unicode MS"/>
              </a:rPr>
              <a:t> deben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clasificarse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LV.</a:t>
            </a:r>
            <a:endParaRPr sz="1050">
              <a:latin typeface="Arial Unicode MS"/>
              <a:cs typeface="Arial Unicode MS"/>
            </a:endParaRPr>
          </a:p>
          <a:p>
            <a:pPr marL="16666" marR="58329" indent="231649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120%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</a:t>
            </a:r>
            <a:r>
              <a:rPr sz="985" spc="-26" dirty="0">
                <a:latin typeface="Arial Unicode MS"/>
                <a:cs typeface="Arial Unicode MS"/>
              </a:rPr>
              <a:t>130%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OC,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LVCB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etapa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HVCB,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9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instantáneo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(elemento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cortocircuito)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rápido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tensión.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407204" y="12076907"/>
            <a:ext cx="298754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18.12.1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338202" y="10718905"/>
            <a:ext cx="5247571" cy="8334"/>
          </a:xfrm>
          <a:custGeom>
            <a:avLst/>
            <a:gdLst/>
            <a:ahLst/>
            <a:cxnLst/>
            <a:rect l="l" t="t" r="r" b="b"/>
            <a:pathLst>
              <a:path w="3998595" h="6350">
                <a:moveTo>
                  <a:pt x="1164247" y="0"/>
                </a:moveTo>
                <a:lnTo>
                  <a:pt x="0" y="0"/>
                </a:lnTo>
                <a:lnTo>
                  <a:pt x="0" y="5753"/>
                </a:lnTo>
                <a:lnTo>
                  <a:pt x="1164247" y="5753"/>
                </a:lnTo>
                <a:lnTo>
                  <a:pt x="1164247" y="0"/>
                </a:lnTo>
                <a:close/>
              </a:path>
              <a:path w="3998595" h="6350">
                <a:moveTo>
                  <a:pt x="3998176" y="0"/>
                </a:moveTo>
                <a:lnTo>
                  <a:pt x="1164259" y="0"/>
                </a:lnTo>
                <a:lnTo>
                  <a:pt x="1164259" y="5753"/>
                </a:lnTo>
                <a:lnTo>
                  <a:pt x="3998176" y="5753"/>
                </a:lnTo>
                <a:lnTo>
                  <a:pt x="39981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43885" y="5103397"/>
            <a:ext cx="5239804" cy="255602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1" y="2505598"/>
            <a:ext cx="5296738" cy="19066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18.12.4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FALLA</a:t>
            </a:r>
            <a:r>
              <a:rPr sz="1115" dirty="0">
                <a:latin typeface="Arial Unicode MS"/>
                <a:cs typeface="Arial Unicode MS"/>
              </a:rPr>
              <a:t> A </a:t>
            </a:r>
            <a:r>
              <a:rPr sz="1115" spc="-72" dirty="0">
                <a:latin typeface="Arial Unicode MS"/>
                <a:cs typeface="Arial Unicode MS"/>
              </a:rPr>
              <a:t>TIERRA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restringida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18.12.2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balanceada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estrella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(conexión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residual).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sistema.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Obviamente,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2" y="7722910"/>
            <a:ext cx="5272572" cy="20983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7494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18.12.2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REF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EF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balanceada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delta.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39163" indent="231649">
              <a:lnSpc>
                <a:spcPct val="153400"/>
              </a:lnSpc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sin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restricciones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refiere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reserva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inverso,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coinciden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tierra.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100"/>
              </a:lnSpc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EF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15%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completa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20%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segundos,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primera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LVCB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HVCB.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típicos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REF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44" y="10013910"/>
            <a:ext cx="1051681" cy="622040"/>
          </a:xfrm>
          <a:prstGeom prst="rect">
            <a:avLst/>
          </a:prstGeom>
        </p:spPr>
        <p:txBody>
          <a:bodyPr vert="horz" wrap="square" lIns="0" tIns="48334" rIns="0" bIns="0" rtlCol="0">
            <a:spAutoFit/>
          </a:bodyPr>
          <a:lstStyle/>
          <a:p>
            <a:pPr marL="16666">
              <a:spcBef>
                <a:spcPts val="381"/>
              </a:spcBef>
            </a:pPr>
            <a:r>
              <a:rPr sz="459" dirty="0">
                <a:latin typeface="Arial Unicode MS"/>
                <a:cs typeface="Arial Unicode MS"/>
              </a:rPr>
              <a:t>Sólidamente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conectado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a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tierra</a:t>
            </a:r>
            <a:endParaRPr sz="459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787" spc="-12" dirty="0">
                <a:latin typeface="Arial Unicode MS"/>
                <a:cs typeface="Arial Unicode MS"/>
              </a:rPr>
              <a:t>sistemas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525" dirty="0">
                <a:latin typeface="Arial Unicode MS"/>
                <a:cs typeface="Arial Unicode MS"/>
              </a:rPr>
              <a:t>Conexión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tierra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por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resistencia</a:t>
            </a:r>
            <a:endParaRPr sz="525">
              <a:latin typeface="Arial Unicode MS"/>
              <a:cs typeface="Arial Unicode MS"/>
            </a:endParaRPr>
          </a:p>
          <a:p>
            <a:pPr marL="16666">
              <a:spcBef>
                <a:spcPts val="414"/>
              </a:spcBef>
            </a:pPr>
            <a:r>
              <a:rPr sz="787" spc="-12" dirty="0">
                <a:latin typeface="Arial Unicode MS"/>
                <a:cs typeface="Arial Unicode MS"/>
              </a:rPr>
              <a:t>sistemas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849449" y="10012445"/>
            <a:ext cx="207836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10%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-</a:t>
            </a:r>
            <a:r>
              <a:rPr sz="721" dirty="0">
                <a:latin typeface="Arial Unicode MS"/>
                <a:cs typeface="Arial Unicode MS"/>
              </a:rPr>
              <a:t>60%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nominal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849423" y="10287803"/>
            <a:ext cx="2867539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10%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-</a:t>
            </a:r>
            <a:r>
              <a:rPr sz="721" dirty="0">
                <a:latin typeface="Arial Unicode MS"/>
                <a:cs typeface="Arial Unicode MS"/>
              </a:rPr>
              <a:t>25%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los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terminales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21555" y="10850381"/>
            <a:ext cx="5190904" cy="9234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18.12.5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BUCHHOLZ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600"/>
              </a:lnSpc>
              <a:spcBef>
                <a:spcPts val="708"/>
              </a:spcBef>
            </a:pP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producirán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calor,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provocará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descomposición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forman</a:t>
            </a:r>
            <a:r>
              <a:rPr sz="985" dirty="0">
                <a:latin typeface="Arial Unicode MS"/>
                <a:cs typeface="Arial Unicode MS"/>
              </a:rPr>
              <a:t> suben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conservador.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relevo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Buchholz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2" y="2472265"/>
            <a:ext cx="5297572" cy="24160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99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conservador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recoge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recogido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volumen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produzca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gas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acumula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repentino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Buchholz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repentinos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condiciones,</a:t>
            </a:r>
            <a:r>
              <a:rPr sz="985" dirty="0">
                <a:latin typeface="Arial Unicode MS"/>
                <a:cs typeface="Arial Unicode MS"/>
              </a:rPr>
              <a:t> está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preparado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interruptores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automáticos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Buchholz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incipientes,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modo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serían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detectadas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convencionales.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menudo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única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fluya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gran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vueltas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muy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pequeño.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4" y="5572200"/>
            <a:ext cx="5214237" cy="13266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18.12.6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DIFERENCIAL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dirty="0">
                <a:latin typeface="Arial Unicode MS"/>
                <a:cs typeface="Arial Unicode MS"/>
              </a:rPr>
              <a:t> 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discriminativa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obtener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sobrecorriente</a:t>
            </a:r>
            <a:r>
              <a:rPr sz="985" dirty="0">
                <a:latin typeface="Arial Unicode MS"/>
                <a:cs typeface="Arial Unicode MS"/>
              </a:rPr>
              <a:t> simples.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tensión.</a:t>
            </a:r>
            <a:r>
              <a:rPr sz="985" dirty="0">
                <a:latin typeface="Arial Unicode MS"/>
                <a:cs typeface="Arial Unicode MS"/>
              </a:rPr>
              <a:t> Hay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varias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importantes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son</a:t>
            </a:r>
            <a:r>
              <a:rPr sz="985" dirty="0">
                <a:latin typeface="Arial Unicode MS"/>
                <a:cs typeface="Arial Unicode MS"/>
              </a:rPr>
              <a:t> aplicables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esquemas.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7356593"/>
            <a:ext cx="5300073" cy="4223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18.12.6.1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Conexiones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46" dirty="0">
                <a:latin typeface="Arial Unicode MS"/>
                <a:cs typeface="Arial Unicode MS"/>
              </a:rPr>
              <a:t>transformador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61"/>
              </a:spcBef>
            </a:pPr>
            <a:r>
              <a:rPr sz="1050" dirty="0">
                <a:latin typeface="Arial Unicode MS"/>
                <a:cs typeface="Arial Unicode MS"/>
              </a:rPr>
              <a:t>Considere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resultará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flujo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pero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habrá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asociada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garantizar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estabilidad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protección,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eliminarse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conexiones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decir,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triángulo.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 </a:t>
            </a:r>
            <a:r>
              <a:rPr sz="1050" dirty="0">
                <a:latin typeface="Arial Unicode MS"/>
                <a:cs typeface="Arial Unicode MS"/>
              </a:rPr>
              <a:t>conectados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cubre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cambio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transformador.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mayoría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causadas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descargas </a:t>
            </a:r>
            <a:r>
              <a:rPr sz="1050" dirty="0">
                <a:latin typeface="Arial Unicode MS"/>
                <a:cs typeface="Arial Unicode MS"/>
              </a:rPr>
              <a:t>disruptivas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pasatapas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ventajoso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tablero</a:t>
            </a:r>
            <a:r>
              <a:rPr sz="1050" spc="29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adyacente.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conexiones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TC:</a:t>
            </a:r>
            <a:endParaRPr sz="1050">
              <a:latin typeface="Arial Unicode MS"/>
              <a:cs typeface="Arial Unicode MS"/>
            </a:endParaRPr>
          </a:p>
          <a:p>
            <a:pPr marL="137490" marR="44163" indent="-137490" algn="just">
              <a:lnSpc>
                <a:spcPct val="153400"/>
              </a:lnSpc>
              <a:spcBef>
                <a:spcPts val="748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TC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opuestas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decir,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TC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delta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estrella;</a:t>
            </a:r>
            <a:endParaRPr sz="854">
              <a:latin typeface="Arial Unicode MS"/>
              <a:cs typeface="Arial Unicode MS"/>
            </a:endParaRPr>
          </a:p>
          <a:p>
            <a:pPr marL="155822" marR="398305" indent="-155822" algn="just">
              <a:lnSpc>
                <a:spcPct val="132900"/>
              </a:lnSpc>
              <a:spcBef>
                <a:spcPts val="20"/>
              </a:spcBef>
              <a:buAutoNum type="arabicPeriod"/>
              <a:tabLst>
                <a:tab pos="155822" algn="l"/>
              </a:tabLst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similares,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decir,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P1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P2,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transformador,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180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opuestos);</a:t>
            </a:r>
            <a:endParaRPr sz="985">
              <a:latin typeface="Arial Unicode MS"/>
              <a:cs typeface="Arial Unicode MS"/>
            </a:endParaRPr>
          </a:p>
          <a:p>
            <a:pPr marL="183320" marR="74161" indent="-183320" algn="just">
              <a:lnSpc>
                <a:spcPct val="110800"/>
              </a:lnSpc>
              <a:spcBef>
                <a:spcPts val="40"/>
              </a:spcBef>
              <a:buAutoNum type="arabicPeriod"/>
              <a:tabLst>
                <a:tab pos="183320" algn="l"/>
              </a:tabLst>
            </a:pPr>
            <a:r>
              <a:rPr sz="1181" spc="-118" dirty="0">
                <a:latin typeface="Arial Unicode MS"/>
                <a:cs typeface="Arial Unicode MS"/>
              </a:rPr>
              <a:t>Es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habitual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suponer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fluye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R1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hacia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R2,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secundaria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fluirá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a2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hacia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a1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(consulte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18.12.3</a:t>
            </a:r>
            <a:r>
              <a:rPr sz="1181" spc="-12" dirty="0">
                <a:latin typeface="Arial Unicode MS"/>
                <a:cs typeface="Arial Unicode MS"/>
              </a:rPr>
              <a:t>).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2385" y="2995332"/>
            <a:ext cx="5215604" cy="374366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5" y="6783912"/>
            <a:ext cx="5264238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18.12.3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estrella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B.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7624432"/>
            <a:ext cx="5300073" cy="14805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18.12.6.2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Cambiadores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tomas</a:t>
            </a:r>
            <a:endParaRPr sz="985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7"/>
              </a:spcBef>
            </a:pP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equilibrarse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tomas,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habitual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elegir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coincidan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tomas.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cuenta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 smtClean="0">
                <a:latin typeface="Arial Unicode MS"/>
                <a:cs typeface="Arial Unicode MS"/>
              </a:rPr>
              <a:t>nominal</a:t>
            </a:r>
            <a:r>
              <a:rPr lang="es-ES" sz="985" spc="525" dirty="0" smtClean="0">
                <a:latin typeface="Arial Unicode MS"/>
                <a:cs typeface="Arial Unicode MS"/>
              </a:rPr>
              <a:t> </a:t>
            </a:r>
            <a:r>
              <a:rPr sz="985" dirty="0" smtClean="0">
                <a:latin typeface="Arial Unicode MS"/>
                <a:cs typeface="Arial Unicode MS"/>
              </a:rPr>
              <a:t>normal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roscado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es110%,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</a:t>
            </a:r>
            <a:r>
              <a:rPr sz="985" dirty="0">
                <a:latin typeface="Arial Unicode MS"/>
                <a:cs typeface="Arial Unicode MS"/>
              </a:rPr>
              <a:t>20%,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debe</a:t>
            </a:r>
            <a:r>
              <a:rPr sz="985" dirty="0">
                <a:latin typeface="Arial Unicode MS"/>
                <a:cs typeface="Arial Unicode MS"/>
              </a:rPr>
              <a:t> basarse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correspondiente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-5%.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desequilibrio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máximo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teórico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entonces115%.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9424800"/>
            <a:ext cx="5297572" cy="22325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18.12.6.3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diferencial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automático</a:t>
            </a:r>
            <a:endParaRPr sz="1115">
              <a:latin typeface="Arial Unicode MS"/>
              <a:cs typeface="Arial Unicode MS"/>
            </a:endParaRPr>
          </a:p>
          <a:p>
            <a:pPr marL="16666" marR="110825">
              <a:lnSpc>
                <a:spcPct val="1423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autotransformadores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protegerse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adecuadamente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diferenciales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asumiendo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conexiones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neutrales,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basarse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BT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estándar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más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cercana.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vueltas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(consulte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18.12.4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terciario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tierra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protección.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protegido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1921" y="2995334"/>
            <a:ext cx="5214869" cy="25262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1" y="5612410"/>
            <a:ext cx="5310904" cy="1988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18.12.4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autotransformador.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relaciones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requiere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sensible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debe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junto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adecuados.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exceso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flujo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magnetización.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disponibles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polarizado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convencional.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triángulo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estrella).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polarizado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proporcionará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medida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vueltas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detectará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terciarias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delta.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89" y="8262236"/>
            <a:ext cx="5285072" cy="1476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18.12.6.4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</a:t>
            </a:r>
            <a:endParaRPr sz="985">
              <a:latin typeface="Arial Unicode MS"/>
              <a:cs typeface="Arial Unicode MS"/>
            </a:endParaRPr>
          </a:p>
          <a:p>
            <a:pPr marL="16666" marR="64995">
              <a:lnSpc>
                <a:spcPct val="153400"/>
              </a:lnSpc>
              <a:spcBef>
                <a:spcPts val="755"/>
              </a:spcBef>
            </a:pPr>
            <a:r>
              <a:rPr sz="854" spc="-40" dirty="0">
                <a:latin typeface="Arial Unicode MS"/>
                <a:cs typeface="Arial Unicode MS"/>
              </a:rPr>
              <a:t>Si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encuentra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dentro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requiere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separada.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proporcionada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tres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triángulo,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000"/>
              </a:lnSpc>
              <a:spcBef>
                <a:spcPts val="4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10096787"/>
            <a:ext cx="5201737" cy="16183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64958" lvl="2" indent="-549126">
              <a:spcBef>
                <a:spcPts val="131"/>
              </a:spcBef>
              <a:buAutoNum type="arabicPeriod" startAt="7"/>
              <a:tabLst>
                <a:tab pos="565792" algn="l"/>
              </a:tabLst>
            </a:pPr>
            <a:r>
              <a:rPr sz="1181" spc="-46" dirty="0">
                <a:latin typeface="Arial Unicode MS"/>
                <a:cs typeface="Arial Unicode MS"/>
              </a:rPr>
              <a:t>CIRCUITOS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SECUENCIA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05" dirty="0">
                <a:latin typeface="Arial Unicode MS"/>
                <a:cs typeface="Arial Unicode MS"/>
              </a:rPr>
              <a:t>CERO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TRANSFORMADORES</a:t>
            </a:r>
            <a:endParaRPr sz="1181">
              <a:latin typeface="Arial Unicode MS"/>
              <a:cs typeface="Arial Unicode MS"/>
            </a:endParaRPr>
          </a:p>
          <a:p>
            <a:pPr marL="653285" lvl="3" indent="-637453">
              <a:spcBef>
                <a:spcPts val="1129"/>
              </a:spcBef>
              <a:buAutoNum type="arabicPeriod"/>
              <a:tabLst>
                <a:tab pos="654119" algn="l"/>
              </a:tabLst>
            </a:pP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devanados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Considere,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18.12.6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126657" indent="231649">
              <a:lnSpc>
                <a:spcPct val="117300"/>
              </a:lnSpc>
              <a:spcBef>
                <a:spcPts val="52"/>
              </a:spcBef>
            </a:pPr>
            <a:r>
              <a:rPr sz="1115" spc="-12" dirty="0">
                <a:latin typeface="Arial Unicode MS"/>
                <a:cs typeface="Arial Unicode MS"/>
              </a:rPr>
              <a:t>Las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estarán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allí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en </a:t>
            </a:r>
            <a:r>
              <a:rPr sz="1115" dirty="0">
                <a:latin typeface="Arial Unicode MS"/>
                <a:cs typeface="Arial Unicode MS"/>
              </a:rPr>
              <a:t>estrella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estarán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lado </a:t>
            </a:r>
            <a:r>
              <a:rPr sz="1115" dirty="0">
                <a:latin typeface="Arial Unicode MS"/>
                <a:cs typeface="Arial Unicode MS"/>
              </a:rPr>
              <a:t>delta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(lado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primario)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16"/>
            <a:ext cx="5215671" cy="32135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7121" y="6905305"/>
            <a:ext cx="5211753" cy="452792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6275122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398742" y="6325122"/>
            <a:ext cx="1960027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zigzag.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54852" y="12101617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18.12.6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32040" y="12134951"/>
            <a:ext cx="310920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Red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delta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estrella.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4754" y="2995331"/>
            <a:ext cx="5211753" cy="421422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7300768"/>
            <a:ext cx="412422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18.12.7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5" y="7752703"/>
            <a:ext cx="5035900" cy="4200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18.12.7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equivalente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</a:t>
            </a:r>
            <a:r>
              <a:rPr sz="985" dirty="0">
                <a:latin typeface="Arial Unicode MS"/>
                <a:cs typeface="Arial Unicode MS"/>
              </a:rPr>
              <a:t> conexiones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8497855"/>
            <a:ext cx="5032569" cy="6804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18.12.7.2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devanados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18.12.8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equivalente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7" dirty="0">
                <a:latin typeface="Arial Unicode MS"/>
                <a:cs typeface="Arial Unicode MS"/>
              </a:rPr>
              <a:t>/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triángulo.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3" y="9533895"/>
            <a:ext cx="5235902" cy="6626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18.12.7.3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zigzag</a:t>
            </a:r>
            <a:endParaRPr sz="919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41700"/>
              </a:lnSpc>
              <a:spcBef>
                <a:spcPts val="795"/>
              </a:spcBef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18.12.9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tierra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zigzag.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0" y="10536596"/>
            <a:ext cx="5308406" cy="10690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18.12.8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PUESTA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TIERRA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16666"/>
            <a:r>
              <a:rPr sz="787" dirty="0">
                <a:latin typeface="Arial Unicode MS"/>
                <a:cs typeface="Arial Unicode MS"/>
              </a:rPr>
              <a:t>Existen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21">
              <a:latin typeface="Arial Unicode MS"/>
              <a:cs typeface="Arial Unicode MS"/>
            </a:endParaRPr>
          </a:p>
          <a:p>
            <a:pPr marL="17499"/>
            <a:r>
              <a:rPr sz="854" dirty="0">
                <a:latin typeface="Arial Unicode MS"/>
                <a:cs typeface="Arial Unicode MS"/>
              </a:rPr>
              <a:t>1.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sólida:</a:t>
            </a:r>
            <a:endParaRPr sz="854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bajas</a:t>
            </a:r>
            <a:r>
              <a:rPr sz="985" dirty="0">
                <a:latin typeface="Arial Unicode MS"/>
                <a:cs typeface="Arial Unicode MS"/>
              </a:rPr>
              <a:t> sobretensiones,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32"/>
            <a:ext cx="5215671" cy="449486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76020" y="8186572"/>
            <a:ext cx="5171402" cy="324666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7556401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398741" y="7589735"/>
            <a:ext cx="275920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Red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43930" y="11853325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18.12.9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21117" y="11894994"/>
            <a:ext cx="274837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Red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cero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zigzag.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0" y="2472265"/>
            <a:ext cx="5295906" cy="42261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05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258314" marR="252481">
              <a:lnSpc>
                <a:spcPct val="124600"/>
              </a:lnSpc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660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así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alta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33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570"/>
              </a:spcBef>
              <a:buAutoNum type="arabicPeriod" startAt="2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resistencia:</a:t>
            </a:r>
            <a:endParaRPr sz="787" dirty="0">
              <a:latin typeface="Arial Unicode MS"/>
              <a:cs typeface="Arial Unicode MS"/>
            </a:endParaRPr>
          </a:p>
          <a:p>
            <a:pPr marL="258314" marR="47497" indent="231649">
              <a:lnSpc>
                <a:spcPct val="1327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estrella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660-33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584"/>
              </a:spcBef>
              <a:buAutoNum type="arabicPeriod" startAt="3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reactancia:</a:t>
            </a:r>
            <a:endParaRPr sz="787" dirty="0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800"/>
              </a:lnSpc>
              <a:spcBef>
                <a:spcPts val="4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estrella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altas</a:t>
            </a:r>
            <a:r>
              <a:rPr sz="985" dirty="0">
                <a:latin typeface="Arial Unicode MS"/>
                <a:cs typeface="Arial Unicode MS"/>
              </a:rPr>
              <a:t> sobretensiones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660-33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monofásica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109160" indent="-92494">
              <a:buAutoNum type="arabicPeriod" startAt="4"/>
              <a:tabLst>
                <a:tab pos="109992" algn="l"/>
              </a:tabLst>
            </a:pP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bobina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Petersen:</a:t>
            </a:r>
            <a:endParaRPr sz="656" dirty="0">
              <a:latin typeface="Arial Unicode MS"/>
              <a:cs typeface="Arial Unicode MS"/>
            </a:endParaRPr>
          </a:p>
          <a:p>
            <a:pPr marL="258314" marR="167488" indent="231649">
              <a:lnSpc>
                <a:spcPct val="132900"/>
              </a:lnSpc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capacitiva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buena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transitorias.</a:t>
            </a:r>
            <a:endParaRPr sz="985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53"/>
              </a:spcBef>
              <a:buAutoNum type="arabicPeriod" startAt="5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desenterrados:</a:t>
            </a:r>
            <a:endParaRPr sz="919" dirty="0">
              <a:latin typeface="Arial Unicode MS"/>
              <a:cs typeface="Arial Unicode MS"/>
            </a:endParaRPr>
          </a:p>
          <a:p>
            <a:pPr marL="16666" marR="102492" indent="231649">
              <a:lnSpc>
                <a:spcPct val="124600"/>
              </a:lnSpc>
              <a:spcBef>
                <a:spcPts val="807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desventaja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sobretensiones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transitorias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capacitiva.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4" y="7457722"/>
            <a:ext cx="5265905" cy="21498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87479">
              <a:lnSpc>
                <a:spcPct val="107700"/>
              </a:lnSpc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18.12.9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COMPARACIÓN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26" dirty="0">
                <a:latin typeface="Arial Unicode MS"/>
                <a:cs typeface="Arial Unicode MS"/>
              </a:rPr>
              <a:t>ALTA </a:t>
            </a:r>
            <a:r>
              <a:rPr sz="1312" spc="-12" dirty="0">
                <a:latin typeface="Arial Unicode MS"/>
                <a:cs typeface="Arial Unicode MS"/>
              </a:rPr>
              <a:t>IMPEDANCIA </a:t>
            </a:r>
            <a:r>
              <a:rPr sz="1312" spc="-150" dirty="0">
                <a:latin typeface="Arial Unicode MS"/>
                <a:cs typeface="Arial Unicode MS"/>
              </a:rPr>
              <a:t>Y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111" dirty="0">
                <a:latin typeface="Arial Unicode MS"/>
                <a:cs typeface="Arial Unicode MS"/>
              </a:rPr>
              <a:t>BAJA</a:t>
            </a:r>
            <a:r>
              <a:rPr sz="1312" spc="-12" dirty="0">
                <a:latin typeface="Arial Unicode MS"/>
                <a:cs typeface="Arial Unicode MS"/>
              </a:rPr>
              <a:t> IMPEDANCIA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08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idéntico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X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protección.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REF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resistencia),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fáciles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estabilidad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pasantes.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principalmente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tiene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ventaja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10229320"/>
            <a:ext cx="4016721" cy="9532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3399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18.12.10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EJEMPLOS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CONEXIONES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PROTECCIÓN DIFERENCIAL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TRANSFORMADOR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050"/>
              </a:spcBef>
            </a:pP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y11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18.12.10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autotransformador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Y</a:t>
            </a:r>
            <a:r>
              <a:rPr sz="721" spc="-33" dirty="0">
                <a:latin typeface="Arial Unicode MS"/>
                <a:cs typeface="Arial Unicode MS"/>
              </a:rPr>
              <a:t>y0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18.12.11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2995335"/>
            <a:ext cx="5214869" cy="359721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75069" y="7776483"/>
            <a:ext cx="5175837" cy="365674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4" y="6637454"/>
            <a:ext cx="5265071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18.12.10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Dy11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REF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tensión.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11772107"/>
            <a:ext cx="386338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18.12.11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Y</a:t>
            </a:r>
            <a:r>
              <a:rPr sz="591" spc="-26" dirty="0">
                <a:latin typeface="Arial Unicode MS"/>
                <a:cs typeface="Arial Unicode MS"/>
              </a:rPr>
              <a:t>y0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autotransformador.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19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3" y="4032101"/>
            <a:ext cx="3925887" cy="293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Configuración</a:t>
            </a:r>
            <a:r>
              <a:rPr spc="24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protección</a:t>
            </a:r>
            <a:endParaRPr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4796440"/>
            <a:ext cx="5152569" cy="7218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capítulo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presenta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utilizados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reales.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3" y="6041472"/>
            <a:ext cx="126585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6614249"/>
            <a:ext cx="5300906" cy="49205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Configuración</a:t>
            </a:r>
            <a:r>
              <a:rPr sz="1312" spc="33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33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protección</a:t>
            </a:r>
            <a:r>
              <a:rPr sz="1312" spc="34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contra</a:t>
            </a:r>
            <a:r>
              <a:rPr sz="1312" spc="334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sobrecorriente</a:t>
            </a:r>
            <a:endParaRPr sz="1312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19.1.1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73328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respaldo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radial.</a:t>
            </a:r>
            <a:endParaRPr sz="854">
              <a:latin typeface="Arial Unicode MS"/>
              <a:cs typeface="Arial Unicode MS"/>
            </a:endParaRPr>
          </a:p>
          <a:p>
            <a:pPr marL="16666" marR="146656" indent="231649">
              <a:lnSpc>
                <a:spcPct val="124400"/>
              </a:lnSpc>
              <a:spcBef>
                <a:spcPts val="4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retardo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posible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selecciona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línea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alejada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fuente.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sucesivos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orden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0,4-0,5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segundos,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modernos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orden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0,35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segundos.</a:t>
            </a:r>
            <a:endParaRPr sz="1050">
              <a:latin typeface="Arial Unicode MS"/>
              <a:cs typeface="Arial Unicode MS"/>
            </a:endParaRPr>
          </a:p>
          <a:p>
            <a:pPr marL="248315" marR="262480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factores:</a:t>
            </a:r>
            <a:endParaRPr sz="919">
              <a:latin typeface="Arial Unicode MS"/>
              <a:cs typeface="Arial Unicode MS"/>
            </a:endParaRPr>
          </a:p>
          <a:p>
            <a:pPr marL="191652" indent="-174987">
              <a:spcBef>
                <a:spcPts val="780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Carga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máxima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posible;</a:t>
            </a:r>
            <a:endParaRPr sz="1247">
              <a:latin typeface="Arial Unicode MS"/>
              <a:cs typeface="Arial Unicode MS"/>
            </a:endParaRPr>
          </a:p>
          <a:p>
            <a:pPr marL="137490" marR="6666" indent="-137490">
              <a:lnSpc>
                <a:spcPts val="1575"/>
              </a:lnSpc>
              <a:spcBef>
                <a:spcPts val="66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transitorias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conmutación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pesadas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reinicio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externas;</a:t>
            </a:r>
            <a:endParaRPr sz="854">
              <a:latin typeface="Arial Unicode MS"/>
              <a:cs typeface="Arial Unicode MS"/>
            </a:endParaRPr>
          </a:p>
          <a:p>
            <a:pPr marL="136656" indent="-119991">
              <a:spcBef>
                <a:spcPts val="393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entrega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recogida,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denomina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reinicio.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050">
              <a:latin typeface="Arial Unicode MS"/>
              <a:cs typeface="Arial Unicode MS"/>
            </a:endParaRPr>
          </a:p>
          <a:p>
            <a:pPr marR="133324" algn="ctr"/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DK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3RÞ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=F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Max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1089"/>
              </a:spcBef>
            </a:pPr>
            <a:r>
              <a:rPr sz="1050" spc="-12" dirty="0">
                <a:latin typeface="Arial Unicode MS"/>
                <a:cs typeface="Arial Unicode MS"/>
              </a:rPr>
              <a:t>dónde:</a:t>
            </a:r>
            <a:endParaRPr sz="1050">
              <a:latin typeface="Arial Unicode MS"/>
              <a:cs typeface="Arial Unicode MS"/>
            </a:endParaRPr>
          </a:p>
          <a:p>
            <a:pPr marL="248315" marR="358308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K5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seguridad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51.2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R5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perfil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carga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642"/>
              </a:spcBef>
            </a:pPr>
            <a:r>
              <a:rPr sz="721" dirty="0">
                <a:latin typeface="Arial Unicode MS"/>
                <a:cs typeface="Arial Unicode MS"/>
              </a:rPr>
              <a:t>Establecer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industriales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667082" y="7369249"/>
            <a:ext cx="232502" cy="6667"/>
          </a:xfrm>
          <a:custGeom>
            <a:avLst/>
            <a:gdLst/>
            <a:ahLst/>
            <a:cxnLst/>
            <a:rect l="l" t="t" r="r" b="b"/>
            <a:pathLst>
              <a:path w="177164" h="5079">
                <a:moveTo>
                  <a:pt x="177114" y="0"/>
                </a:moveTo>
                <a:lnTo>
                  <a:pt x="0" y="0"/>
                </a:lnTo>
                <a:lnTo>
                  <a:pt x="0" y="5039"/>
                </a:lnTo>
                <a:lnTo>
                  <a:pt x="177114" y="5039"/>
                </a:lnTo>
                <a:lnTo>
                  <a:pt x="177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335729" y="9103121"/>
            <a:ext cx="662509" cy="6667"/>
          </a:xfrm>
          <a:custGeom>
            <a:avLst/>
            <a:gdLst/>
            <a:ahLst/>
            <a:cxnLst/>
            <a:rect l="l" t="t" r="r" b="b"/>
            <a:pathLst>
              <a:path w="504825" h="5079">
                <a:moveTo>
                  <a:pt x="504723" y="0"/>
                </a:moveTo>
                <a:lnTo>
                  <a:pt x="0" y="0"/>
                </a:lnTo>
                <a:lnTo>
                  <a:pt x="0" y="5039"/>
                </a:lnTo>
                <a:lnTo>
                  <a:pt x="504723" y="5039"/>
                </a:lnTo>
                <a:lnTo>
                  <a:pt x="504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8070" y="9722027"/>
            <a:ext cx="5207320" cy="155718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6" y="2505600"/>
            <a:ext cx="5225071" cy="24682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282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75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Establecer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1,5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residenciales;</a:t>
            </a:r>
            <a:endParaRPr sz="787">
              <a:latin typeface="Arial Unicode MS"/>
              <a:cs typeface="Arial Unicode MS"/>
            </a:endParaRPr>
          </a:p>
          <a:p>
            <a:pPr marL="248315" marR="146656">
              <a:lnSpc>
                <a:spcPct val="132900"/>
              </a:lnSpc>
              <a:spcBef>
                <a:spcPts val="40"/>
              </a:spcBef>
            </a:pPr>
            <a:r>
              <a:rPr sz="985" spc="-40" dirty="0">
                <a:latin typeface="Arial Unicode MS"/>
                <a:cs typeface="Arial Unicode MS"/>
              </a:rPr>
              <a:t>F5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reinicio50,85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0,9-0,95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relés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digitales;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Max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5carga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esperada;I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144"/>
              </a:spcBef>
            </a:pP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52-2,5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Max</a:t>
            </a:r>
            <a:r>
              <a:rPr sz="1181" spc="-26" dirty="0">
                <a:latin typeface="Arial Unicode MS"/>
                <a:cs typeface="Arial Unicode MS"/>
              </a:rPr>
              <a:t>.</a:t>
            </a:r>
            <a:endParaRPr sz="118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700"/>
              </a:lnSpc>
              <a:spcBef>
                <a:spcPts val="748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rendimiento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calculando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sensibilidad,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radial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siguiente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>
              <a:latin typeface="Arial Unicode MS"/>
              <a:cs typeface="Arial Unicode MS"/>
            </a:endParaRPr>
          </a:p>
          <a:p>
            <a:pPr marL="1366566"/>
            <a:r>
              <a:rPr sz="919" spc="-52" dirty="0">
                <a:latin typeface="Arial Unicode MS"/>
                <a:cs typeface="Arial Unicode MS"/>
              </a:rPr>
              <a:t>S5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Carolina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=I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.1: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71555" y="5570402"/>
            <a:ext cx="5261738" cy="18357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5829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19.1.2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SOBRE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CORRIENTE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TRANSMISIÓN</a:t>
            </a:r>
            <a:endParaRPr sz="1050" dirty="0">
              <a:latin typeface="Arial Unicode MS"/>
              <a:cs typeface="Arial Unicode MS"/>
            </a:endParaRPr>
          </a:p>
          <a:p>
            <a:pPr marL="65829" marR="178320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19.1.1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ilustra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alto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endParaRPr sz="919" dirty="0">
              <a:latin typeface="Arial Unicode MS"/>
              <a:cs typeface="Arial Unicode MS"/>
            </a:endParaRPr>
          </a:p>
          <a:p>
            <a:pPr marL="298310" marR="2670636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incluyen: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MCGG22.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Solicitud: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854" dirty="0">
              <a:latin typeface="Arial Unicode MS"/>
              <a:cs typeface="Arial Unicode MS"/>
            </a:endParaRPr>
          </a:p>
          <a:p>
            <a:pPr marL="66662" marR="56662" indent="231649">
              <a:lnSpc>
                <a:spcPct val="132300"/>
              </a:lnSpc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B512.000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A5800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  <a:p>
            <a:pPr marL="298310">
              <a:spcBef>
                <a:spcPts val="453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s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5Relación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(CT)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800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A5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591" dirty="0" smtClean="0">
                <a:latin typeface="Arial Unicode MS"/>
                <a:cs typeface="Arial Unicode MS"/>
              </a:rPr>
              <a:t>1600</a:t>
            </a:r>
            <a:r>
              <a:rPr lang="es-ES" sz="591" spc="249" dirty="0" smtClean="0">
                <a:latin typeface="Arial Unicode MS"/>
                <a:cs typeface="Arial Unicode MS"/>
              </a:rPr>
              <a:t> </a:t>
            </a:r>
            <a:r>
              <a:rPr sz="1378" spc="-99" baseline="-27777" dirty="0" smtClean="0">
                <a:latin typeface="Arial Unicode MS"/>
                <a:cs typeface="Arial Unicode MS"/>
              </a:rPr>
              <a:t>1</a:t>
            </a:r>
            <a:endParaRPr sz="1378" baseline="-27777" dirty="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794332" y="7742446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82736" y="7628120"/>
            <a:ext cx="149918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s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 smtClean="0">
                <a:latin typeface="Arial Unicode MS"/>
                <a:cs typeface="Arial Unicode MS"/>
              </a:rPr>
              <a:t>5800</a:t>
            </a:r>
            <a:r>
              <a:rPr lang="es-ES" sz="1247" spc="322" dirty="0" smtClean="0">
                <a:latin typeface="Arial Unicode MS"/>
                <a:cs typeface="Arial Unicode MS"/>
              </a:rPr>
              <a:t> </a:t>
            </a:r>
            <a:r>
              <a:rPr sz="1968" u="sng" spc="265" baseline="36111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6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lang="es-ES" sz="1968" u="sng" spc="817" baseline="36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81" dirty="0" smtClean="0">
                <a:latin typeface="Arial Unicode MS"/>
                <a:cs typeface="Arial Unicode MS"/>
              </a:rPr>
              <a:t>50</a:t>
            </a:r>
            <a:r>
              <a:rPr sz="1181" dirty="0">
                <a:latin typeface="Arial Unicode MS"/>
                <a:cs typeface="Arial Unicode MS"/>
              </a:rPr>
              <a:t>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5A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54016" y="8068011"/>
            <a:ext cx="195086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enchufe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(PSM)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06309" y="8513487"/>
            <a:ext cx="14583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I</a:t>
            </a:r>
            <a:r>
              <a:rPr sz="919" spc="-33" dirty="0">
                <a:latin typeface="Arial Unicode MS"/>
                <a:cs typeface="Arial Unicode MS"/>
              </a:rPr>
              <a:t>s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20221" y="8311281"/>
            <a:ext cx="89417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0555" dirty="0">
                <a:latin typeface="Arial Unicode MS"/>
                <a:cs typeface="Arial Unicode MS"/>
              </a:rPr>
              <a:t>PSM5</a:t>
            </a:r>
            <a:r>
              <a:rPr sz="1968" spc="639" baseline="-30555" dirty="0">
                <a:latin typeface="Arial Unicode MS"/>
                <a:cs typeface="Arial Unicode MS"/>
              </a:rPr>
              <a:t>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-</a:t>
            </a:r>
            <a:r>
              <a:rPr sz="1247" spc="-66" dirty="0">
                <a:latin typeface="Arial Unicode MS"/>
                <a:cs typeface="Arial Unicode MS"/>
              </a:rPr>
              <a:t>I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309309" y="8254271"/>
            <a:ext cx="561674" cy="491948"/>
          </a:xfrm>
          <a:prstGeom prst="rect">
            <a:avLst/>
          </a:prstGeom>
        </p:spPr>
        <p:txBody>
          <a:bodyPr vert="horz" wrap="square" lIns="0" tIns="49167" rIns="0" bIns="0" rtlCol="0">
            <a:spAutoFit/>
          </a:bodyPr>
          <a:lstStyle/>
          <a:p>
            <a:pPr marL="44997">
              <a:spcBef>
                <a:spcPts val="387"/>
              </a:spcBef>
            </a:pP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919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919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56"/>
              </a:spcBef>
            </a:pPr>
            <a:r>
              <a:rPr sz="1312" spc="-26" dirty="0">
                <a:latin typeface="Arial Unicode MS"/>
                <a:cs typeface="Arial Unicode MS"/>
              </a:rPr>
              <a:t>O33V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004108" y="8399154"/>
            <a:ext cx="2200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319045" y="8845140"/>
            <a:ext cx="610008" cy="462011"/>
          </a:xfrm>
          <a:prstGeom prst="rect">
            <a:avLst/>
          </a:prstGeom>
        </p:spPr>
        <p:txBody>
          <a:bodyPr vert="horz" wrap="square" lIns="0" tIns="56667" rIns="0" bIns="0" rtlCol="0">
            <a:spAutoFit/>
          </a:bodyPr>
          <a:lstStyle/>
          <a:p>
            <a:pPr marL="104992">
              <a:spcBef>
                <a:spcPts val="446"/>
              </a:spcBef>
            </a:pPr>
            <a:r>
              <a:rPr sz="1050" dirty="0">
                <a:latin typeface="Arial Unicode MS"/>
                <a:cs typeface="Arial Unicode MS"/>
              </a:rPr>
              <a:t>12;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000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73"/>
              </a:spcBef>
            </a:pPr>
            <a:r>
              <a:rPr sz="1247" spc="-12" dirty="0">
                <a:latin typeface="Arial Unicode MS"/>
                <a:cs typeface="Arial Unicode MS"/>
              </a:rPr>
              <a:t>O33500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951506" y="8964202"/>
            <a:ext cx="2766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70" dirty="0">
                <a:latin typeface="Arial Unicode MS"/>
                <a:cs typeface="Arial Unicode MS"/>
              </a:rPr>
              <a:t>f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037162" y="8980871"/>
            <a:ext cx="85584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513: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856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5254" y="3662430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80">
                <a:moveTo>
                  <a:pt x="370078" y="0"/>
                </a:moveTo>
                <a:lnTo>
                  <a:pt x="0" y="0"/>
                </a:lnTo>
                <a:lnTo>
                  <a:pt x="0" y="5039"/>
                </a:lnTo>
                <a:lnTo>
                  <a:pt x="370078" y="5039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07531" y="9825978"/>
            <a:ext cx="3615666" cy="169418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611637" y="2931822"/>
            <a:ext cx="893346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513.856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S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154364" y="3524445"/>
            <a:ext cx="16866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PSM5</a:t>
            </a:r>
            <a:r>
              <a:rPr sz="1312" spc="472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13;</a:t>
            </a:r>
            <a:r>
              <a:rPr sz="1575" spc="-48" baseline="4861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856</a:t>
            </a:r>
            <a:r>
              <a:rPr sz="1575" spc="560" baseline="4861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517:32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203" y="3522538"/>
            <a:ext cx="4416726" cy="790121"/>
          </a:xfrm>
          <a:prstGeom prst="rect">
            <a:avLst/>
          </a:prstGeom>
        </p:spPr>
        <p:txBody>
          <a:bodyPr vert="horz" wrap="square" lIns="0" tIns="131668" rIns="0" bIns="0" rtlCol="0">
            <a:spAutoFit/>
          </a:bodyPr>
          <a:lstStyle/>
          <a:p>
            <a:pPr marL="857437" algn="ctr">
              <a:spcBef>
                <a:spcPts val="1036"/>
              </a:spcBef>
            </a:pPr>
            <a:r>
              <a:rPr sz="1312" spc="-33" dirty="0"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414"/>
              </a:spcBef>
            </a:pPr>
            <a:r>
              <a:rPr sz="1050" dirty="0">
                <a:latin typeface="Arial Unicode MS"/>
                <a:cs typeface="Arial Unicode MS"/>
              </a:rPr>
              <a:t>Usando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estándar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funcionamiento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</a:t>
            </a:r>
            <a:r>
              <a:rPr sz="721" spc="-33" dirty="0">
                <a:latin typeface="Arial Unicode MS"/>
                <a:cs typeface="Arial Unicode MS"/>
              </a:rPr>
              <a:t>R</a:t>
            </a:r>
            <a:r>
              <a:rPr sz="1050" spc="-33" dirty="0">
                <a:latin typeface="Arial Unicode MS"/>
                <a:cs typeface="Arial Unicode MS"/>
              </a:rPr>
              <a:t>: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934227" y="4381464"/>
            <a:ext cx="217169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1606548" algn="l"/>
                <a:tab pos="2120677" algn="l"/>
              </a:tabLst>
            </a:pPr>
            <a:r>
              <a:rPr sz="1968" spc="-136" baseline="-36111" dirty="0">
                <a:latin typeface="Arial Unicode MS"/>
                <a:cs typeface="Arial Unicode MS"/>
              </a:rPr>
              <a:t>T</a:t>
            </a:r>
            <a:r>
              <a:rPr sz="1378" spc="-136" baseline="-51587" dirty="0">
                <a:latin typeface="Arial Unicode MS"/>
                <a:cs typeface="Arial Unicode MS"/>
              </a:rPr>
              <a:t>R</a:t>
            </a:r>
            <a:r>
              <a:rPr sz="1378" baseline="-51587" dirty="0">
                <a:latin typeface="Arial Unicode MS"/>
                <a:cs typeface="Arial Unicode MS"/>
              </a:rPr>
              <a:t> </a:t>
            </a:r>
            <a:r>
              <a:rPr sz="1968" baseline="-36111" dirty="0" smtClean="0">
                <a:latin typeface="Arial Unicode MS"/>
                <a:cs typeface="Arial Unicode MS"/>
              </a:rPr>
              <a:t>5</a:t>
            </a:r>
            <a:r>
              <a:rPr lang="es-ES" sz="1968" spc="630" baseline="-36111" dirty="0" smtClean="0">
                <a:latin typeface="Arial Unicode MS"/>
                <a:cs typeface="Arial Unicode MS"/>
              </a:rPr>
              <a:t> </a:t>
            </a:r>
            <a:r>
              <a:rPr sz="1312" u="sng" spc="525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lang="es-ES" sz="1312" u="sng" spc="263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spc="118" dirty="0" smtClean="0">
                <a:latin typeface="Arial Unicode MS"/>
                <a:cs typeface="Arial Unicode MS"/>
              </a:rPr>
              <a:t> </a:t>
            </a: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580" baseline="-36111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358758" y="4570100"/>
            <a:ext cx="68167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PSM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300816" y="4636239"/>
            <a:ext cx="7300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17:32</a:t>
            </a:r>
            <a:r>
              <a:rPr sz="787" spc="-12" dirty="0">
                <a:latin typeface="Arial Unicode MS"/>
                <a:cs typeface="Arial Unicode MS"/>
              </a:rPr>
              <a:t>0:0221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561637" y="4857714"/>
            <a:ext cx="4533396" cy="2589029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66662">
              <a:spcBef>
                <a:spcPts val="361"/>
              </a:spcBef>
            </a:pPr>
            <a:r>
              <a:rPr sz="1247" spc="-86" dirty="0">
                <a:latin typeface="Arial Unicode MS"/>
                <a:cs typeface="Arial Unicode MS"/>
              </a:rPr>
              <a:t>T</a:t>
            </a:r>
            <a:r>
              <a:rPr sz="787" spc="-86" dirty="0">
                <a:latin typeface="Arial Unicode MS"/>
                <a:cs typeface="Arial Unicode MS"/>
              </a:rPr>
              <a:t>R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52.385</a:t>
            </a:r>
            <a:endParaRPr sz="1247" dirty="0">
              <a:latin typeface="Arial Unicode MS"/>
              <a:cs typeface="Arial Unicode MS"/>
            </a:endParaRPr>
          </a:p>
          <a:p>
            <a:pPr marL="66662" marR="56662">
              <a:lnSpc>
                <a:spcPts val="1575"/>
              </a:lnSpc>
              <a:spcBef>
                <a:spcPts val="59"/>
              </a:spcBef>
            </a:pPr>
            <a:r>
              <a:rPr sz="1115" dirty="0">
                <a:latin typeface="Arial Unicode MS"/>
                <a:cs typeface="Arial Unicode MS"/>
              </a:rPr>
              <a:t>Suponiendo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debería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segundo,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tenemos: t.operación5TM.T</a:t>
            </a:r>
            <a:r>
              <a:rPr sz="721" spc="-12" dirty="0">
                <a:latin typeface="Arial Unicode MS"/>
                <a:cs typeface="Arial Unicode MS"/>
              </a:rPr>
              <a:t>R</a:t>
            </a:r>
            <a:endParaRPr sz="721" dirty="0">
              <a:latin typeface="Arial Unicode MS"/>
              <a:cs typeface="Arial Unicode MS"/>
            </a:endParaRPr>
          </a:p>
          <a:p>
            <a:pPr marL="66662">
              <a:spcBef>
                <a:spcPts val="393"/>
              </a:spcBef>
            </a:pP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TM5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multiplicador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919" dirty="0">
              <a:latin typeface="Arial Unicode MS"/>
              <a:cs typeface="Arial Unicode MS"/>
            </a:endParaRPr>
          </a:p>
          <a:p>
            <a:pPr marL="324142" algn="ctr">
              <a:lnSpc>
                <a:spcPts val="1397"/>
              </a:lnSpc>
            </a:pPr>
            <a:r>
              <a:rPr sz="1312" dirty="0" smtClean="0">
                <a:latin typeface="Arial Unicode MS"/>
                <a:cs typeface="Arial Unicode MS"/>
              </a:rPr>
              <a:t>TM5</a:t>
            </a:r>
            <a:r>
              <a:rPr lang="es-ES" sz="1312" spc="663" dirty="0" smtClean="0">
                <a:latin typeface="Arial Unicode MS"/>
                <a:cs typeface="Arial Unicode MS"/>
              </a:rPr>
              <a:t> </a:t>
            </a:r>
            <a:r>
              <a:rPr sz="1968" u="sng" spc="373" baseline="38888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lang="es-ES" sz="1968" u="sng" spc="1042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15" dirty="0" smtClean="0">
                <a:latin typeface="Arial Unicode MS"/>
                <a:cs typeface="Arial Unicode MS"/>
              </a:rPr>
              <a:t>50</a:t>
            </a:r>
            <a:r>
              <a:rPr sz="1115" dirty="0">
                <a:latin typeface="Arial Unicode MS"/>
                <a:cs typeface="Arial Unicode MS"/>
              </a:rPr>
              <a:t>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419</a:t>
            </a:r>
            <a:endParaRPr sz="1115" dirty="0">
              <a:latin typeface="Arial Unicode MS"/>
              <a:cs typeface="Arial Unicode MS"/>
            </a:endParaRPr>
          </a:p>
          <a:p>
            <a:pPr marL="235816" algn="ctr">
              <a:lnSpc>
                <a:spcPts val="1004"/>
              </a:lnSpc>
            </a:pPr>
            <a:r>
              <a:rPr sz="985" dirty="0">
                <a:latin typeface="Arial Unicode MS"/>
                <a:cs typeface="Arial Unicode MS"/>
              </a:rPr>
              <a:t>2: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385</a:t>
            </a:r>
            <a:endParaRPr sz="985" dirty="0">
              <a:latin typeface="Arial Unicode MS"/>
              <a:cs typeface="Arial Unicode MS"/>
            </a:endParaRPr>
          </a:p>
          <a:p>
            <a:pPr marL="66662"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(A):</a:t>
            </a:r>
            <a:endParaRPr sz="1050" dirty="0">
              <a:latin typeface="Arial Unicode MS"/>
              <a:cs typeface="Arial Unicode MS"/>
            </a:endParaRPr>
          </a:p>
          <a:p>
            <a:pPr marL="66662">
              <a:spcBef>
                <a:spcPts val="374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5800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(primario)</a:t>
            </a:r>
            <a:endParaRPr sz="985" dirty="0">
              <a:latin typeface="Arial Unicode MS"/>
              <a:cs typeface="Arial Unicode MS"/>
            </a:endParaRPr>
          </a:p>
          <a:p>
            <a:pPr marL="65829">
              <a:lnSpc>
                <a:spcPts val="1063"/>
              </a:lnSpc>
              <a:spcBef>
                <a:spcPts val="668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establecer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secundario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50,5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  <a:p>
            <a:pPr marL="66662">
              <a:lnSpc>
                <a:spcPts val="1457"/>
              </a:lnSpc>
            </a:pPr>
            <a:r>
              <a:rPr sz="1247" spc="-12" dirty="0">
                <a:latin typeface="Arial Unicode MS"/>
                <a:cs typeface="Arial Unicode MS"/>
              </a:rPr>
              <a:t>PSM517</a:t>
            </a:r>
            <a:endParaRPr sz="1247" dirty="0">
              <a:latin typeface="Arial Unicode MS"/>
              <a:cs typeface="Arial Unicode MS"/>
            </a:endParaRPr>
          </a:p>
          <a:p>
            <a:pPr marL="66662">
              <a:spcBef>
                <a:spcPts val="72"/>
              </a:spcBef>
            </a:pPr>
            <a:r>
              <a:rPr sz="1247" spc="-12" dirty="0">
                <a:latin typeface="Arial Unicode MS"/>
                <a:cs typeface="Arial Unicode MS"/>
              </a:rPr>
              <a:t>TM50.4</a:t>
            </a:r>
            <a:endParaRPr sz="1247" dirty="0">
              <a:latin typeface="Arial Unicode MS"/>
              <a:cs typeface="Arial Unicode MS"/>
            </a:endParaRPr>
          </a:p>
          <a:p>
            <a:pPr marL="66662">
              <a:spcBef>
                <a:spcPts val="602"/>
              </a:spcBef>
            </a:pP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será:</a:t>
            </a:r>
            <a:endParaRPr sz="721" dirty="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409462" y="7527959"/>
            <a:ext cx="544174" cy="3887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536"/>
              </a:lnSpc>
              <a:spcBef>
                <a:spcPts val="131"/>
              </a:spcBef>
            </a:pPr>
            <a:r>
              <a:rPr sz="1312" u="sng" spc="60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312">
              <a:latin typeface="Arial Unicode MS"/>
              <a:cs typeface="Arial Unicode MS"/>
            </a:endParaRPr>
          </a:p>
          <a:p>
            <a:pPr marL="16666">
              <a:lnSpc>
                <a:spcPts val="1378"/>
              </a:lnSpc>
            </a:pPr>
            <a:r>
              <a:rPr sz="1181" spc="-12" dirty="0">
                <a:latin typeface="Arial Unicode MS"/>
                <a:cs typeface="Arial Unicode MS"/>
              </a:rPr>
              <a:t>17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066763" y="7666340"/>
            <a:ext cx="119001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t:operación50:</a:t>
            </a:r>
            <a:r>
              <a:rPr sz="1115" spc="40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43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611636" y="8065697"/>
            <a:ext cx="162835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t.operación50,96</a:t>
            </a:r>
            <a:r>
              <a:rPr sz="985" spc="38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79192" y="8621635"/>
            <a:ext cx="4433394" cy="10919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19.1.3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SOBRE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CORRIENTE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TRANSFORMADOR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ilustra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19.1.2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10"/>
              </a:spcBef>
            </a:pPr>
            <a:r>
              <a:rPr sz="787" dirty="0">
                <a:latin typeface="Arial Unicode MS"/>
                <a:cs typeface="Arial Unicode MS"/>
              </a:rPr>
              <a:t>Datos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transformador: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295"/>
              </a:spcBef>
            </a:pPr>
            <a:r>
              <a:rPr sz="1115" dirty="0">
                <a:latin typeface="Arial Unicode MS"/>
                <a:cs typeface="Arial Unicode MS"/>
              </a:rPr>
              <a:t>250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220/66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Z</a:t>
            </a:r>
            <a:r>
              <a:rPr sz="721" spc="-26" dirty="0">
                <a:latin typeface="Arial Unicode MS"/>
                <a:cs typeface="Arial Unicode MS"/>
              </a:rPr>
              <a:t>Tr</a:t>
            </a:r>
            <a:r>
              <a:rPr sz="1115" spc="-26" dirty="0">
                <a:latin typeface="Arial Unicode MS"/>
                <a:cs typeface="Arial Unicode MS"/>
              </a:rPr>
              <a:t>%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510%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MVAb5100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relés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R</a:t>
            </a:r>
            <a:r>
              <a:rPr sz="721" spc="-33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ajuste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alimentador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bajo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(LV)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F</a:t>
            </a:r>
            <a:r>
              <a:rPr sz="721" spc="-33" dirty="0">
                <a:latin typeface="Arial Unicode MS"/>
                <a:cs typeface="Arial Unicode MS"/>
              </a:rPr>
              <a:t>1: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9121531" y="5041031"/>
            <a:ext cx="234170" cy="6667"/>
          </a:xfrm>
          <a:custGeom>
            <a:avLst/>
            <a:gdLst/>
            <a:ahLst/>
            <a:cxnLst/>
            <a:rect l="l" t="t" r="r" b="b"/>
            <a:pathLst>
              <a:path w="178434" h="5080">
                <a:moveTo>
                  <a:pt x="177838" y="0"/>
                </a:moveTo>
                <a:lnTo>
                  <a:pt x="0" y="0"/>
                </a:lnTo>
                <a:lnTo>
                  <a:pt x="0" y="5039"/>
                </a:lnTo>
                <a:lnTo>
                  <a:pt x="177838" y="5039"/>
                </a:lnTo>
                <a:lnTo>
                  <a:pt x="177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99998" y="5438820"/>
            <a:ext cx="738344" cy="6667"/>
          </a:xfrm>
          <a:custGeom>
            <a:avLst/>
            <a:gdLst/>
            <a:ahLst/>
            <a:cxnLst/>
            <a:rect l="l" t="t" r="r" b="b"/>
            <a:pathLst>
              <a:path w="562610" h="5080">
                <a:moveTo>
                  <a:pt x="562317" y="0"/>
                </a:moveTo>
                <a:lnTo>
                  <a:pt x="0" y="0"/>
                </a:lnTo>
                <a:lnTo>
                  <a:pt x="0" y="5039"/>
                </a:lnTo>
                <a:lnTo>
                  <a:pt x="562317" y="5039"/>
                </a:lnTo>
                <a:lnTo>
                  <a:pt x="5623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299828" y="7845470"/>
            <a:ext cx="770845" cy="6667"/>
          </a:xfrm>
          <a:custGeom>
            <a:avLst/>
            <a:gdLst/>
            <a:ahLst/>
            <a:cxnLst/>
            <a:rect l="l" t="t" r="r" b="b"/>
            <a:pathLst>
              <a:path w="587375" h="5079">
                <a:moveTo>
                  <a:pt x="586803" y="0"/>
                </a:moveTo>
                <a:lnTo>
                  <a:pt x="0" y="0"/>
                </a:lnTo>
                <a:lnTo>
                  <a:pt x="0" y="5039"/>
                </a:lnTo>
                <a:lnTo>
                  <a:pt x="586803" y="5039"/>
                </a:lnTo>
                <a:lnTo>
                  <a:pt x="586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848580" y="2859872"/>
            <a:ext cx="1876692" cy="473234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66662">
              <a:spcBef>
                <a:spcPts val="341"/>
              </a:spcBef>
            </a:pP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1247" u="sng" spc="-9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55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</a:t>
            </a:r>
            <a:r>
              <a:rPr sz="1378" u="sng" spc="245" baseline="-11904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B</a:t>
            </a:r>
            <a:r>
              <a:rPr sz="1247" u="sng" spc="125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100</a:t>
            </a:r>
            <a:r>
              <a:rPr lang="es-ES" sz="1247" u="sng" spc="570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baseline="-36111" dirty="0" smtClean="0">
                <a:latin typeface="Arial Unicode MS"/>
                <a:cs typeface="Arial Unicode MS"/>
              </a:rPr>
              <a:t>5</a:t>
            </a:r>
            <a:r>
              <a:rPr sz="1968" spc="344" baseline="-36111" dirty="0" smtClean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1003100</a:t>
            </a:r>
            <a:endParaRPr sz="1181" dirty="0">
              <a:latin typeface="Arial Unicode MS"/>
              <a:cs typeface="Arial Unicode MS"/>
            </a:endParaRPr>
          </a:p>
          <a:p>
            <a:pPr marL="394137">
              <a:spcBef>
                <a:spcPts val="210"/>
              </a:spcBef>
              <a:tabLst>
                <a:tab pos="1470724" algn="l"/>
              </a:tabLst>
            </a:pPr>
            <a:r>
              <a:rPr sz="1312" spc="-33" dirty="0">
                <a:latin typeface="Arial Unicode MS"/>
                <a:cs typeface="Arial Unicode MS"/>
              </a:rPr>
              <a:t>Z%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10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9203" y="3007416"/>
            <a:ext cx="548342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26" dirty="0">
                <a:latin typeface="Arial Unicode MS"/>
                <a:cs typeface="Arial Unicode MS"/>
              </a:rPr>
              <a:t>MVA</a:t>
            </a:r>
            <a:r>
              <a:rPr sz="854" spc="-26" dirty="0">
                <a:latin typeface="Arial Unicode MS"/>
                <a:cs typeface="Arial Unicode MS"/>
              </a:rPr>
              <a:t>F </a:t>
            </a:r>
            <a:r>
              <a:rPr sz="1247" spc="-66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787433" y="3007401"/>
            <a:ext cx="867512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51000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577700" y="3393104"/>
            <a:ext cx="228169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u="sng" spc="47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1312" u="sng" spc="-14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78" u="sng" baseline="-11904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lang="es-ES" sz="1378" u="sng" spc="944" baseline="-11904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baseline="-38888" dirty="0" smtClean="0">
                <a:latin typeface="Arial Unicode MS"/>
                <a:cs typeface="Arial Unicode MS"/>
              </a:rPr>
              <a:t>5</a:t>
            </a:r>
            <a:r>
              <a:rPr lang="es-ES" sz="1968" spc="591" baseline="-38888" dirty="0" smtClean="0">
                <a:latin typeface="Arial Unicode MS"/>
                <a:cs typeface="Arial Unicode MS"/>
              </a:rPr>
              <a:t> </a:t>
            </a:r>
            <a:r>
              <a:rPr sz="1312" u="sng" spc="322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1000</a:t>
            </a:r>
            <a:r>
              <a:rPr lang="es-ES" sz="1312" u="sng" spc="53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870" spc="-20" baseline="-40935" dirty="0" smtClean="0">
                <a:latin typeface="Arial Unicode MS"/>
                <a:cs typeface="Arial Unicode MS"/>
              </a:rPr>
              <a:t>52624A</a:t>
            </a:r>
            <a:endParaRPr sz="1870" baseline="-40935" dirty="0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1031" y="3634824"/>
            <a:ext cx="152002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25764" algn="l"/>
              </a:tabLst>
            </a:pPr>
            <a:r>
              <a:rPr sz="1247" spc="-12" dirty="0">
                <a:latin typeface="Arial Unicode MS"/>
                <a:cs typeface="Arial Unicode MS"/>
              </a:rPr>
              <a:t>O33220</a:t>
            </a:r>
            <a:r>
              <a:rPr sz="1247" dirty="0">
                <a:latin typeface="Arial Unicode MS"/>
                <a:cs typeface="Arial Unicode MS"/>
              </a:rPr>
              <a:t>	</a:t>
            </a:r>
            <a:r>
              <a:rPr sz="1247" spc="-12" dirty="0">
                <a:latin typeface="Arial Unicode MS"/>
                <a:cs typeface="Arial Unicode MS"/>
              </a:rPr>
              <a:t>O33220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035928" y="3531471"/>
            <a:ext cx="143668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59" dirty="0">
                <a:latin typeface="Arial Unicode MS"/>
                <a:cs typeface="Arial Unicode MS"/>
              </a:rPr>
              <a:t>Si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HV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112768" y="3914229"/>
            <a:ext cx="537507" cy="492885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1312" u="sng" spc="634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1247" spc="-12" dirty="0">
                <a:latin typeface="Arial Unicode MS"/>
                <a:cs typeface="Arial Unicode MS"/>
              </a:rPr>
              <a:t>O3366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526306" y="4088198"/>
            <a:ext cx="149918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26" dirty="0">
                <a:latin typeface="Arial Unicode MS"/>
                <a:cs typeface="Arial Unicode MS"/>
              </a:rPr>
              <a:t>SI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LV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746780" y="4079875"/>
            <a:ext cx="587508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58747A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554008" y="4517934"/>
            <a:ext cx="1570021" cy="608825"/>
          </a:xfrm>
          <a:prstGeom prst="rect">
            <a:avLst/>
          </a:prstGeom>
        </p:spPr>
        <p:txBody>
          <a:bodyPr vert="horz" wrap="square" lIns="0" tIns="27500" rIns="0" bIns="0" rtlCol="0">
            <a:spAutoFit/>
          </a:bodyPr>
          <a:lstStyle/>
          <a:p>
            <a:pPr marL="16666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5600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A,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CT5500/1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05"/>
              </a:spcBef>
            </a:pPr>
            <a:r>
              <a:rPr sz="1247" spc="-12" dirty="0">
                <a:latin typeface="Arial Unicode MS"/>
                <a:cs typeface="Arial Unicode MS"/>
              </a:rPr>
              <a:t>TM50.4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6"/>
              </a:spcBef>
            </a:pPr>
            <a:r>
              <a:rPr sz="1247" spc="-26" dirty="0">
                <a:latin typeface="Arial Unicode MS"/>
                <a:cs typeface="Arial Unicode MS"/>
              </a:rPr>
              <a:t>PSM5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854" spc="-138" dirty="0">
                <a:latin typeface="Arial Unicode MS"/>
                <a:cs typeface="Arial Unicode MS"/>
              </a:rPr>
              <a:t>8764070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514:58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806325" y="5187459"/>
            <a:ext cx="364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0:14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569754" y="5367510"/>
            <a:ext cx="193169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5T</a:t>
            </a:r>
            <a:r>
              <a:rPr sz="525" spc="-33" dirty="0">
                <a:latin typeface="Arial Unicode MS"/>
                <a:cs typeface="Arial Unicode MS"/>
              </a:rPr>
              <a:t>R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553995" y="5379169"/>
            <a:ext cx="4560063" cy="2141122"/>
          </a:xfrm>
          <a:prstGeom prst="rect">
            <a:avLst/>
          </a:prstGeom>
        </p:spPr>
        <p:txBody>
          <a:bodyPr vert="horz" wrap="square" lIns="0" tIns="83335" rIns="0" bIns="0" rtlCol="0">
            <a:spAutoFit/>
          </a:bodyPr>
          <a:lstStyle/>
          <a:p>
            <a:pPr marL="3045608">
              <a:spcBef>
                <a:spcPts val="656"/>
              </a:spcBef>
            </a:pPr>
            <a:r>
              <a:rPr sz="1181" spc="-12" dirty="0">
                <a:latin typeface="Arial Unicode MS"/>
                <a:cs typeface="Arial Unicode MS"/>
              </a:rPr>
              <a:t>14:58</a:t>
            </a:r>
            <a:r>
              <a:rPr sz="787" spc="-12" dirty="0">
                <a:latin typeface="Arial Unicode MS"/>
                <a:cs typeface="Arial Unicode MS"/>
              </a:rPr>
              <a:t>0:0221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1247" spc="-86" dirty="0">
                <a:latin typeface="Arial Unicode MS"/>
                <a:cs typeface="Arial Unicode MS"/>
              </a:rPr>
              <a:t>T</a:t>
            </a:r>
            <a:r>
              <a:rPr sz="787" spc="-86" dirty="0">
                <a:latin typeface="Arial Unicode MS"/>
                <a:cs typeface="Arial Unicode MS"/>
              </a:rPr>
              <a:t>R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52,54</a:t>
            </a:r>
            <a:endParaRPr sz="1247">
              <a:latin typeface="Arial Unicode MS"/>
              <a:cs typeface="Arial Unicode MS"/>
            </a:endParaRPr>
          </a:p>
          <a:p>
            <a:pPr marL="16666" marR="1330735">
              <a:lnSpc>
                <a:spcPts val="1562"/>
              </a:lnSpc>
              <a:spcBef>
                <a:spcPts val="66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8747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será: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t.op5T</a:t>
            </a:r>
            <a:r>
              <a:rPr sz="591" dirty="0">
                <a:latin typeface="Arial Unicode MS"/>
                <a:cs typeface="Arial Unicode MS"/>
              </a:rPr>
              <a:t>R</a:t>
            </a:r>
            <a:r>
              <a:rPr sz="919" dirty="0">
                <a:latin typeface="Arial Unicode MS"/>
                <a:cs typeface="Arial Unicode MS"/>
              </a:rPr>
              <a:t>.TM52,5430.451.016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paso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41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calificación50,4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que51.01610.451.416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 marL="16666" marR="2123177">
              <a:lnSpc>
                <a:spcPct val="110800"/>
              </a:lnSpc>
              <a:spcBef>
                <a:spcPts val="52"/>
              </a:spcBef>
            </a:pPr>
            <a:r>
              <a:rPr sz="1181" spc="-12" dirty="0">
                <a:latin typeface="Arial Unicode MS"/>
                <a:cs typeface="Arial Unicode MS"/>
              </a:rPr>
              <a:t>Relé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ajuste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HV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TrI</a:t>
            </a:r>
            <a:r>
              <a:rPr sz="787" spc="-26" dirty="0">
                <a:latin typeface="Arial Unicode MS"/>
                <a:cs typeface="Arial Unicode MS"/>
              </a:rPr>
              <a:t>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HV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52624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544"/>
              </a:spcBef>
            </a:pPr>
            <a:r>
              <a:rPr sz="787" dirty="0">
                <a:latin typeface="Arial Unicode MS"/>
                <a:cs typeface="Arial Unicode MS"/>
              </a:rPr>
              <a:t>Podemos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manera: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51,453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Tr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325982" y="7594104"/>
            <a:ext cx="1619189" cy="4656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64913">
              <a:lnSpc>
                <a:spcPts val="1496"/>
              </a:lnSpc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MVA</a:t>
            </a:r>
            <a:endParaRPr sz="1312">
              <a:latin typeface="Arial Unicode MS"/>
              <a:cs typeface="Arial Unicode MS"/>
            </a:endParaRPr>
          </a:p>
          <a:p>
            <a:pPr marL="16666">
              <a:lnSpc>
                <a:spcPts val="682"/>
              </a:lnSpc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Tr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AT5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endParaRPr sz="787">
              <a:latin typeface="Arial Unicode MS"/>
              <a:cs typeface="Arial Unicode MS"/>
            </a:endParaRPr>
          </a:p>
          <a:p>
            <a:pPr marL="1113251">
              <a:lnSpc>
                <a:spcPts val="1312"/>
              </a:lnSpc>
            </a:pPr>
            <a:r>
              <a:rPr sz="1247" spc="-26" dirty="0">
                <a:latin typeface="Arial Unicode MS"/>
                <a:cs typeface="Arial Unicode MS"/>
              </a:rPr>
              <a:t>33VHV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300805" y="7610770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108996" y="7715815"/>
            <a:ext cx="141918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882436" algn="l"/>
              </a:tabLst>
            </a:pPr>
            <a:r>
              <a:rPr sz="1082" baseline="5050" dirty="0">
                <a:latin typeface="Arial Unicode MS"/>
                <a:cs typeface="Arial Unicode MS"/>
              </a:rPr>
              <a:t>5</a:t>
            </a:r>
            <a:r>
              <a:rPr sz="1082" spc="-9" baseline="5050" dirty="0">
                <a:latin typeface="Arial Unicode MS"/>
                <a:cs typeface="Arial Unicode MS"/>
              </a:rPr>
              <a:t> </a:t>
            </a:r>
            <a:r>
              <a:rPr sz="1082" spc="-20" baseline="5050" dirty="0">
                <a:latin typeface="Arial Unicode MS"/>
                <a:cs typeface="Arial Unicode MS"/>
              </a:rPr>
              <a:t>pf</a:t>
            </a:r>
            <a:r>
              <a:rPr sz="1082" strike="sngStrike" spc="-20" baseline="5050" dirty="0">
                <a:latin typeface="Arial Unicode MS"/>
                <a:cs typeface="Arial Unicode MS"/>
              </a:rPr>
              <a:t>fiffiffi</a:t>
            </a:r>
            <a:r>
              <a:rPr sz="1082" strike="sngStrike" baseline="5050" dirty="0">
                <a:latin typeface="Arial Unicode MS"/>
                <a:cs typeface="Arial Unicode MS"/>
              </a:rPr>
              <a:t>	</a:t>
            </a:r>
            <a:r>
              <a:rPr sz="1082" spc="225" baseline="50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5656A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446321" y="7848104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33220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554025" y="8142576"/>
            <a:ext cx="167418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51,4536565951,2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502371" y="8312634"/>
            <a:ext cx="987514" cy="526167"/>
          </a:xfrm>
          <a:prstGeom prst="rect">
            <a:avLst/>
          </a:prstGeom>
        </p:spPr>
        <p:txBody>
          <a:bodyPr vert="horz" wrap="square" lIns="0" tIns="107502" rIns="0" bIns="0" rtlCol="0">
            <a:spAutoFit/>
          </a:bodyPr>
          <a:lstStyle/>
          <a:p>
            <a:pPr marL="16666">
              <a:spcBef>
                <a:spcPts val="846"/>
              </a:spcBef>
              <a:tabLst>
                <a:tab pos="320810" algn="l"/>
                <a:tab pos="589122" algn="l"/>
              </a:tabLst>
            </a:pPr>
            <a:r>
              <a:rPr sz="1312" u="sng" spc="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2624</a:t>
            </a:r>
            <a:endParaRPr sz="1312">
              <a:latin typeface="Arial Unicode MS"/>
              <a:cs typeface="Arial Unicode MS"/>
            </a:endParaRPr>
          </a:p>
          <a:p>
            <a:pPr marL="568291">
              <a:spcBef>
                <a:spcPts val="536"/>
              </a:spcBef>
            </a:pPr>
            <a:r>
              <a:rPr sz="985" dirty="0">
                <a:latin typeface="Arial Unicode MS"/>
                <a:cs typeface="Arial Unicode MS"/>
              </a:rPr>
              <a:t>951: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951483" y="8429249"/>
            <a:ext cx="901679" cy="424776"/>
          </a:xfrm>
          <a:prstGeom prst="rect">
            <a:avLst/>
          </a:prstGeom>
        </p:spPr>
        <p:txBody>
          <a:bodyPr vert="horz" wrap="square" lIns="0" tIns="112502" rIns="0" bIns="0" rtlCol="0">
            <a:spAutoFit/>
          </a:bodyPr>
          <a:lstStyle/>
          <a:p>
            <a:pPr marL="16666">
              <a:spcBef>
                <a:spcPts val="886"/>
              </a:spcBef>
            </a:pPr>
            <a:r>
              <a:rPr sz="1247" spc="-26" dirty="0">
                <a:latin typeface="Arial Unicode MS"/>
                <a:cs typeface="Arial Unicode MS"/>
              </a:rPr>
              <a:t>PSM5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Culpa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  <a:p>
            <a:pPr marR="75829" algn="r">
              <a:spcBef>
                <a:spcPts val="322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483167" y="8525589"/>
            <a:ext cx="4383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52:76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554008" y="8903787"/>
            <a:ext cx="4825899" cy="418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tope51,5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arriba,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1,416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Cima5TM.T</a:t>
            </a:r>
            <a:r>
              <a:rPr sz="591" spc="-12" dirty="0">
                <a:latin typeface="Arial Unicode MS"/>
                <a:cs typeface="Arial Unicode MS"/>
              </a:rPr>
              <a:t>R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001313" y="9510350"/>
            <a:ext cx="184252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-91" dirty="0">
                <a:latin typeface="Arial Unicode MS"/>
                <a:cs typeface="Arial Unicode MS"/>
              </a:rPr>
              <a:t>T</a:t>
            </a:r>
            <a:r>
              <a:rPr sz="919" spc="-91" dirty="0">
                <a:latin typeface="Arial Unicode MS"/>
                <a:cs typeface="Arial Unicode MS"/>
              </a:rPr>
              <a:t>R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1312" dirty="0" smtClean="0">
                <a:latin typeface="Arial Unicode MS"/>
                <a:cs typeface="Arial Unicode MS"/>
              </a:rPr>
              <a:t>5</a:t>
            </a:r>
            <a:r>
              <a:rPr lang="es-ES" sz="1312" spc="433" dirty="0" smtClean="0">
                <a:latin typeface="Arial Unicode MS"/>
                <a:cs typeface="Arial Unicode MS"/>
              </a:rPr>
              <a:t> </a:t>
            </a:r>
            <a:r>
              <a:rPr sz="1968" u="sng" spc="580" baseline="38888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lang="es-ES" sz="1968" u="sng" spc="304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-216" baseline="38888" dirty="0" smtClean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SI </a:t>
            </a:r>
            <a:r>
              <a:rPr sz="1181" spc="-12" dirty="0">
                <a:latin typeface="Arial Unicode MS"/>
                <a:cs typeface="Arial Unicode MS"/>
              </a:rPr>
              <a:t>2Curva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0426795" y="9586545"/>
            <a:ext cx="64417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2:76</a:t>
            </a:r>
            <a:r>
              <a:rPr sz="787" spc="-12" dirty="0">
                <a:latin typeface="Arial Unicode MS"/>
                <a:cs typeface="Arial Unicode MS"/>
              </a:rPr>
              <a:t>0:0221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554016" y="9904191"/>
            <a:ext cx="715844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TR56.825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486310" y="10411775"/>
            <a:ext cx="82501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55799" algn="l"/>
              </a:tabLst>
            </a:pPr>
            <a:r>
              <a:rPr sz="1312" spc="-33" dirty="0">
                <a:latin typeface="Arial Unicode MS"/>
                <a:cs typeface="Arial Unicode MS"/>
              </a:rPr>
              <a:t>T</a:t>
            </a:r>
            <a:r>
              <a:rPr sz="919" spc="-33" dirty="0">
                <a:latin typeface="Arial Unicode MS"/>
                <a:cs typeface="Arial Unicode MS"/>
              </a:rPr>
              <a:t>R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6: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825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432187" y="10185006"/>
            <a:ext cx="147085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u="sng" spc="99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ci</a:t>
            </a:r>
            <a:r>
              <a:rPr sz="1312" u="sng" spc="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</a:t>
            </a:r>
            <a:r>
              <a:rPr sz="1968" spc="-866" baseline="-36111" dirty="0" smtClean="0">
                <a:latin typeface="Arial Unicode MS"/>
                <a:cs typeface="Arial Unicode MS"/>
              </a:rPr>
              <a:t>5</a:t>
            </a:r>
            <a:r>
              <a:rPr sz="1312" spc="78" dirty="0" smtClean="0">
                <a:latin typeface="Arial Unicode MS"/>
                <a:cs typeface="Arial Unicode MS"/>
              </a:rPr>
              <a:t>a</a:t>
            </a:r>
            <a:r>
              <a:rPr lang="es-ES" sz="1312" spc="210" dirty="0" smtClean="0">
                <a:latin typeface="Arial Unicode MS"/>
                <a:cs typeface="Arial Unicode MS"/>
              </a:rPr>
              <a:t> </a:t>
            </a:r>
            <a:r>
              <a:rPr sz="1312" u="sng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:</a:t>
            </a:r>
            <a:r>
              <a:rPr sz="1312" u="sng" spc="-7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5</a:t>
            </a:r>
            <a:r>
              <a:rPr sz="1312" spc="86" dirty="0">
                <a:latin typeface="Arial Unicode MS"/>
                <a:cs typeface="Arial Unicode MS"/>
              </a:rPr>
              <a:t> </a:t>
            </a:r>
            <a:r>
              <a:rPr sz="1673" baseline="-42483" dirty="0">
                <a:latin typeface="Arial Unicode MS"/>
                <a:cs typeface="Arial Unicode MS"/>
              </a:rPr>
              <a:t>50:</a:t>
            </a:r>
            <a:r>
              <a:rPr sz="1673" spc="-99" baseline="-42483" dirty="0">
                <a:latin typeface="Arial Unicode MS"/>
                <a:cs typeface="Arial Unicode MS"/>
              </a:rPr>
              <a:t> </a:t>
            </a:r>
            <a:r>
              <a:rPr sz="1673" spc="-48" baseline="-42483" dirty="0">
                <a:latin typeface="Arial Unicode MS"/>
                <a:cs typeface="Arial Unicode MS"/>
              </a:rPr>
              <a:t>219</a:t>
            </a:r>
            <a:endParaRPr sz="1673" baseline="-42483" dirty="0">
              <a:latin typeface="Arial Unicode MS"/>
              <a:cs typeface="Arial Unicode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995922" y="10297440"/>
            <a:ext cx="37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TM5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553990" y="10752554"/>
            <a:ext cx="3463381" cy="754183"/>
          </a:xfrm>
          <a:prstGeom prst="rect">
            <a:avLst/>
          </a:prstGeom>
        </p:spPr>
        <p:txBody>
          <a:bodyPr vert="horz" wrap="square" lIns="0" tIns="40832" rIns="0" bIns="0" rtlCol="0">
            <a:spAutoFit/>
          </a:bodyPr>
          <a:lstStyle/>
          <a:p>
            <a:pPr marL="16666">
              <a:spcBef>
                <a:spcPts val="319"/>
              </a:spcBef>
            </a:pPr>
            <a:r>
              <a:rPr sz="656" spc="-33" dirty="0">
                <a:latin typeface="Arial Unicode MS"/>
                <a:cs typeface="Arial Unicode MS"/>
              </a:rPr>
              <a:t>R</a:t>
            </a:r>
            <a:r>
              <a:rPr sz="393" spc="-33" dirty="0">
                <a:latin typeface="Arial Unicode MS"/>
                <a:cs typeface="Arial Unicode MS"/>
              </a:rPr>
              <a:t>2</a:t>
            </a:r>
            <a:r>
              <a:rPr sz="393" spc="-1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Configuración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5600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PSM514,58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TM50.4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CT5500/1R</a:t>
            </a:r>
            <a:r>
              <a:rPr sz="721" spc="-12" dirty="0">
                <a:latin typeface="Arial Unicode MS"/>
                <a:cs typeface="Arial Unicode MS"/>
              </a:rPr>
              <a:t>1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spc="-12" dirty="0">
                <a:latin typeface="Arial Unicode MS"/>
                <a:cs typeface="Arial Unicode MS"/>
              </a:rPr>
              <a:t>Configuración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99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5951,2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PSM52,76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TM50,219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CT51000/1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638102" y="7965472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79">
                <a:moveTo>
                  <a:pt x="370078" y="0"/>
                </a:moveTo>
                <a:lnTo>
                  <a:pt x="0" y="0"/>
                </a:lnTo>
                <a:lnTo>
                  <a:pt x="0" y="5039"/>
                </a:lnTo>
                <a:lnTo>
                  <a:pt x="370078" y="5039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9922" y="9977147"/>
            <a:ext cx="5207670" cy="14560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0" y="2943163"/>
            <a:ext cx="5250072" cy="19966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19.2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Protecciones</a:t>
            </a:r>
            <a:r>
              <a:rPr sz="1378" spc="249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5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sobrecorriente</a:t>
            </a:r>
            <a:r>
              <a:rPr sz="1378" spc="249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5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respaldo</a:t>
            </a:r>
            <a:r>
              <a:rPr sz="1378" spc="249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del</a:t>
            </a:r>
            <a:r>
              <a:rPr sz="1378" spc="25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alimentador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614"/>
              </a:spcBef>
            </a:pPr>
            <a:r>
              <a:rPr sz="1378" dirty="0">
                <a:latin typeface="Arial Unicode MS"/>
                <a:cs typeface="Arial Unicode MS"/>
              </a:rPr>
              <a:t>19.2.1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aquí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retardo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considerable,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defensa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logra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instantáneamente.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5296293"/>
            <a:ext cx="4400060" cy="18098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19.2.2</a:t>
            </a:r>
            <a:r>
              <a:rPr sz="1378" spc="33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EJEMPLO</a:t>
            </a:r>
            <a:r>
              <a:rPr sz="1378" spc="4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RESUELTO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19.2.1</a:t>
            </a:r>
            <a:r>
              <a:rPr sz="854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Max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51200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70"/>
              </a:spcBef>
            </a:pP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OC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(R):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224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51.23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Max</a:t>
            </a:r>
            <a:endParaRPr sz="721">
              <a:latin typeface="Arial Unicode MS"/>
              <a:cs typeface="Arial Unicode MS"/>
            </a:endParaRPr>
          </a:p>
          <a:p>
            <a:pPr marL="276647">
              <a:spcBef>
                <a:spcPts val="99"/>
              </a:spcBef>
            </a:pPr>
            <a:r>
              <a:rPr sz="1247" dirty="0">
                <a:latin typeface="Arial Unicode MS"/>
                <a:cs typeface="Arial Unicode MS"/>
              </a:rPr>
              <a:t>51.23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120</a:t>
            </a:r>
            <a:r>
              <a:rPr sz="854" strike="sngStrike" spc="-99" dirty="0">
                <a:latin typeface="Arial Unicode MS"/>
                <a:cs typeface="Arial Unicode MS"/>
              </a:rPr>
              <a:t>10000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51,44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Cálculo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PSM:</a:t>
            </a:r>
            <a:endParaRPr sz="1181">
              <a:latin typeface="Arial Unicode MS"/>
              <a:cs typeface="Arial Unicode MS"/>
            </a:endParaRPr>
          </a:p>
          <a:p>
            <a:pPr marL="3073107">
              <a:spcBef>
                <a:spcPts val="701"/>
              </a:spcBef>
            </a:pP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919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919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407580" y="7117877"/>
            <a:ext cx="45417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O33V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037232" y="6997868"/>
            <a:ext cx="131834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-59" dirty="0">
                <a:latin typeface="Arial Unicode MS"/>
                <a:cs typeface="Arial Unicode MS"/>
              </a:rPr>
              <a:t>PSM</a:t>
            </a:r>
            <a:r>
              <a:rPr sz="1312" spc="-243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26" dirty="0">
                <a:latin typeface="Arial Unicode MS"/>
                <a:cs typeface="Arial Unicode MS"/>
              </a:rPr>
              <a:t> </a:t>
            </a:r>
            <a:r>
              <a:rPr sz="1968" u="sng" baseline="30555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78" u="sng" baseline="4365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78" spc="334" baseline="43650" dirty="0">
                <a:latin typeface="Arial Unicode MS"/>
                <a:cs typeface="Arial Unicode MS"/>
              </a:rPr>
              <a:t> </a:t>
            </a:r>
            <a:r>
              <a:rPr sz="1312" dirty="0" err="1" smtClean="0">
                <a:latin typeface="Arial Unicode MS"/>
                <a:cs typeface="Arial Unicode MS"/>
              </a:rPr>
              <a:t>yI</a:t>
            </a:r>
            <a:r>
              <a:rPr lang="es-ES" sz="1312" spc="300" dirty="0" smtClean="0">
                <a:latin typeface="Arial Unicode MS"/>
                <a:cs typeface="Arial Unicode MS"/>
              </a:rPr>
              <a:t> </a:t>
            </a:r>
            <a:r>
              <a:rPr sz="919" spc="-91" dirty="0" smtClean="0">
                <a:latin typeface="Arial Unicode MS"/>
                <a:cs typeface="Arial Unicode MS"/>
              </a:rPr>
              <a:t>F</a:t>
            </a:r>
            <a:r>
              <a:rPr sz="919" dirty="0" smtClean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070563" y="7101811"/>
            <a:ext cx="715010" cy="484468"/>
          </a:xfrm>
          <a:prstGeom prst="rect">
            <a:avLst/>
          </a:prstGeom>
        </p:spPr>
        <p:txBody>
          <a:bodyPr vert="horz" wrap="square" lIns="0" tIns="51666" rIns="0" bIns="0" rtlCol="0">
            <a:spAutoFit/>
          </a:bodyPr>
          <a:lstStyle/>
          <a:p>
            <a:pPr marR="6666" algn="r">
              <a:spcBef>
                <a:spcPts val="406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97" dirty="0">
                <a:latin typeface="Arial Unicode MS"/>
                <a:cs typeface="Arial Unicode MS"/>
              </a:rPr>
              <a:t>s</a:t>
            </a:r>
            <a:endParaRPr sz="1312">
              <a:latin typeface="Arial Unicode MS"/>
              <a:cs typeface="Arial Unicode MS"/>
            </a:endParaRPr>
          </a:p>
          <a:p>
            <a:pPr marR="36664" algn="r">
              <a:spcBef>
                <a:spcPts val="263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070559" y="7569365"/>
            <a:ext cx="77001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51200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37221" y="7827486"/>
            <a:ext cx="147752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PSM5</a:t>
            </a:r>
            <a:r>
              <a:rPr sz="1312" spc="472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80;</a:t>
            </a:r>
            <a:r>
              <a:rPr sz="1575" spc="-48" baseline="4861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000</a:t>
            </a:r>
            <a:r>
              <a:rPr sz="1575" spc="560" baseline="48611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580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611661" y="7940872"/>
            <a:ext cx="4075889" cy="5928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10796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503"/>
              </a:spcBef>
            </a:pPr>
            <a:r>
              <a:rPr sz="1181" dirty="0">
                <a:latin typeface="Arial Unicode MS"/>
                <a:cs typeface="Arial Unicode MS"/>
              </a:rPr>
              <a:t>Usando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curva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inversa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estándar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OC,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tenemos: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40551" y="8599473"/>
            <a:ext cx="188419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136" baseline="-38888" dirty="0">
                <a:latin typeface="Arial Unicode MS"/>
                <a:cs typeface="Arial Unicode MS"/>
              </a:rPr>
              <a:t>T</a:t>
            </a:r>
            <a:r>
              <a:rPr sz="1378" spc="-136" baseline="-55555" dirty="0">
                <a:latin typeface="Arial Unicode MS"/>
                <a:cs typeface="Arial Unicode MS"/>
              </a:rPr>
              <a:t>R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 smtClean="0">
                <a:latin typeface="Arial Unicode MS"/>
                <a:cs typeface="Arial Unicode MS"/>
              </a:rPr>
              <a:t>5</a:t>
            </a:r>
            <a:r>
              <a:rPr lang="es-ES" sz="1968" spc="659" baseline="-38888" dirty="0" smtClean="0">
                <a:latin typeface="Arial Unicode MS"/>
                <a:cs typeface="Arial Unicode MS"/>
              </a:rPr>
              <a:t> </a:t>
            </a:r>
            <a:r>
              <a:rPr sz="1312" u="sng" spc="472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lang="es-ES" sz="1312" u="sng" spc="275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spc="78" dirty="0" smtClean="0">
                <a:latin typeface="Arial Unicode MS"/>
                <a:cs typeface="Arial Unicode MS"/>
              </a:rPr>
              <a:t> </a:t>
            </a:r>
            <a:r>
              <a:rPr sz="1968" baseline="-38888" dirty="0" smtClean="0">
                <a:latin typeface="Arial Unicode MS"/>
                <a:cs typeface="Arial Unicode MS"/>
              </a:rPr>
              <a:t>5</a:t>
            </a:r>
            <a:r>
              <a:rPr lang="es-ES" sz="1968" spc="600" baseline="-38888" dirty="0" smtClean="0">
                <a:latin typeface="Arial Unicode MS"/>
                <a:cs typeface="Arial Unicode MS"/>
              </a:rPr>
              <a:t> </a:t>
            </a:r>
            <a:r>
              <a:rPr sz="1312" u="sng" spc="-26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692935" y="8737859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528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6006" y="8788109"/>
            <a:ext cx="148585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58262" algn="l"/>
              </a:tabLst>
            </a:pPr>
            <a:r>
              <a:rPr sz="1181" spc="-12" dirty="0">
                <a:latin typeface="Arial Unicode MS"/>
                <a:cs typeface="Arial Unicode MS"/>
              </a:rPr>
              <a:t>PSM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80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79205" y="9090451"/>
            <a:ext cx="5164236" cy="622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T</a:t>
            </a:r>
            <a:r>
              <a:rPr sz="721" spc="-72" dirty="0">
                <a:latin typeface="Arial Unicode MS"/>
                <a:cs typeface="Arial Unicode MS"/>
              </a:rPr>
              <a:t>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asumiendo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1</a:t>
            </a:r>
            <a:r>
              <a:rPr sz="1050" dirty="0">
                <a:latin typeface="Arial Unicode MS"/>
                <a:cs typeface="Arial Unicode MS"/>
              </a:rPr>
              <a:t> segundo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falla,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t.operación5TM.T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TM5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multiplicador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tiempo.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419922" y="12253929"/>
            <a:ext cx="283837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19.2.1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línea.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0982971" y="5711908"/>
            <a:ext cx="1020848" cy="6667"/>
          </a:xfrm>
          <a:custGeom>
            <a:avLst/>
            <a:gdLst/>
            <a:ahLst/>
            <a:cxnLst/>
            <a:rect l="l" t="t" r="r" b="b"/>
            <a:pathLst>
              <a:path w="777875" h="5080">
                <a:moveTo>
                  <a:pt x="777595" y="0"/>
                </a:moveTo>
                <a:lnTo>
                  <a:pt x="0" y="0"/>
                </a:lnTo>
                <a:lnTo>
                  <a:pt x="0" y="5039"/>
                </a:lnTo>
                <a:lnTo>
                  <a:pt x="777595" y="5039"/>
                </a:lnTo>
                <a:lnTo>
                  <a:pt x="7775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12712" y="7134925"/>
            <a:ext cx="4094957" cy="1595921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0085329" y="10080150"/>
            <a:ext cx="1229183" cy="6667"/>
          </a:xfrm>
          <a:custGeom>
            <a:avLst/>
            <a:gdLst/>
            <a:ahLst/>
            <a:cxnLst/>
            <a:rect l="l" t="t" r="r" b="b"/>
            <a:pathLst>
              <a:path w="936625" h="5079">
                <a:moveTo>
                  <a:pt x="936002" y="0"/>
                </a:moveTo>
                <a:lnTo>
                  <a:pt x="0" y="0"/>
                </a:lnTo>
                <a:lnTo>
                  <a:pt x="0" y="5039"/>
                </a:lnTo>
                <a:lnTo>
                  <a:pt x="936002" y="5039"/>
                </a:lnTo>
                <a:lnTo>
                  <a:pt x="936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157142" y="10909762"/>
            <a:ext cx="333338" cy="6667"/>
          </a:xfrm>
          <a:custGeom>
            <a:avLst/>
            <a:gdLst/>
            <a:ahLst/>
            <a:cxnLst/>
            <a:rect l="l" t="t" r="r" b="b"/>
            <a:pathLst>
              <a:path w="254000" h="5079">
                <a:moveTo>
                  <a:pt x="253441" y="0"/>
                </a:moveTo>
                <a:lnTo>
                  <a:pt x="0" y="0"/>
                </a:lnTo>
                <a:lnTo>
                  <a:pt x="0" y="5039"/>
                </a:lnTo>
                <a:lnTo>
                  <a:pt x="253441" y="5039"/>
                </a:lnTo>
                <a:lnTo>
                  <a:pt x="25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409773" y="2903871"/>
            <a:ext cx="702509" cy="434881"/>
          </a:xfrm>
          <a:prstGeom prst="rect">
            <a:avLst/>
          </a:prstGeom>
        </p:spPr>
        <p:txBody>
          <a:bodyPr vert="horz" wrap="square" lIns="0" tIns="42499" rIns="0" bIns="0" rtlCol="0">
            <a:spAutoFit/>
          </a:bodyPr>
          <a:lstStyle/>
          <a:p>
            <a:pPr algn="ctr">
              <a:spcBef>
                <a:spcPts val="334"/>
              </a:spcBef>
            </a:pPr>
            <a:r>
              <a:rPr sz="985" spc="-12" dirty="0">
                <a:latin typeface="Arial Unicode MS"/>
                <a:cs typeface="Arial Unicode MS"/>
              </a:rPr>
              <a:t>t:operación</a:t>
            </a:r>
            <a:endParaRPr sz="985">
              <a:latin typeface="Arial Unicode MS"/>
              <a:cs typeface="Arial Unicode MS"/>
            </a:endParaRPr>
          </a:p>
          <a:p>
            <a:pPr marL="48330" algn="ctr">
              <a:spcBef>
                <a:spcPts val="275"/>
              </a:spcBef>
            </a:pPr>
            <a:r>
              <a:rPr sz="1312" cap="small" spc="-72" dirty="0">
                <a:latin typeface="Arial Unicode MS"/>
                <a:cs typeface="Arial Unicode MS"/>
              </a:rPr>
              <a:t>T</a:t>
            </a:r>
            <a:r>
              <a:rPr sz="1312" cap="small" spc="-190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187420" y="3000969"/>
            <a:ext cx="1136682" cy="324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404"/>
              </a:lnSpc>
              <a:spcBef>
                <a:spcPts val="131"/>
              </a:spcBef>
              <a:tabLst>
                <a:tab pos="63912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5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654</a:t>
            </a:r>
            <a:endParaRPr sz="1115">
              <a:latin typeface="Arial Unicode MS"/>
              <a:cs typeface="Arial Unicode MS"/>
            </a:endParaRPr>
          </a:p>
          <a:p>
            <a:pPr marL="209151">
              <a:lnSpc>
                <a:spcPts val="1011"/>
              </a:lnSpc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528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542358" y="3050969"/>
            <a:ext cx="800844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TM5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554011" y="3441710"/>
            <a:ext cx="2855038" cy="970340"/>
          </a:xfrm>
          <a:prstGeom prst="rect">
            <a:avLst/>
          </a:prstGeom>
        </p:spPr>
        <p:txBody>
          <a:bodyPr vert="horz" wrap="square" lIns="0" tIns="55001" rIns="0" bIns="0" rtlCol="0">
            <a:spAutoFit/>
          </a:bodyPr>
          <a:lstStyle/>
          <a:p>
            <a:pPr marL="16666">
              <a:spcBef>
                <a:spcPts val="433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relé: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51440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44997">
              <a:spcBef>
                <a:spcPts val="322"/>
              </a:spcBef>
            </a:pPr>
            <a:r>
              <a:rPr sz="1050" spc="-26" dirty="0">
                <a:latin typeface="Arial Unicode MS"/>
                <a:cs typeface="Arial Unicode MS"/>
              </a:rPr>
              <a:t>5PSM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1,44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(secundario)580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TM50,65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570"/>
              </a:spcBef>
            </a:pP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operación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final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será: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037237" y="4592166"/>
            <a:ext cx="17966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81" spc="91" dirty="0">
                <a:latin typeface="Arial Unicode MS"/>
                <a:cs typeface="Arial Unicode MS"/>
              </a:rPr>
              <a:t>t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 smtClean="0">
                <a:latin typeface="Arial Unicode MS"/>
                <a:cs typeface="Arial Unicode MS"/>
              </a:rPr>
              <a:t>50:65</a:t>
            </a:r>
            <a:r>
              <a:rPr lang="es-ES" sz="1181" spc="355" dirty="0" smtClean="0">
                <a:latin typeface="Arial Unicode MS"/>
                <a:cs typeface="Arial Unicode MS"/>
              </a:rPr>
              <a:t> </a:t>
            </a:r>
            <a:r>
              <a:rPr sz="1968" u="sng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lang="es-ES" sz="1968" spc="265" baseline="38888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50</a:t>
            </a:r>
            <a:r>
              <a:rPr sz="1050" dirty="0">
                <a:latin typeface="Arial Unicode MS"/>
                <a:cs typeface="Arial Unicode MS"/>
              </a:rPr>
              <a:t>: 993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21574" y="4668369"/>
            <a:ext cx="5192570" cy="7157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17499" algn="ctr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80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925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residual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258979" y="5428089"/>
            <a:ext cx="2622536" cy="491948"/>
          </a:xfrm>
          <a:prstGeom prst="rect">
            <a:avLst/>
          </a:prstGeom>
        </p:spPr>
        <p:txBody>
          <a:bodyPr vert="horz" wrap="square" lIns="0" tIns="49167" rIns="0" bIns="0" rtlCol="0">
            <a:spAutoFit/>
          </a:bodyPr>
          <a:lstStyle/>
          <a:p>
            <a:pPr marL="66662">
              <a:spcBef>
                <a:spcPts val="387"/>
              </a:spcBef>
              <a:tabLst>
                <a:tab pos="1889027" algn="l"/>
              </a:tabLst>
            </a:pPr>
            <a:r>
              <a:rPr sz="1870" spc="-117" baseline="-38011" dirty="0">
                <a:latin typeface="Arial Unicode MS"/>
                <a:cs typeface="Arial Unicode MS"/>
              </a:rPr>
              <a:t>%</a:t>
            </a:r>
            <a:r>
              <a:rPr sz="1870" spc="-29" baseline="-38011" dirty="0">
                <a:latin typeface="Arial Unicode MS"/>
                <a:cs typeface="Arial Unicode MS"/>
              </a:rPr>
              <a:t> </a:t>
            </a:r>
            <a:r>
              <a:rPr sz="1870" spc="-127" baseline="-38011" dirty="0">
                <a:latin typeface="Arial Unicode MS"/>
                <a:cs typeface="Arial Unicode MS"/>
              </a:rPr>
              <a:t>Z</a:t>
            </a:r>
            <a:r>
              <a:rPr sz="1280" spc="-127" baseline="-55555" dirty="0">
                <a:latin typeface="Arial Unicode MS"/>
                <a:cs typeface="Arial Unicode MS"/>
              </a:rPr>
              <a:t>S</a:t>
            </a:r>
            <a:r>
              <a:rPr sz="1280" spc="-9" baseline="-55555" dirty="0">
                <a:latin typeface="Arial Unicode MS"/>
                <a:cs typeface="Arial Unicode MS"/>
              </a:rPr>
              <a:t> </a:t>
            </a:r>
            <a:r>
              <a:rPr sz="1870" baseline="-38011" dirty="0">
                <a:latin typeface="Arial Unicode MS"/>
                <a:cs typeface="Arial Unicode MS"/>
              </a:rPr>
              <a:t>5</a:t>
            </a:r>
            <a:r>
              <a:rPr sz="1870" spc="363" baseline="-38011" dirty="0"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B </a:t>
            </a:r>
            <a:r>
              <a:rPr sz="1247" u="sng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3100</a:t>
            </a:r>
            <a:r>
              <a:rPr lang="es-ES" sz="1247" u="sng" spc="414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-99" baseline="-36111" dirty="0" smtClean="0">
                <a:latin typeface="Arial Unicode MS"/>
                <a:cs typeface="Arial Unicode MS"/>
              </a:rPr>
              <a:t>5</a:t>
            </a:r>
            <a:r>
              <a:rPr sz="1968" baseline="-36111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1003100</a:t>
            </a:r>
            <a:endParaRPr sz="1181" dirty="0">
              <a:latin typeface="Arial Unicode MS"/>
              <a:cs typeface="Arial Unicode MS"/>
            </a:endParaRPr>
          </a:p>
          <a:p>
            <a:pPr marL="794108">
              <a:spcBef>
                <a:spcPts val="256"/>
              </a:spcBef>
              <a:tabLst>
                <a:tab pos="1723207" algn="l"/>
              </a:tabLst>
            </a:pPr>
            <a:r>
              <a:rPr sz="1968" spc="-40" baseline="2777" dirty="0">
                <a:latin typeface="Arial Unicode MS"/>
                <a:cs typeface="Arial Unicode MS"/>
              </a:rPr>
              <a:t>MVA</a:t>
            </a:r>
            <a:r>
              <a:rPr sz="1378" spc="-40" baseline="3968" dirty="0">
                <a:latin typeface="Arial Unicode MS"/>
                <a:cs typeface="Arial Unicode MS"/>
              </a:rPr>
              <a:t>F</a:t>
            </a:r>
            <a:r>
              <a:rPr sz="1378" baseline="3968" dirty="0">
                <a:latin typeface="Arial Unicode MS"/>
                <a:cs typeface="Arial Unicode MS"/>
              </a:rPr>
              <a:t>	</a:t>
            </a:r>
            <a:r>
              <a:rPr sz="1247" spc="-12" dirty="0">
                <a:latin typeface="Arial Unicode MS"/>
                <a:cs typeface="Arial Unicode MS"/>
              </a:rPr>
              <a:t>803O33500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042561" y="5597979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144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21594" y="5994709"/>
            <a:ext cx="5135070" cy="8312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534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monofásica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dibujamos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19.2.2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16"/>
              </a:spcBef>
            </a:pPr>
            <a:r>
              <a:rPr sz="1181" dirty="0">
                <a:latin typeface="Arial Unicode MS"/>
                <a:cs typeface="Arial Unicode MS"/>
              </a:rPr>
              <a:t>Cálculo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PSM: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86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529,3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KA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5800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321555" y="8805379"/>
            <a:ext cx="3772551" cy="8675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19.2.2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Redes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secuencia.</a:t>
            </a:r>
            <a:endParaRPr sz="919">
              <a:latin typeface="Arial Unicode MS"/>
              <a:cs typeface="Arial Unicode MS"/>
            </a:endParaRPr>
          </a:p>
          <a:p>
            <a:pPr marL="1561552">
              <a:spcBef>
                <a:spcPts val="919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53Z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12Z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1Z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  <a:p>
            <a:pPr marL="1589049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5330: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1441230: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310:1550: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4321</a:t>
            </a:r>
            <a:endParaRPr sz="1181">
              <a:latin typeface="Arial Unicode MS"/>
              <a:cs typeface="Arial Unicode MS"/>
            </a:endParaRPr>
          </a:p>
          <a:p>
            <a:pPr marL="1589049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0: 610:1551: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182%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068675" y="9811691"/>
            <a:ext cx="1088349" cy="461914"/>
          </a:xfrm>
          <a:prstGeom prst="rect">
            <a:avLst/>
          </a:prstGeom>
        </p:spPr>
        <p:txBody>
          <a:bodyPr vert="horz" wrap="square" lIns="0" tIns="66668" rIns="0" bIns="0" rtlCol="0">
            <a:spAutoFit/>
          </a:bodyPr>
          <a:lstStyle/>
          <a:p>
            <a:pPr marL="359974">
              <a:spcBef>
                <a:spcPts val="525"/>
              </a:spcBef>
            </a:pPr>
            <a:r>
              <a:rPr sz="1050" dirty="0">
                <a:latin typeface="Arial Unicode MS"/>
                <a:cs typeface="Arial Unicode MS"/>
              </a:rPr>
              <a:t>100: </a:t>
            </a:r>
            <a:r>
              <a:rPr sz="1050" spc="-33" dirty="0">
                <a:latin typeface="Arial Unicode MS"/>
                <a:cs typeface="Arial Unicode MS"/>
              </a:rPr>
              <a:t>100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1181" dirty="0">
                <a:latin typeface="Arial Unicode MS"/>
                <a:cs typeface="Arial Unicode MS"/>
              </a:rPr>
              <a:t>1: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1823O33500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718213" y="9942168"/>
            <a:ext cx="2825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352786" y="9958837"/>
            <a:ext cx="7700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59: 769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718103" y="10245965"/>
            <a:ext cx="1900860" cy="471330"/>
          </a:xfrm>
          <a:prstGeom prst="rect">
            <a:avLst/>
          </a:prstGeom>
        </p:spPr>
        <p:txBody>
          <a:bodyPr vert="horz" wrap="square" lIns="0" tIns="85835" rIns="0" bIns="0" rtlCol="0">
            <a:spAutoFit/>
          </a:bodyPr>
          <a:lstStyle/>
          <a:p>
            <a:pPr marL="16666">
              <a:spcBef>
                <a:spcPts val="676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5339: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769529: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5800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182049" y="10658399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684774" y="10771773"/>
            <a:ext cx="215502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81" baseline="-13888" dirty="0">
                <a:latin typeface="Arial Unicode MS"/>
                <a:cs typeface="Arial Unicode MS"/>
              </a:rPr>
              <a:t>I</a:t>
            </a:r>
            <a:r>
              <a:rPr sz="787" baseline="-20833" dirty="0">
                <a:latin typeface="Arial Unicode MS"/>
                <a:cs typeface="Arial Unicode MS"/>
              </a:rPr>
              <a:t>colocar</a:t>
            </a:r>
            <a:r>
              <a:rPr sz="787" spc="9" baseline="-20833" dirty="0">
                <a:latin typeface="Arial Unicode MS"/>
                <a:cs typeface="Arial Unicode MS"/>
              </a:rPr>
              <a:t> </a:t>
            </a:r>
            <a:r>
              <a:rPr sz="1181" baseline="-13888" dirty="0">
                <a:latin typeface="Arial Unicode MS"/>
                <a:cs typeface="Arial Unicode MS"/>
              </a:rPr>
              <a:t>5</a:t>
            </a:r>
            <a:r>
              <a:rPr sz="1181" spc="835" baseline="-13888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1000</a:t>
            </a:r>
            <a:r>
              <a:rPr sz="985" dirty="0">
                <a:latin typeface="Arial Unicode MS"/>
                <a:cs typeface="Arial Unicode MS"/>
              </a:rPr>
              <a:t>50: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DsecundarioÞ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92118" y="3164474"/>
            <a:ext cx="716676" cy="6667"/>
          </a:xfrm>
          <a:custGeom>
            <a:avLst/>
            <a:gdLst/>
            <a:ahLst/>
            <a:cxnLst/>
            <a:rect l="l" t="t" r="r" b="b"/>
            <a:pathLst>
              <a:path w="546100" h="5080">
                <a:moveTo>
                  <a:pt x="545757" y="0"/>
                </a:moveTo>
                <a:lnTo>
                  <a:pt x="0" y="0"/>
                </a:lnTo>
                <a:lnTo>
                  <a:pt x="0" y="5039"/>
                </a:lnTo>
                <a:lnTo>
                  <a:pt x="545757" y="5039"/>
                </a:lnTo>
                <a:lnTo>
                  <a:pt x="5457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097912" y="3836280"/>
            <a:ext cx="723343" cy="6667"/>
          </a:xfrm>
          <a:custGeom>
            <a:avLst/>
            <a:gdLst/>
            <a:ahLst/>
            <a:cxnLst/>
            <a:rect l="l" t="t" r="r" b="b"/>
            <a:pathLst>
              <a:path w="551180" h="5080">
                <a:moveTo>
                  <a:pt x="550799" y="0"/>
                </a:moveTo>
                <a:lnTo>
                  <a:pt x="0" y="0"/>
                </a:lnTo>
                <a:lnTo>
                  <a:pt x="0" y="5041"/>
                </a:lnTo>
                <a:lnTo>
                  <a:pt x="550799" y="5041"/>
                </a:lnTo>
                <a:lnTo>
                  <a:pt x="5507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6956" y="9927080"/>
            <a:ext cx="4800797" cy="150310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803832" y="3026483"/>
            <a:ext cx="89334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PSM5</a:t>
            </a:r>
            <a:r>
              <a:rPr sz="1312" spc="393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78" u="sng" baseline="4365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78" spc="-68" baseline="43650" dirty="0">
                <a:latin typeface="Arial Unicode MS"/>
                <a:cs typeface="Arial Unicode MS"/>
              </a:rPr>
              <a:t> </a:t>
            </a:r>
            <a:r>
              <a:rPr sz="1968" spc="-99" baseline="30555" dirty="0">
                <a:latin typeface="Arial Unicode MS"/>
                <a:cs typeface="Arial Unicode MS"/>
              </a:rPr>
              <a:t>5</a:t>
            </a:r>
            <a:endParaRPr sz="1968" baseline="3055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775447" y="2911089"/>
            <a:ext cx="651675" cy="442905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16666">
              <a:spcBef>
                <a:spcPts val="341"/>
              </a:spcBef>
            </a:pPr>
            <a:r>
              <a:rPr sz="1115" dirty="0">
                <a:latin typeface="Arial Unicode MS"/>
                <a:cs typeface="Arial Unicode MS"/>
              </a:rPr>
              <a:t>29:</a:t>
            </a:r>
            <a:r>
              <a:rPr sz="1115" spc="-12" dirty="0">
                <a:latin typeface="Arial Unicode MS"/>
                <a:cs typeface="Arial Unicode MS"/>
              </a:rPr>
              <a:t> 3310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endParaRPr sz="787">
              <a:latin typeface="Arial Unicode MS"/>
              <a:cs typeface="Arial Unicode MS"/>
            </a:endParaRPr>
          </a:p>
          <a:p>
            <a:pPr marL="249981">
              <a:spcBef>
                <a:spcPts val="249"/>
              </a:spcBef>
            </a:pPr>
            <a:r>
              <a:rPr sz="1312" spc="-33" dirty="0"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547419" y="3051479"/>
            <a:ext cx="595008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536: </a:t>
            </a:r>
            <a:r>
              <a:rPr sz="1115" spc="-33" dirty="0">
                <a:latin typeface="Arial Unicode MS"/>
                <a:cs typeface="Arial Unicode MS"/>
              </a:rPr>
              <a:t>625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396544" y="3165384"/>
            <a:ext cx="154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97" dirty="0">
                <a:latin typeface="Arial Unicode MS"/>
                <a:cs typeface="Arial Unicode MS"/>
              </a:rPr>
              <a:t>s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11652" y="3464995"/>
            <a:ext cx="448756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Suponiendo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81250" y="3600258"/>
            <a:ext cx="702509" cy="434881"/>
          </a:xfrm>
          <a:prstGeom prst="rect">
            <a:avLst/>
          </a:prstGeom>
        </p:spPr>
        <p:txBody>
          <a:bodyPr vert="horz" wrap="square" lIns="0" tIns="42499" rIns="0" bIns="0" rtlCol="0">
            <a:spAutoFit/>
          </a:bodyPr>
          <a:lstStyle/>
          <a:p>
            <a:pPr algn="ctr">
              <a:spcBef>
                <a:spcPts val="334"/>
              </a:spcBef>
            </a:pPr>
            <a:r>
              <a:rPr sz="985" spc="-12" dirty="0">
                <a:latin typeface="Arial Unicode MS"/>
                <a:cs typeface="Arial Unicode MS"/>
              </a:rPr>
              <a:t>t:operación</a:t>
            </a:r>
            <a:endParaRPr sz="985">
              <a:latin typeface="Arial Unicode MS"/>
              <a:cs typeface="Arial Unicode MS"/>
            </a:endParaRPr>
          </a:p>
          <a:p>
            <a:pPr marL="48330" algn="ctr">
              <a:spcBef>
                <a:spcPts val="275"/>
              </a:spcBef>
            </a:pPr>
            <a:r>
              <a:rPr sz="1312" cap="small" spc="-72" dirty="0">
                <a:latin typeface="Arial Unicode MS"/>
                <a:cs typeface="Arial Unicode MS"/>
              </a:rPr>
              <a:t>T</a:t>
            </a:r>
            <a:r>
              <a:rPr sz="1312" cap="small" spc="-190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611650" y="3697354"/>
            <a:ext cx="37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TM5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40526" y="3982718"/>
            <a:ext cx="188419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136" baseline="-38888" dirty="0">
                <a:latin typeface="Arial Unicode MS"/>
                <a:cs typeface="Arial Unicode MS"/>
              </a:rPr>
              <a:t>T</a:t>
            </a:r>
            <a:r>
              <a:rPr sz="1378" spc="-136" baseline="-55555" dirty="0">
                <a:latin typeface="Arial Unicode MS"/>
                <a:cs typeface="Arial Unicode MS"/>
              </a:rPr>
              <a:t>R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 smtClean="0">
                <a:latin typeface="Arial Unicode MS"/>
                <a:cs typeface="Arial Unicode MS"/>
              </a:rPr>
              <a:t>5</a:t>
            </a:r>
            <a:r>
              <a:rPr lang="es-ES" sz="1968" spc="659" baseline="-38888" dirty="0" smtClean="0">
                <a:latin typeface="Arial Unicode MS"/>
                <a:cs typeface="Arial Unicode MS"/>
              </a:rPr>
              <a:t> </a:t>
            </a:r>
            <a:r>
              <a:rPr sz="1312" u="sng" spc="472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lang="es-ES" sz="1312" u="sng" spc="275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spc="78" dirty="0" smtClean="0">
                <a:latin typeface="Arial Unicode MS"/>
                <a:cs typeface="Arial Unicode MS"/>
              </a:rPr>
              <a:t> </a:t>
            </a:r>
            <a:r>
              <a:rPr sz="1968" baseline="-38888" dirty="0" smtClean="0">
                <a:latin typeface="Arial Unicode MS"/>
                <a:cs typeface="Arial Unicode MS"/>
              </a:rPr>
              <a:t>5</a:t>
            </a:r>
            <a:r>
              <a:rPr lang="es-ES" sz="1968" spc="600" baseline="-38888" dirty="0" smtClean="0">
                <a:latin typeface="Arial Unicode MS"/>
                <a:cs typeface="Arial Unicode MS"/>
              </a:rPr>
              <a:t> </a:t>
            </a:r>
            <a:r>
              <a:rPr sz="1312" u="sng" spc="-26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692935" y="4121104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884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6006" y="4171355"/>
            <a:ext cx="148585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58262" algn="l"/>
              </a:tabLst>
            </a:pPr>
            <a:r>
              <a:rPr sz="1181" spc="-12" dirty="0">
                <a:latin typeface="Arial Unicode MS"/>
                <a:cs typeface="Arial Unicode MS"/>
              </a:rPr>
              <a:t>PSM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36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578332" y="4671535"/>
            <a:ext cx="3202543" cy="11569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721540">
              <a:lnSpc>
                <a:spcPts val="1404"/>
              </a:lnSpc>
              <a:spcBef>
                <a:spcPts val="131"/>
              </a:spcBef>
            </a:pPr>
            <a:r>
              <a:rPr sz="1312" dirty="0" smtClean="0">
                <a:latin typeface="Arial Unicode MS"/>
                <a:cs typeface="Arial Unicode MS"/>
              </a:rPr>
              <a:t>TM5</a:t>
            </a:r>
            <a:r>
              <a:rPr lang="es-ES" sz="1312" spc="663" dirty="0" smtClean="0">
                <a:latin typeface="Arial Unicode MS"/>
                <a:cs typeface="Arial Unicode MS"/>
              </a:rPr>
              <a:t> </a:t>
            </a:r>
            <a:r>
              <a:rPr sz="1968" u="sng" spc="373" baseline="36111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6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lang="es-ES" sz="1968" u="sng" spc="1042" baseline="36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15" dirty="0" smtClean="0">
                <a:latin typeface="Arial Unicode MS"/>
                <a:cs typeface="Arial Unicode MS"/>
              </a:rPr>
              <a:t>50</a:t>
            </a:r>
            <a:r>
              <a:rPr sz="1115" dirty="0">
                <a:latin typeface="Arial Unicode MS"/>
                <a:cs typeface="Arial Unicode MS"/>
              </a:rPr>
              <a:t>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530</a:t>
            </a:r>
            <a:endParaRPr sz="1115" dirty="0">
              <a:latin typeface="Arial Unicode MS"/>
              <a:cs typeface="Arial Unicode MS"/>
            </a:endParaRPr>
          </a:p>
          <a:p>
            <a:pPr marR="647453" algn="r">
              <a:lnSpc>
                <a:spcPts val="1011"/>
              </a:lnSpc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884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49997"/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relé:</a:t>
            </a:r>
            <a:endParaRPr sz="656" dirty="0">
              <a:latin typeface="Arial Unicode MS"/>
              <a:cs typeface="Arial Unicode MS"/>
            </a:endParaRPr>
          </a:p>
          <a:p>
            <a:pPr marL="49997">
              <a:spcBef>
                <a:spcPts val="459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5800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 dirty="0">
              <a:latin typeface="Arial Unicode MS"/>
              <a:cs typeface="Arial Unicode MS"/>
            </a:endParaRPr>
          </a:p>
          <a:p>
            <a:pPr marL="77494">
              <a:spcBef>
                <a:spcPts val="256"/>
              </a:spcBef>
            </a:pPr>
            <a:r>
              <a:rPr sz="1115" dirty="0">
                <a:latin typeface="Arial Unicode MS"/>
                <a:cs typeface="Arial Unicode MS"/>
              </a:rPr>
              <a:t>50,8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secundario</a:t>
            </a:r>
            <a:endParaRPr sz="1115" dirty="0">
              <a:latin typeface="Arial Unicode MS"/>
              <a:cs typeface="Arial Unicode MS"/>
            </a:endParaRPr>
          </a:p>
          <a:p>
            <a:pPr marL="49163">
              <a:spcBef>
                <a:spcPts val="99"/>
              </a:spcBef>
            </a:pPr>
            <a:r>
              <a:rPr sz="1247" spc="-12" dirty="0">
                <a:latin typeface="Arial Unicode MS"/>
                <a:cs typeface="Arial Unicode MS"/>
              </a:rPr>
              <a:t>PSM536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TM50,53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578299" y="5908402"/>
            <a:ext cx="17841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15" dirty="0" smtClean="0">
                <a:latin typeface="Arial Unicode MS"/>
                <a:cs typeface="Arial Unicode MS"/>
              </a:rPr>
              <a:t>t:operación50:53</a:t>
            </a:r>
            <a:r>
              <a:rPr lang="es-ES" sz="1115" spc="243" dirty="0" smtClean="0">
                <a:latin typeface="Arial Unicode MS"/>
                <a:cs typeface="Arial Unicode MS"/>
              </a:rPr>
              <a:t> </a:t>
            </a:r>
            <a:r>
              <a:rPr lang="es-ES" sz="1968" u="sng" spc="382" baseline="38888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spc="-40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968" baseline="38888" dirty="0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845672" y="5983663"/>
            <a:ext cx="544174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36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639983" y="6206918"/>
            <a:ext cx="96501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50,998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379194" y="6896601"/>
            <a:ext cx="5214237" cy="23976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19.3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Protección</a:t>
            </a:r>
            <a:r>
              <a:rPr sz="1378" spc="204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diferencial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la</a:t>
            </a:r>
            <a:r>
              <a:rPr sz="1378" spc="204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unidad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alimentación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614"/>
              </a:spcBef>
            </a:pPr>
            <a:r>
              <a:rPr sz="1378" dirty="0">
                <a:latin typeface="Arial Unicode MS"/>
                <a:cs typeface="Arial Unicode MS"/>
              </a:rPr>
              <a:t>19.3.1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17300"/>
              </a:lnSpc>
              <a:spcBef>
                <a:spcPts val="729"/>
              </a:spcBef>
            </a:pP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usa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proteger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aéreas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usa </a:t>
            </a:r>
            <a:r>
              <a:rPr sz="1115" dirty="0">
                <a:latin typeface="Arial Unicode MS"/>
                <a:cs typeface="Arial Unicode MS"/>
              </a:rPr>
              <a:t>comúnmente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principal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servicios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públicos.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desventaja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esta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ciega,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protegida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es </a:t>
            </a:r>
            <a:r>
              <a:rPr sz="1115" dirty="0">
                <a:latin typeface="Arial Unicode MS"/>
                <a:cs typeface="Arial Unicode MS"/>
              </a:rPr>
              <a:t>decir,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interruptor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automático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(CB)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protegida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protecciones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respaldo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19.3.1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379193" y="12402958"/>
            <a:ext cx="234419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19.3.1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27063" y="7220895"/>
            <a:ext cx="626675" cy="6667"/>
          </a:xfrm>
          <a:custGeom>
            <a:avLst/>
            <a:gdLst/>
            <a:ahLst/>
            <a:cxnLst/>
            <a:rect l="l" t="t" r="r" b="b"/>
            <a:pathLst>
              <a:path w="477519" h="5079">
                <a:moveTo>
                  <a:pt x="477354" y="0"/>
                </a:moveTo>
                <a:lnTo>
                  <a:pt x="0" y="0"/>
                </a:lnTo>
                <a:lnTo>
                  <a:pt x="0" y="5039"/>
                </a:lnTo>
                <a:lnTo>
                  <a:pt x="477354" y="5039"/>
                </a:lnTo>
                <a:lnTo>
                  <a:pt x="4773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713685" y="7618700"/>
            <a:ext cx="900012" cy="6667"/>
          </a:xfrm>
          <a:custGeom>
            <a:avLst/>
            <a:gdLst/>
            <a:ahLst/>
            <a:cxnLst/>
            <a:rect l="l" t="t" r="r" b="b"/>
            <a:pathLst>
              <a:path w="685800" h="5079">
                <a:moveTo>
                  <a:pt x="685444" y="0"/>
                </a:moveTo>
                <a:lnTo>
                  <a:pt x="0" y="0"/>
                </a:lnTo>
                <a:lnTo>
                  <a:pt x="0" y="5039"/>
                </a:lnTo>
                <a:lnTo>
                  <a:pt x="685444" y="5039"/>
                </a:lnTo>
                <a:lnTo>
                  <a:pt x="685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45788" y="4068717"/>
            <a:ext cx="5231887" cy="209672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2505600"/>
            <a:ext cx="5044234" cy="1143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12" dirty="0">
                <a:latin typeface="Arial Unicode MS"/>
                <a:cs typeface="Arial Unicode MS"/>
              </a:rPr>
              <a:t>19.3.2</a:t>
            </a:r>
            <a:r>
              <a:rPr sz="1312" spc="26" dirty="0">
                <a:latin typeface="Arial Unicode MS"/>
                <a:cs typeface="Arial Unicode MS"/>
              </a:rPr>
              <a:t> </a:t>
            </a:r>
            <a:r>
              <a:rPr sz="1312" spc="-99" dirty="0">
                <a:latin typeface="Arial Unicode MS"/>
                <a:cs typeface="Arial Unicode MS"/>
              </a:rPr>
              <a:t>EJEMPLO</a:t>
            </a:r>
            <a:r>
              <a:rPr sz="1312" spc="33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TRABAJADO</a:t>
            </a: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971"/>
              </a:spcBef>
            </a:pPr>
            <a:r>
              <a:rPr sz="1115" dirty="0">
                <a:latin typeface="Arial Unicode MS"/>
                <a:cs typeface="Arial Unicode MS"/>
              </a:rPr>
              <a:t>Ejemplo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resuelto: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B51.877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CT51200/1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elija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19.3.2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6248324"/>
            <a:ext cx="322087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19.3.2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53998" y="6632350"/>
            <a:ext cx="1614188" cy="667205"/>
          </a:xfrm>
          <a:prstGeom prst="rect">
            <a:avLst/>
          </a:prstGeom>
        </p:spPr>
        <p:txBody>
          <a:bodyPr vert="horz" wrap="square" lIns="0" tIns="50834" rIns="0" bIns="0" rtlCol="0">
            <a:spAutoFit/>
          </a:bodyPr>
          <a:lstStyle/>
          <a:p>
            <a:pPr marL="16666">
              <a:spcBef>
                <a:spcPts val="401"/>
              </a:spcBef>
            </a:pPr>
            <a:r>
              <a:rPr sz="1247" dirty="0">
                <a:latin typeface="Arial Unicode MS"/>
                <a:cs typeface="Arial Unicode MS"/>
              </a:rPr>
              <a:t>jI</a:t>
            </a:r>
            <a:r>
              <a:rPr sz="854" dirty="0">
                <a:latin typeface="Arial Unicode MS"/>
                <a:cs typeface="Arial Unicode MS"/>
              </a:rPr>
              <a:t>diff</a:t>
            </a:r>
            <a:r>
              <a:rPr sz="1247" dirty="0">
                <a:latin typeface="Arial Unicode MS"/>
                <a:cs typeface="Arial Unicode MS"/>
              </a:rPr>
              <a:t>j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jI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r>
              <a:rPr sz="1247" spc="-33" dirty="0">
                <a:latin typeface="Arial Unicode MS"/>
                <a:cs typeface="Arial Unicode MS"/>
              </a:rPr>
              <a:t>j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jI</a:t>
            </a:r>
            <a:r>
              <a:rPr sz="656" dirty="0">
                <a:latin typeface="Arial Unicode MS"/>
                <a:cs typeface="Arial Unicode MS"/>
              </a:rPr>
              <a:t>parcialidad</a:t>
            </a:r>
            <a:r>
              <a:rPr sz="919" dirty="0">
                <a:latin typeface="Arial Unicode MS"/>
                <a:cs typeface="Arial Unicode MS"/>
              </a:rPr>
              <a:t>j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5½jI</a:t>
            </a:r>
            <a:r>
              <a:rPr sz="656" dirty="0">
                <a:latin typeface="Arial Unicode MS"/>
                <a:cs typeface="Arial Unicode MS"/>
              </a:rPr>
              <a:t>A1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I</a:t>
            </a:r>
            <a:r>
              <a:rPr sz="656" spc="-26" dirty="0">
                <a:latin typeface="Arial Unicode MS"/>
                <a:cs typeface="Arial Unicode MS"/>
              </a:rPr>
              <a:t>B1</a:t>
            </a:r>
            <a:r>
              <a:rPr sz="919" spc="-26" dirty="0">
                <a:latin typeface="Arial Unicode MS"/>
                <a:cs typeface="Arial Unicode MS"/>
              </a:rPr>
              <a:t>j-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859"/>
              </a:spcBef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210400" y="6935416"/>
            <a:ext cx="589174" cy="4850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4995" marR="6666" indent="-49163">
              <a:lnSpc>
                <a:spcPct val="122300"/>
              </a:lnSpc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B31000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3O3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244500" y="7333219"/>
            <a:ext cx="1340018" cy="481975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66662">
              <a:spcBef>
                <a:spcPts val="465"/>
              </a:spcBef>
            </a:pPr>
            <a:r>
              <a:rPr sz="1870" baseline="-49707" dirty="0">
                <a:latin typeface="Arial Unicode MS"/>
                <a:cs typeface="Arial Unicode MS"/>
              </a:rPr>
              <a:t>I</a:t>
            </a:r>
            <a:r>
              <a:rPr sz="1280" baseline="-72649" dirty="0">
                <a:latin typeface="Arial Unicode MS"/>
                <a:cs typeface="Arial Unicode MS"/>
              </a:rPr>
              <a:t>ch</a:t>
            </a:r>
            <a:r>
              <a:rPr sz="1280" spc="-9" baseline="-72649" dirty="0">
                <a:latin typeface="Arial Unicode MS"/>
                <a:cs typeface="Arial Unicode MS"/>
              </a:rPr>
              <a:t> </a:t>
            </a:r>
            <a:r>
              <a:rPr sz="1870" baseline="-49707" dirty="0">
                <a:latin typeface="Arial Unicode MS"/>
                <a:cs typeface="Arial Unicode MS"/>
              </a:rPr>
              <a:t>5</a:t>
            </a:r>
            <a:r>
              <a:rPr sz="1870" spc="895" baseline="-4970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1: </a:t>
            </a:r>
            <a:r>
              <a:rPr sz="1115" spc="-12" dirty="0">
                <a:latin typeface="Arial Unicode MS"/>
                <a:cs typeface="Arial Unicode MS"/>
              </a:rPr>
              <a:t>87731000</a:t>
            </a:r>
            <a:endParaRPr sz="1115">
              <a:latin typeface="Arial Unicode MS"/>
              <a:cs typeface="Arial Unicode MS"/>
            </a:endParaRPr>
          </a:p>
          <a:p>
            <a:pPr marL="587457">
              <a:spcBef>
                <a:spcPts val="334"/>
              </a:spcBef>
            </a:pPr>
            <a:r>
              <a:rPr sz="1247" spc="-12" dirty="0">
                <a:latin typeface="Arial Unicode MS"/>
                <a:cs typeface="Arial Unicode MS"/>
              </a:rPr>
              <a:t>5003O3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553999" y="7920872"/>
            <a:ext cx="3276711" cy="15161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4997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52.167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289070" algn="ctr">
              <a:spcBef>
                <a:spcPts val="1115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establecer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min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532: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16755: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4175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656">
              <a:latin typeface="Arial Unicode MS"/>
              <a:cs typeface="Arial Unicode MS"/>
            </a:endParaRPr>
          </a:p>
          <a:p>
            <a:pPr marL="1294904" algn="ctr"/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50: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2312005240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.2.5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</a:t>
            </a:r>
            <a:r>
              <a:rPr sz="721" spc="-33" dirty="0">
                <a:latin typeface="Arial Unicode MS"/>
                <a:cs typeface="Arial Unicode MS"/>
              </a:rPr>
              <a:t>ch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77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S1</a:t>
            </a:r>
            <a:r>
              <a:rPr sz="787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240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primario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1028" y="9819325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9273" y="9704986"/>
            <a:ext cx="91751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240</a:t>
            </a:r>
            <a:r>
              <a:rPr sz="1968" spc="197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201887" y="9738844"/>
            <a:ext cx="327504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72" dirty="0">
                <a:latin typeface="Arial Unicode MS"/>
                <a:cs typeface="Arial Unicode MS"/>
              </a:rPr>
              <a:t>I</a:t>
            </a:r>
            <a:r>
              <a:rPr sz="1247" cap="small" spc="-190" dirty="0">
                <a:latin typeface="Arial Unicode MS"/>
                <a:cs typeface="Arial Unicode MS"/>
              </a:rPr>
              <a:t>s</a:t>
            </a:r>
            <a:r>
              <a:rPr sz="1247" cap="small" spc="-210" dirty="0">
                <a:latin typeface="Arial Unicode MS"/>
                <a:cs typeface="Arial Unicode MS"/>
              </a:rPr>
              <a:t>1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983630" y="10100070"/>
            <a:ext cx="1508354" cy="701111"/>
          </a:xfrm>
          <a:prstGeom prst="rect">
            <a:avLst/>
          </a:prstGeom>
        </p:spPr>
        <p:txBody>
          <a:bodyPr vert="horz" wrap="square" lIns="0" tIns="29167" rIns="0" bIns="0" rtlCol="0">
            <a:spAutoFit/>
          </a:bodyPr>
          <a:lstStyle/>
          <a:p>
            <a:pPr marL="234149">
              <a:spcBef>
                <a:spcPts val="229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S2</a:t>
            </a:r>
            <a:r>
              <a:rPr sz="656" spc="-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52I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261648">
              <a:spcBef>
                <a:spcPts val="144"/>
              </a:spcBef>
            </a:pPr>
            <a:r>
              <a:rPr sz="1247" dirty="0">
                <a:latin typeface="Arial Unicode MS"/>
                <a:cs typeface="Arial Unicode MS"/>
              </a:rPr>
              <a:t>523120052400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247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S2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52400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primario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950298" y="10869097"/>
            <a:ext cx="196169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baseline="-8771" dirty="0">
                <a:latin typeface="Arial Unicode MS"/>
                <a:cs typeface="Arial Unicode MS"/>
              </a:rPr>
              <a:t>I</a:t>
            </a:r>
            <a:r>
              <a:rPr sz="1280" baseline="-12820" dirty="0">
                <a:latin typeface="Arial Unicode MS"/>
                <a:cs typeface="Arial Unicode MS"/>
              </a:rPr>
              <a:t>S2</a:t>
            </a:r>
            <a:r>
              <a:rPr sz="1280" spc="-20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895" baseline="-8771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2400</a:t>
            </a: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secundario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983610" y="10925637"/>
            <a:ext cx="1435853" cy="723909"/>
          </a:xfrm>
          <a:prstGeom prst="rect">
            <a:avLst/>
          </a:prstGeom>
        </p:spPr>
        <p:txBody>
          <a:bodyPr vert="horz" wrap="square" lIns="0" tIns="73335" rIns="0" bIns="0" rtlCol="0">
            <a:spAutoFit/>
          </a:bodyPr>
          <a:lstStyle/>
          <a:p>
            <a:pPr marL="424968">
              <a:spcBef>
                <a:spcPts val="578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854" spc="-26" dirty="0">
                <a:latin typeface="Arial Unicode MS"/>
                <a:cs typeface="Arial Unicode MS"/>
              </a:rPr>
              <a:t>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slop1530%K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2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spc="-12" dirty="0">
                <a:latin typeface="Arial Unicode MS"/>
                <a:cs typeface="Arial Unicode MS"/>
              </a:rPr>
              <a:t>slop25150%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303901" y="9204217"/>
            <a:ext cx="3423863" cy="222901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84" y="2943163"/>
            <a:ext cx="5294237" cy="56253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19.4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444" dirty="0">
                <a:latin typeface="Arial Unicode MS"/>
                <a:cs typeface="Arial Unicode MS"/>
              </a:rPr>
              <a:t>Configuración</a:t>
            </a:r>
            <a:r>
              <a:rPr sz="1444" spc="243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de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la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protección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de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spc="-12" dirty="0">
                <a:latin typeface="Arial Unicode MS"/>
                <a:cs typeface="Arial Unicode MS"/>
              </a:rPr>
              <a:t>distancia</a:t>
            </a:r>
            <a:endParaRPr sz="1444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601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7494">
              <a:lnSpc>
                <a:spcPct val="124500"/>
              </a:lnSpc>
              <a:spcBef>
                <a:spcPts val="71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ampliamente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principal,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aéreas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brinda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adyacentes.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desventaja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cercanas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extremo </a:t>
            </a:r>
            <a:r>
              <a:rPr sz="1050" dirty="0">
                <a:latin typeface="Arial Unicode MS"/>
                <a:cs typeface="Arial Unicode MS"/>
              </a:rPr>
              <a:t>remoto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errores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PT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naturaleza </a:t>
            </a:r>
            <a:r>
              <a:rPr sz="1050" dirty="0">
                <a:latin typeface="Arial Unicode MS"/>
                <a:cs typeface="Arial Unicode MS"/>
              </a:rPr>
              <a:t>transitoria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torre.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llamamos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alcance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excesivo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insuficiente,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cortas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529961" lvl="2" indent="-514128">
              <a:spcBef>
                <a:spcPts val="7"/>
              </a:spcBef>
              <a:buAutoNum type="arabicPeriod" startAt="2"/>
              <a:tabLst>
                <a:tab pos="530794" algn="l"/>
              </a:tabLst>
            </a:pP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spc="-12" dirty="0">
                <a:latin typeface="Arial Unicode MS"/>
                <a:cs typeface="Arial Unicode MS"/>
              </a:rPr>
              <a:t> RESUELTOS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036"/>
              </a:spcBef>
            </a:pPr>
            <a:r>
              <a:rPr sz="1050" dirty="0">
                <a:latin typeface="Arial Unicode MS"/>
                <a:cs typeface="Arial Unicode MS"/>
              </a:rPr>
              <a:t>Ejemplo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resuelto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1</a:t>
            </a:r>
            <a:endParaRPr sz="1050">
              <a:latin typeface="Arial Unicode MS"/>
              <a:cs typeface="Arial Unicode MS"/>
            </a:endParaRPr>
          </a:p>
          <a:p>
            <a:pPr marL="248315" marR="7500">
              <a:lnSpc>
                <a:spcPts val="1575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mayor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configurada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inicio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respaldo.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primera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A:</a:t>
            </a:r>
            <a:endParaRPr sz="721">
              <a:latin typeface="Arial Unicode MS"/>
              <a:cs typeface="Arial Unicode MS"/>
            </a:endParaRPr>
          </a:p>
          <a:p>
            <a:pPr marL="248315" marR="2994780">
              <a:lnSpc>
                <a:spcPts val="1562"/>
              </a:lnSpc>
            </a:pP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50,85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L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dirty="0">
                <a:latin typeface="Arial Unicode MS"/>
                <a:cs typeface="Arial Unicode MS"/>
              </a:rPr>
              <a:t> t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 </a:t>
            </a:r>
            <a:r>
              <a:rPr sz="985" spc="-12" dirty="0">
                <a:latin typeface="Arial Unicode MS"/>
                <a:cs typeface="Arial Unicode MS"/>
              </a:rPr>
              <a:t>instantáneamente</a:t>
            </a:r>
            <a:r>
              <a:rPr sz="985" dirty="0">
                <a:latin typeface="Arial Unicode MS"/>
                <a:cs typeface="Arial Unicode MS"/>
              </a:rPr>
              <a:t> donde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406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paso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544"/>
              </a:spcBef>
            </a:pP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19.4.1</a:t>
            </a:r>
            <a:r>
              <a:rPr sz="854" spc="-12" dirty="0">
                <a:latin typeface="Arial Unicode MS"/>
                <a:cs typeface="Arial Unicode MS"/>
              </a:rPr>
              <a:t>):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55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 marL="1792367" marR="1770703">
              <a:lnSpc>
                <a:spcPct val="110800"/>
              </a:lnSpc>
              <a:spcBef>
                <a:spcPts val="807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2</a:t>
            </a:r>
            <a:r>
              <a:rPr sz="787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50:85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DZ</a:t>
            </a:r>
            <a:r>
              <a:rPr sz="787" dirty="0">
                <a:latin typeface="Arial Unicode MS"/>
                <a:cs typeface="Arial Unicode MS"/>
              </a:rPr>
              <a:t>L11</a:t>
            </a:r>
            <a:r>
              <a:rPr sz="1181" dirty="0">
                <a:latin typeface="Arial Unicode MS"/>
                <a:cs typeface="Arial Unicode MS"/>
              </a:rPr>
              <a:t>0:85</a:t>
            </a:r>
            <a:r>
              <a:rPr sz="1181" spc="-33" dirty="0">
                <a:latin typeface="Arial Unicode MS"/>
                <a:cs typeface="Arial Unicode MS"/>
              </a:rPr>
              <a:t> Z</a:t>
            </a:r>
            <a:r>
              <a:rPr sz="787" spc="-33" dirty="0">
                <a:latin typeface="Arial Unicode MS"/>
                <a:cs typeface="Arial Unicode MS"/>
              </a:rPr>
              <a:t>L2</a:t>
            </a:r>
            <a:r>
              <a:rPr sz="1181" spc="-33" dirty="0">
                <a:latin typeface="Arial Unicode MS"/>
                <a:cs typeface="Arial Unicode MS"/>
              </a:rPr>
              <a:t>ÞZ</a:t>
            </a:r>
            <a:r>
              <a:rPr sz="787" spc="-33" dirty="0">
                <a:latin typeface="Arial Unicode MS"/>
                <a:cs typeface="Arial Unicode MS"/>
              </a:rPr>
              <a:t>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50:85</a:t>
            </a:r>
            <a:r>
              <a:rPr sz="1181" spc="-12" dirty="0">
                <a:latin typeface="Arial Unicode MS"/>
                <a:cs typeface="Arial Unicode MS"/>
              </a:rPr>
              <a:t> DZ</a:t>
            </a:r>
            <a:r>
              <a:rPr sz="787" spc="-12" dirty="0">
                <a:latin typeface="Arial Unicode MS"/>
                <a:cs typeface="Arial Unicode MS"/>
              </a:rPr>
              <a:t>L1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1Z</a:t>
            </a:r>
            <a:r>
              <a:rPr sz="787" spc="-26" dirty="0">
                <a:latin typeface="Arial Unicode MS"/>
                <a:cs typeface="Arial Unicode MS"/>
              </a:rPr>
              <a:t>T</a:t>
            </a:r>
            <a:r>
              <a:rPr sz="1181" spc="-26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84" y="11934938"/>
            <a:ext cx="361088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19.4.1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30981" y="3466839"/>
            <a:ext cx="3662416" cy="246311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4" y="6032546"/>
            <a:ext cx="361088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19.4.2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1" y="6385090"/>
            <a:ext cx="4951733" cy="431778"/>
          </a:xfrm>
          <a:prstGeom prst="rect">
            <a:avLst/>
          </a:prstGeom>
        </p:spPr>
        <p:txBody>
          <a:bodyPr vert="horz" wrap="square" lIns="0" tIns="66668" rIns="0" bIns="0" rtlCol="0">
            <a:spAutoFit/>
          </a:bodyPr>
          <a:lstStyle/>
          <a:p>
            <a:pPr marL="248315">
              <a:spcBef>
                <a:spcPts val="525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 err="1">
                <a:latin typeface="Arial Unicode MS"/>
                <a:cs typeface="Arial Unicode MS"/>
              </a:rPr>
              <a:t>donde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656" dirty="0" smtClean="0">
                <a:latin typeface="Arial Unicode MS"/>
                <a:cs typeface="Arial Unicode MS"/>
              </a:rPr>
              <a:t>I</a:t>
            </a:r>
            <a:r>
              <a:rPr sz="459" dirty="0" smtClean="0">
                <a:latin typeface="Arial Unicode MS"/>
                <a:cs typeface="Arial Unicode MS"/>
              </a:rPr>
              <a:t>2</a:t>
            </a:r>
            <a:r>
              <a:rPr sz="656" dirty="0" smtClean="0">
                <a:latin typeface="Arial Unicode MS"/>
                <a:cs typeface="Arial Unicode MS"/>
              </a:rPr>
              <a:t>I</a:t>
            </a:r>
            <a:r>
              <a:rPr lang="es-ES" sz="985" strike="sngStrike" spc="111" dirty="0" smtClean="0">
                <a:latin typeface="Times New Roman"/>
                <a:cs typeface="Times New Roman"/>
              </a:rPr>
              <a:t> </a:t>
            </a:r>
            <a:r>
              <a:rPr sz="985" strike="sngStrike" dirty="0" smtClean="0">
                <a:latin typeface="Arial Unicode MS"/>
                <a:cs typeface="Arial Unicode MS"/>
              </a:rPr>
              <a:t>s</a:t>
            </a:r>
            <a:r>
              <a:rPr sz="985" dirty="0" smtClean="0">
                <a:latin typeface="Arial Unicode MS"/>
                <a:cs typeface="Arial Unicode MS"/>
              </a:rPr>
              <a:t>e</a:t>
            </a:r>
            <a:r>
              <a:rPr sz="985" spc="91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"F"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747097" y="6758054"/>
            <a:ext cx="81668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7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488207" y="6810781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4645" y="7003374"/>
            <a:ext cx="98834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50:85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Z</a:t>
            </a:r>
            <a:r>
              <a:rPr sz="854" spc="-26" dirty="0">
                <a:latin typeface="Arial Unicode MS"/>
                <a:cs typeface="Arial Unicode MS"/>
              </a:rPr>
              <a:t>L1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81591" y="6907166"/>
            <a:ext cx="15666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919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766951" y="7336144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73389" y="7528736"/>
            <a:ext cx="98834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50:85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Z</a:t>
            </a:r>
            <a:r>
              <a:rPr sz="854" spc="-26" dirty="0">
                <a:latin typeface="Arial Unicode MS"/>
                <a:cs typeface="Arial Unicode MS"/>
              </a:rPr>
              <a:t>L1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006681" y="6995039"/>
            <a:ext cx="982513" cy="6543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8888" dirty="0">
                <a:latin typeface="Arial Unicode MS"/>
                <a:cs typeface="Arial Unicode MS"/>
              </a:rPr>
              <a:t>2I</a:t>
            </a:r>
            <a:r>
              <a:rPr sz="1378" baseline="-67460" dirty="0">
                <a:latin typeface="Arial Unicode MS"/>
                <a:cs typeface="Arial Unicode MS"/>
              </a:rPr>
              <a:t>1</a:t>
            </a:r>
            <a:r>
              <a:rPr sz="1378" spc="344" baseline="-6746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30:85Z</a:t>
            </a:r>
            <a:r>
              <a:rPr sz="854" spc="-12" dirty="0">
                <a:latin typeface="Arial Unicode MS"/>
                <a:cs typeface="Arial Unicode MS"/>
              </a:rPr>
              <a:t>L2</a:t>
            </a:r>
            <a:endParaRPr sz="854">
              <a:latin typeface="Arial Unicode MS"/>
              <a:cs typeface="Arial Unicode MS"/>
            </a:endParaRPr>
          </a:p>
          <a:p>
            <a:pPr marR="81660" algn="ctr">
              <a:spcBef>
                <a:spcPts val="1929"/>
              </a:spcBef>
            </a:pPr>
            <a:r>
              <a:rPr sz="1247" u="sng" cap="small" spc="7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247" u="sng" cap="small" spc="-13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t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-52" dirty="0">
                <a:latin typeface="Arial Unicode MS"/>
                <a:cs typeface="Arial Unicode MS"/>
              </a:rPr>
              <a:t>Z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636242" y="7594969"/>
            <a:ext cx="9833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52" dirty="0">
                <a:latin typeface="Arial Unicode MS"/>
                <a:cs typeface="Arial Unicode MS"/>
              </a:rPr>
              <a:t>T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292984" y="7633792"/>
            <a:ext cx="23166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40" dirty="0">
                <a:latin typeface="Arial Unicode MS"/>
                <a:cs typeface="Arial Unicode MS"/>
              </a:rPr>
              <a:t>I</a:t>
            </a:r>
            <a:r>
              <a:rPr sz="1378" spc="58" baseline="-11904" dirty="0">
                <a:latin typeface="Arial Unicode MS"/>
                <a:cs typeface="Arial Unicode MS"/>
              </a:rPr>
              <a:t>1</a:t>
            </a:r>
            <a:endParaRPr sz="1378" baseline="-11904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21555" y="7949644"/>
            <a:ext cx="5302571" cy="35150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-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general:</a:t>
            </a:r>
            <a:endParaRPr sz="1050">
              <a:latin typeface="Arial Unicode MS"/>
              <a:cs typeface="Arial Unicode MS"/>
            </a:endParaRPr>
          </a:p>
          <a:p>
            <a:pPr marL="1736539">
              <a:spcBef>
                <a:spcPts val="1214"/>
              </a:spcBef>
            </a:pP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$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1: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2-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5120%</a:t>
            </a:r>
            <a:r>
              <a:rPr sz="1247" spc="-33" dirty="0">
                <a:latin typeface="Arial Unicode MS"/>
                <a:cs typeface="Arial Unicode MS"/>
              </a:rPr>
              <a:t> Z</a:t>
            </a:r>
            <a:r>
              <a:rPr sz="854" spc="-33" dirty="0">
                <a:latin typeface="Arial Unicode MS"/>
                <a:cs typeface="Arial Unicode MS"/>
              </a:rPr>
              <a:t>L1</a:t>
            </a:r>
            <a:endParaRPr sz="854">
              <a:latin typeface="Arial Unicode MS"/>
              <a:cs typeface="Arial Unicode MS"/>
            </a:endParaRPr>
          </a:p>
          <a:p>
            <a:pPr marL="1704875">
              <a:spcBef>
                <a:spcPts val="224"/>
              </a:spcBef>
            </a:pPr>
            <a:r>
              <a:rPr sz="1312" cap="small" spc="-52" dirty="0">
                <a:latin typeface="Arial Unicode MS"/>
                <a:cs typeface="Arial Unicode MS"/>
              </a:rPr>
              <a:t>Z</a:t>
            </a:r>
            <a:r>
              <a:rPr sz="1312" cap="small" spc="-105" dirty="0">
                <a:latin typeface="Arial Unicode MS"/>
                <a:cs typeface="Arial Unicode MS"/>
              </a:rPr>
              <a:t>l</a:t>
            </a:r>
            <a:r>
              <a:rPr sz="1312" cap="small" spc="-21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  <a:p>
            <a:pPr marL="248315">
              <a:spcBef>
                <a:spcPts val="912"/>
              </a:spcBef>
            </a:pP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0,5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10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es:</a:t>
            </a:r>
            <a:endParaRPr sz="1050">
              <a:latin typeface="Arial Unicode MS"/>
              <a:cs typeface="Arial Unicode MS"/>
            </a:endParaRPr>
          </a:p>
          <a:p>
            <a:pPr marL="1809866">
              <a:spcBef>
                <a:spcPts val="1214"/>
              </a:spcBef>
            </a:pP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$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1: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5150%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854" spc="-33" dirty="0">
                <a:latin typeface="Arial Unicode MS"/>
                <a:cs typeface="Arial Unicode MS"/>
              </a:rPr>
              <a:t>L1</a:t>
            </a:r>
            <a:endParaRPr sz="854">
              <a:latin typeface="Arial Unicode MS"/>
              <a:cs typeface="Arial Unicode MS"/>
            </a:endParaRPr>
          </a:p>
          <a:p>
            <a:pPr marL="1777370">
              <a:spcBef>
                <a:spcPts val="229"/>
              </a:spcBef>
            </a:pPr>
            <a:r>
              <a:rPr sz="1312" cap="small" spc="-52" dirty="0">
                <a:latin typeface="Arial Unicode MS"/>
                <a:cs typeface="Arial Unicode MS"/>
              </a:rPr>
              <a:t>Z</a:t>
            </a:r>
            <a:r>
              <a:rPr sz="1312" cap="small" spc="-105" dirty="0">
                <a:latin typeface="Arial Unicode MS"/>
                <a:cs typeface="Arial Unicode MS"/>
              </a:rPr>
              <a:t>l</a:t>
            </a:r>
            <a:r>
              <a:rPr sz="1312" cap="small" spc="-21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  <a:p>
            <a:pPr marL="248315">
              <a:spcBef>
                <a:spcPts val="912"/>
              </a:spcBef>
            </a:pP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3</a:t>
            </a:r>
            <a:r>
              <a:rPr sz="525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0,9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004"/>
              </a:spcBef>
            </a:pPr>
            <a:r>
              <a:rPr sz="656" dirty="0">
                <a:latin typeface="Arial Unicode MS"/>
                <a:cs typeface="Arial Unicode MS"/>
              </a:rPr>
              <a:t>Final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(paso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copia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seguridad)</a:t>
            </a:r>
            <a:endParaRPr sz="656">
              <a:latin typeface="Arial Unicode MS"/>
              <a:cs typeface="Arial Unicode MS"/>
            </a:endParaRPr>
          </a:p>
          <a:p>
            <a:pPr marL="16666" marR="49163" indent="231649">
              <a:lnSpc>
                <a:spcPct val="132300"/>
              </a:lnSpc>
              <a:spcBef>
                <a:spcPts val="7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arrancador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cortocircuito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máxima.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arrancador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etapa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arranque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área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tampoco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Z</a:t>
            </a:r>
            <a:r>
              <a:rPr sz="721" spc="-78" dirty="0">
                <a:latin typeface="Arial Unicode MS"/>
                <a:cs typeface="Arial Unicode MS"/>
              </a:rPr>
              <a:t>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elegido.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67545" y="6327033"/>
            <a:ext cx="510007" cy="6667"/>
          </a:xfrm>
          <a:custGeom>
            <a:avLst/>
            <a:gdLst/>
            <a:ahLst/>
            <a:cxnLst/>
            <a:rect l="l" t="t" r="r" b="b"/>
            <a:pathLst>
              <a:path w="388620" h="5079">
                <a:moveTo>
                  <a:pt x="388073" y="0"/>
                </a:moveTo>
                <a:lnTo>
                  <a:pt x="0" y="0"/>
                </a:lnTo>
                <a:lnTo>
                  <a:pt x="0" y="5039"/>
                </a:lnTo>
                <a:lnTo>
                  <a:pt x="388073" y="5039"/>
                </a:lnTo>
                <a:lnTo>
                  <a:pt x="3880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29259" y="4209516"/>
            <a:ext cx="2380199" cy="105973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10204" y="10205814"/>
            <a:ext cx="2618302" cy="122836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7" y="2497266"/>
            <a:ext cx="5102568" cy="11878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99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413303" indent="-165820">
              <a:buAutoNum type="arabicPeriod"/>
              <a:tabLst>
                <a:tab pos="414136" algn="l"/>
              </a:tabLst>
            </a:pPr>
            <a:r>
              <a:rPr sz="1181" spc="-78" dirty="0">
                <a:latin typeface="Arial Unicode MS"/>
                <a:cs typeface="Arial Unicode MS"/>
              </a:rPr>
              <a:t>Z</a:t>
            </a:r>
            <a:r>
              <a:rPr sz="721" spc="-78" dirty="0">
                <a:latin typeface="Arial Unicode MS"/>
                <a:cs typeface="Arial Unicode MS"/>
              </a:rPr>
              <a:t>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#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0.5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Z</a:t>
            </a:r>
            <a:r>
              <a:rPr sz="721" spc="-40" dirty="0">
                <a:latin typeface="Arial Unicode MS"/>
                <a:cs typeface="Arial Unicode MS"/>
              </a:rPr>
              <a:t>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</a:t>
            </a:r>
            <a:r>
              <a:rPr sz="1181" dirty="0">
                <a:latin typeface="Arial Unicode MS"/>
                <a:cs typeface="Arial Unicode MS"/>
              </a:rPr>
              <a:t>;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significa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menos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mitad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mínima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985" spc="-12" dirty="0">
                <a:latin typeface="Arial Unicode MS"/>
                <a:cs typeface="Arial Unicode MS"/>
              </a:rPr>
              <a:t>impedancia;</a:t>
            </a:r>
            <a:endParaRPr sz="985" dirty="0">
              <a:latin typeface="Arial Unicode MS"/>
              <a:cs typeface="Arial Unicode MS"/>
            </a:endParaRPr>
          </a:p>
          <a:p>
            <a:pPr marL="394971" indent="-147488">
              <a:spcBef>
                <a:spcPts val="327"/>
              </a:spcBef>
              <a:buAutoNum type="arabicPeriod" startAt="2"/>
              <a:tabLst>
                <a:tab pos="395804" algn="l"/>
              </a:tabLst>
            </a:pPr>
            <a:r>
              <a:rPr sz="1050" spc="-72" dirty="0">
                <a:latin typeface="Arial Unicode MS"/>
                <a:cs typeface="Arial Unicode MS"/>
              </a:rPr>
              <a:t>Z</a:t>
            </a:r>
            <a:r>
              <a:rPr sz="656" spc="-72" dirty="0">
                <a:latin typeface="Arial Unicode MS"/>
                <a:cs typeface="Arial Unicode MS"/>
              </a:rPr>
              <a:t>S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$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1.25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1050" spc="-12" dirty="0">
                <a:latin typeface="Arial Unicode MS"/>
                <a:cs typeface="Arial Unicode MS"/>
              </a:rPr>
              <a:t>.t</a:t>
            </a:r>
            <a:r>
              <a:rPr sz="656" spc="-12" dirty="0">
                <a:latin typeface="Arial Unicode MS"/>
                <a:cs typeface="Arial Unicode MS"/>
              </a:rPr>
              <a:t>S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t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51,3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segundos.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236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factor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compensación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(K</a:t>
            </a:r>
            <a:r>
              <a:rPr sz="721" spc="-26" dirty="0">
                <a:latin typeface="Arial Unicode MS"/>
                <a:cs typeface="Arial Unicode MS"/>
              </a:rPr>
              <a:t>0</a:t>
            </a:r>
            <a:r>
              <a:rPr sz="1115" spc="-26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3" y="5368457"/>
            <a:ext cx="493256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19.4.3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(K</a:t>
            </a:r>
            <a:r>
              <a:rPr sz="525" spc="-26" dirty="0">
                <a:latin typeface="Arial Unicode MS"/>
                <a:cs typeface="Arial Unicode MS"/>
              </a:rPr>
              <a:t>0</a:t>
            </a:r>
            <a:r>
              <a:rPr sz="787" spc="-26" dirty="0">
                <a:latin typeface="Arial Unicode MS"/>
                <a:cs typeface="Arial Unicode MS"/>
              </a:rPr>
              <a:t>)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860182" y="5858334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94707" y="6188102"/>
            <a:ext cx="63167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88" baseline="13888" dirty="0">
                <a:latin typeface="Arial Unicode MS"/>
                <a:cs typeface="Arial Unicode MS"/>
              </a:rPr>
              <a:t>@</a:t>
            </a:r>
            <a:r>
              <a:rPr sz="1247" spc="-59" dirty="0">
                <a:latin typeface="Arial Unicode MS"/>
                <a:cs typeface="Arial Unicode MS"/>
              </a:rPr>
              <a:t>I</a:t>
            </a:r>
            <a:r>
              <a:rPr sz="854" spc="-59" dirty="0">
                <a:latin typeface="Arial Unicode MS"/>
                <a:cs typeface="Arial Unicode MS"/>
              </a:rPr>
              <a:t>A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13I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317551" y="6074715"/>
            <a:ext cx="7166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2Z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378" spc="-48" baseline="-35714" dirty="0">
                <a:latin typeface="Arial Unicode MS"/>
                <a:cs typeface="Arial Unicode MS"/>
              </a:rPr>
              <a:t>1</a:t>
            </a:r>
            <a:r>
              <a:rPr sz="1968" spc="-48" baseline="-25000" dirty="0">
                <a:latin typeface="Arial Unicode MS"/>
                <a:cs typeface="Arial Unicode MS"/>
              </a:rPr>
              <a:t>A</a:t>
            </a:r>
            <a:endParaRPr sz="1968" baseline="-2500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11639" y="5640483"/>
            <a:ext cx="2745871" cy="719841"/>
          </a:xfrm>
          <a:prstGeom prst="rect">
            <a:avLst/>
          </a:prstGeom>
        </p:spPr>
        <p:txBody>
          <a:bodyPr vert="horz" wrap="square" lIns="0" tIns="30000" rIns="0" bIns="0" rtlCol="0">
            <a:spAutoFit/>
          </a:bodyPr>
          <a:lstStyle/>
          <a:p>
            <a:pPr marL="16666">
              <a:spcBef>
                <a:spcPts val="236"/>
              </a:spcBef>
            </a:pPr>
            <a:r>
              <a:rPr sz="1247" spc="-46" dirty="0">
                <a:latin typeface="Arial Unicode MS"/>
                <a:cs typeface="Arial Unicode MS"/>
              </a:rPr>
              <a:t>El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voltaje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medido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es:</a:t>
            </a:r>
            <a:endParaRPr sz="1247">
              <a:latin typeface="Arial Unicode MS"/>
              <a:cs typeface="Arial Unicode MS"/>
            </a:endParaRPr>
          </a:p>
          <a:p>
            <a:pPr marL="1414896" algn="ctr">
              <a:spcBef>
                <a:spcPts val="111"/>
              </a:spcBef>
            </a:pPr>
            <a:r>
              <a:rPr sz="1312" spc="20" dirty="0">
                <a:latin typeface="Arial Unicode MS"/>
                <a:cs typeface="Arial Unicode MS"/>
              </a:rPr>
              <a:t>0</a:t>
            </a:r>
            <a:endParaRPr sz="1312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919">
              <a:latin typeface="Arial Unicode MS"/>
              <a:cs typeface="Arial Unicode MS"/>
            </a:endParaRPr>
          </a:p>
          <a:p>
            <a:pPr marL="1388230" algn="ctr">
              <a:spcBef>
                <a:spcPts val="7"/>
              </a:spcBef>
              <a:tabLst>
                <a:tab pos="2644804" algn="l"/>
              </a:tabLst>
            </a:pPr>
            <a:r>
              <a:rPr sz="525" spc="-40" dirty="0">
                <a:latin typeface="Arial Unicode MS"/>
                <a:cs typeface="Arial Unicode MS"/>
              </a:rPr>
              <a:t>V</a:t>
            </a:r>
            <a:r>
              <a:rPr sz="393" spc="-40" dirty="0">
                <a:latin typeface="Arial Unicode MS"/>
                <a:cs typeface="Arial Unicode MS"/>
              </a:rPr>
              <a:t>REAL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ACADEMIA</a:t>
            </a:r>
            <a:r>
              <a:rPr sz="393" spc="26" dirty="0">
                <a:latin typeface="Arial Unicode MS"/>
                <a:cs typeface="Arial Unicode MS"/>
              </a:rPr>
              <a:t> </a:t>
            </a:r>
            <a:r>
              <a:rPr sz="393" spc="-26" dirty="0">
                <a:latin typeface="Arial Unicode MS"/>
                <a:cs typeface="Arial Unicode MS"/>
              </a:rPr>
              <a:t>DE</a:t>
            </a:r>
            <a:r>
              <a:rPr sz="393" spc="26" dirty="0">
                <a:latin typeface="Arial Unicode MS"/>
                <a:cs typeface="Arial Unicode MS"/>
              </a:rPr>
              <a:t> </a:t>
            </a:r>
            <a:r>
              <a:rPr sz="393" spc="-33" dirty="0">
                <a:latin typeface="Arial Unicode MS"/>
                <a:cs typeface="Arial Unicode MS"/>
              </a:rPr>
              <a:t>BELLAS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spc="-40" dirty="0">
                <a:latin typeface="Arial Unicode MS"/>
                <a:cs typeface="Arial Unicode MS"/>
              </a:rPr>
              <a:t>ARTES</a:t>
            </a:r>
            <a:r>
              <a:rPr sz="393" spc="2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5Z</a:t>
            </a:r>
            <a:r>
              <a:rPr sz="393" spc="-33" dirty="0">
                <a:latin typeface="Arial Unicode MS"/>
                <a:cs typeface="Arial Unicode MS"/>
              </a:rPr>
              <a:t>1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919" spc="-66" dirty="0">
                <a:latin typeface="Arial Unicode MS"/>
                <a:cs typeface="Arial Unicode MS"/>
              </a:rPr>
              <a:t>0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466157" y="6187786"/>
            <a:ext cx="310004" cy="650516"/>
          </a:xfrm>
          <a:prstGeom prst="rect">
            <a:avLst/>
          </a:prstGeom>
        </p:spPr>
        <p:txBody>
          <a:bodyPr vert="horz" wrap="square" lIns="0" tIns="130002" rIns="0" bIns="0" rtlCol="0">
            <a:spAutoFit/>
          </a:bodyPr>
          <a:lstStyle/>
          <a:p>
            <a:pPr marL="34997">
              <a:spcBef>
                <a:spcPts val="1023"/>
              </a:spcBef>
            </a:pP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899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000638" y="6575338"/>
            <a:ext cx="101334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1K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1247" spc="-12" dirty="0">
                <a:latin typeface="Arial Unicode MS"/>
                <a:cs typeface="Arial Unicode MS"/>
              </a:rPr>
              <a:t>30I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967299" y="6944017"/>
            <a:ext cx="167252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Dónde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870" spc="-235" baseline="32163" dirty="0">
                <a:latin typeface="Arial Unicode MS"/>
                <a:cs typeface="Arial Unicode MS"/>
              </a:rPr>
              <a:t>@</a:t>
            </a:r>
            <a:r>
              <a:rPr sz="1870" u="sng" spc="-235" baseline="380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1280" u="sng" spc="-235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280" u="sng" spc="-166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870" u="sng" spc="-462" baseline="380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1280" u="sng" spc="-462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280" u="sng" spc="355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870" u="sng" baseline="380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lang="es-ES" sz="1870" u="sng" spc="295" baseline="380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-99" baseline="13888" dirty="0" smtClean="0">
                <a:latin typeface="Arial Unicode MS"/>
                <a:cs typeface="Arial Unicode MS"/>
              </a:rPr>
              <a:t>A</a:t>
            </a:r>
            <a:endParaRPr sz="1968" baseline="13888" dirty="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132614" y="7058350"/>
            <a:ext cx="2741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79216" y="7445921"/>
            <a:ext cx="5279238" cy="24431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700"/>
              </a:lnSpc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línea,</a:t>
            </a:r>
            <a:r>
              <a:rPr sz="985" dirty="0">
                <a:latin typeface="Arial Unicode MS"/>
                <a:cs typeface="Arial Unicode MS"/>
              </a:rPr>
              <a:t> proporcional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independientemente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falta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(fallas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fase).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912"/>
              </a:spcBef>
            </a:pP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1115" spc="-46" dirty="0">
                <a:latin typeface="Arial Unicode MS"/>
                <a:cs typeface="Arial Unicode MS"/>
              </a:rPr>
              <a:t>Z</a:t>
            </a:r>
            <a:r>
              <a:rPr sz="721" spc="-46" dirty="0">
                <a:latin typeface="Arial Unicode MS"/>
                <a:cs typeface="Arial Unicode MS"/>
              </a:rPr>
              <a:t>1F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580%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protegida;</a:t>
            </a:r>
            <a:endParaRPr sz="1115">
              <a:latin typeface="Arial Unicode MS"/>
              <a:cs typeface="Arial Unicode MS"/>
            </a:endParaRPr>
          </a:p>
          <a:p>
            <a:pPr marL="248315" marR="319142" indent="-833">
              <a:lnSpc>
                <a:spcPts val="1562"/>
              </a:lnSpc>
              <a:spcBef>
                <a:spcPts val="99"/>
              </a:spcBef>
            </a:pPr>
            <a:r>
              <a:rPr sz="1050" spc="-46" dirty="0">
                <a:latin typeface="Arial Unicode MS"/>
                <a:cs typeface="Arial Unicode MS"/>
              </a:rPr>
              <a:t>Z</a:t>
            </a:r>
            <a:r>
              <a:rPr sz="721" spc="-46" dirty="0">
                <a:latin typeface="Arial Unicode MS"/>
                <a:cs typeface="Arial Unicode MS"/>
              </a:rPr>
              <a:t>2F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5100%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150%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adyacente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corta;Z</a:t>
            </a:r>
            <a:r>
              <a:rPr sz="721" dirty="0">
                <a:latin typeface="Arial Unicode MS"/>
                <a:cs typeface="Arial Unicode MS"/>
              </a:rPr>
              <a:t>3F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dirty="0">
                <a:latin typeface="Arial Unicode MS"/>
                <a:cs typeface="Arial Unicode MS"/>
              </a:rPr>
              <a:t> 100%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1125%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adyacente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larga;Z</a:t>
            </a:r>
            <a:r>
              <a:rPr sz="721" dirty="0">
                <a:latin typeface="Arial Unicode MS"/>
                <a:cs typeface="Arial Unicode MS"/>
              </a:rPr>
              <a:t>3R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525%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protegida;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16"/>
              </a:spcBef>
            </a:pPr>
            <a:r>
              <a:rPr sz="1050" spc="-40" dirty="0">
                <a:latin typeface="Arial Unicode MS"/>
                <a:cs typeface="Arial Unicode MS"/>
              </a:rPr>
              <a:t>F5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avance,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R5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direccion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contraria.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02"/>
              </a:spcBef>
            </a:pPr>
            <a:r>
              <a:rPr sz="1050" dirty="0">
                <a:latin typeface="Arial Unicode MS"/>
                <a:cs typeface="Arial Unicode MS"/>
              </a:rPr>
              <a:t>Ejemplo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resuelto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482921" y="11828566"/>
            <a:ext cx="361088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19.4.4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944584" y="3260841"/>
            <a:ext cx="379172" cy="6667"/>
          </a:xfrm>
          <a:custGeom>
            <a:avLst/>
            <a:gdLst/>
            <a:ahLst/>
            <a:cxnLst/>
            <a:rect l="l" t="t" r="r" b="b"/>
            <a:pathLst>
              <a:path w="288925" h="5080">
                <a:moveTo>
                  <a:pt x="288721" y="0"/>
                </a:moveTo>
                <a:lnTo>
                  <a:pt x="0" y="0"/>
                </a:lnTo>
                <a:lnTo>
                  <a:pt x="0" y="5039"/>
                </a:lnTo>
                <a:lnTo>
                  <a:pt x="288721" y="5039"/>
                </a:lnTo>
                <a:lnTo>
                  <a:pt x="2887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84529" y="5984025"/>
            <a:ext cx="379172" cy="6667"/>
          </a:xfrm>
          <a:custGeom>
            <a:avLst/>
            <a:gdLst/>
            <a:ahLst/>
            <a:cxnLst/>
            <a:rect l="l" t="t" r="r" b="b"/>
            <a:pathLst>
              <a:path w="288925" h="5080">
                <a:moveTo>
                  <a:pt x="288721" y="0"/>
                </a:moveTo>
                <a:lnTo>
                  <a:pt x="0" y="0"/>
                </a:lnTo>
                <a:lnTo>
                  <a:pt x="0" y="5041"/>
                </a:lnTo>
                <a:lnTo>
                  <a:pt x="288721" y="5041"/>
                </a:lnTo>
                <a:lnTo>
                  <a:pt x="2887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8254888" y="2505601"/>
            <a:ext cx="5109235" cy="41042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314975"/>
            <a:r>
              <a:rPr sz="919" spc="-12" dirty="0">
                <a:latin typeface="Arial Unicode MS"/>
                <a:cs typeface="Arial Unicode MS"/>
              </a:rPr>
              <a:t>Datos:</a:t>
            </a:r>
            <a:endParaRPr sz="919" dirty="0">
              <a:latin typeface="Arial Unicode MS"/>
              <a:cs typeface="Arial Unicode MS"/>
            </a:endParaRPr>
          </a:p>
          <a:p>
            <a:pPr marL="314975">
              <a:spcBef>
                <a:spcPts val="268"/>
              </a:spcBef>
            </a:pPr>
            <a:r>
              <a:rPr sz="1115" dirty="0">
                <a:latin typeface="Arial Unicode MS"/>
                <a:cs typeface="Arial Unicode MS"/>
              </a:rPr>
              <a:t>AB5longitud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protegida560</a:t>
            </a:r>
            <a:r>
              <a:rPr sz="1115" spc="72" dirty="0">
                <a:latin typeface="Arial Unicode MS"/>
                <a:cs typeface="Arial Unicode MS"/>
              </a:rPr>
              <a:t> km </a:t>
            </a:r>
            <a:r>
              <a:rPr sz="1115" dirty="0">
                <a:latin typeface="Arial Unicode MS"/>
                <a:cs typeface="Arial Unicode MS"/>
              </a:rPr>
              <a:t>220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CT5800/1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PT5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220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 smtClean="0">
                <a:latin typeface="Arial Unicode MS"/>
                <a:cs typeface="Arial Unicode MS"/>
              </a:rPr>
              <a:t>000</a:t>
            </a:r>
            <a:r>
              <a:rPr lang="es-ES" sz="787" spc="229" dirty="0" smtClean="0">
                <a:latin typeface="Arial Unicode MS"/>
                <a:cs typeface="Arial Unicode MS"/>
              </a:rPr>
              <a:t> </a:t>
            </a:r>
            <a:r>
              <a:rPr sz="1378" spc="-48" baseline="-27777" dirty="0" smtClean="0">
                <a:latin typeface="Arial Unicode MS"/>
                <a:cs typeface="Arial Unicode MS"/>
              </a:rPr>
              <a:t>100</a:t>
            </a:r>
            <a:endParaRPr sz="1378" baseline="-27777" dirty="0">
              <a:latin typeface="Arial Unicode MS"/>
              <a:cs typeface="Arial Unicode MS"/>
            </a:endParaRPr>
          </a:p>
          <a:p>
            <a:pPr marL="92494" algn="ctr">
              <a:spcBef>
                <a:spcPts val="1011"/>
              </a:spcBef>
            </a:pP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1PAG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04121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=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km360</a:t>
            </a:r>
            <a:endParaRPr sz="1115" dirty="0">
              <a:latin typeface="Arial Unicode MS"/>
              <a:cs typeface="Arial Unicode MS"/>
            </a:endParaRPr>
          </a:p>
          <a:p>
            <a:pPr marL="109160" algn="ctr">
              <a:spcBef>
                <a:spcPts val="1148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854" dirty="0">
                <a:latin typeface="Arial Unicode MS"/>
                <a:cs typeface="Arial Unicode MS"/>
              </a:rPr>
              <a:t>10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50:251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95" dirty="0">
                <a:latin typeface="Arial Unicode MS"/>
                <a:cs typeface="Arial Unicode MS"/>
              </a:rPr>
              <a:t>J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0:95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=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km360</a:t>
            </a:r>
            <a:endParaRPr sz="1247" dirty="0">
              <a:latin typeface="Arial Unicode MS"/>
              <a:cs typeface="Arial Unicode MS"/>
            </a:endParaRPr>
          </a:p>
          <a:p>
            <a:pPr marL="314975">
              <a:spcBef>
                <a:spcPts val="1319"/>
              </a:spcBef>
            </a:pPr>
            <a:r>
              <a:rPr sz="787" dirty="0">
                <a:latin typeface="Arial Unicode MS"/>
                <a:cs typeface="Arial Unicode MS"/>
              </a:rPr>
              <a:t>antes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Cristo5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adyacente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protegida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longitud550,5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kilometros</a:t>
            </a:r>
            <a:endParaRPr sz="787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656" dirty="0">
              <a:latin typeface="Arial Unicode MS"/>
              <a:cs typeface="Arial Unicode MS"/>
            </a:endParaRPr>
          </a:p>
          <a:p>
            <a:pPr marL="18332" algn="ctr"/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2PAG5</a:t>
            </a:r>
            <a:r>
              <a:rPr sz="1050" spc="-12" dirty="0">
                <a:latin typeface="Arial Unicode MS"/>
                <a:cs typeface="Arial Unicode MS"/>
              </a:rPr>
              <a:t>0: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04121J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302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=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km350: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5</a:t>
            </a:r>
            <a:endParaRPr sz="1050" dirty="0">
              <a:latin typeface="Arial Unicode MS"/>
              <a:cs typeface="Arial Unicode MS"/>
            </a:endParaRPr>
          </a:p>
          <a:p>
            <a:pPr marL="314975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BD5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adyacente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longitud568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kilometros</a:t>
            </a:r>
            <a:endParaRPr sz="919" dirty="0">
              <a:latin typeface="Arial Unicode MS"/>
              <a:cs typeface="Arial Unicode MS"/>
            </a:endParaRPr>
          </a:p>
          <a:p>
            <a:pPr marL="92494" algn="ctr">
              <a:spcBef>
                <a:spcPts val="1056"/>
              </a:spcBef>
            </a:pP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3PAG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04121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=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km368</a:t>
            </a:r>
            <a:endParaRPr sz="1115" dirty="0">
              <a:latin typeface="Arial Unicode MS"/>
              <a:cs typeface="Arial Unicode MS"/>
            </a:endParaRPr>
          </a:p>
          <a:p>
            <a:pPr marL="314975" marR="3283925">
              <a:lnSpc>
                <a:spcPts val="1575"/>
              </a:lnSpc>
              <a:spcBef>
                <a:spcPts val="866"/>
              </a:spcBef>
            </a:pP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CT5800/15800</a:t>
            </a:r>
            <a:r>
              <a:rPr sz="985" dirty="0">
                <a:latin typeface="Arial Unicode MS"/>
                <a:cs typeface="Arial Unicode MS"/>
              </a:rPr>
              <a:t> tensión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5220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5800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PT5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</a:t>
            </a:r>
            <a:r>
              <a:rPr sz="854" spc="-111" dirty="0">
                <a:latin typeface="Arial Unicode MS"/>
                <a:cs typeface="Arial Unicode MS"/>
              </a:rPr>
              <a:t> </a:t>
            </a:r>
            <a:r>
              <a:rPr sz="1378" spc="-48" baseline="-27777" dirty="0">
                <a:latin typeface="Arial Unicode MS"/>
                <a:cs typeface="Arial Unicode MS"/>
              </a:rPr>
              <a:t>1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r>
              <a:rPr sz="1378" spc="-48" baseline="-27777" dirty="0">
                <a:latin typeface="Arial Unicode MS"/>
                <a:cs typeface="Arial Unicode MS"/>
              </a:rPr>
              <a:t>0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r>
              <a:rPr sz="1378" spc="-48" baseline="-27777" dirty="0">
                <a:latin typeface="Arial Unicode MS"/>
                <a:cs typeface="Arial Unicode MS"/>
              </a:rPr>
              <a:t>0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 dirty="0">
              <a:latin typeface="Arial Unicode MS"/>
              <a:cs typeface="Arial Unicode MS"/>
            </a:endParaRPr>
          </a:p>
          <a:p>
            <a:pPr marL="314975">
              <a:spcBef>
                <a:spcPts val="453"/>
              </a:spcBef>
            </a:pPr>
            <a:r>
              <a:rPr sz="787" spc="-12" dirty="0">
                <a:latin typeface="Arial Unicode MS"/>
                <a:cs typeface="Arial Unicode MS"/>
              </a:rPr>
              <a:t>Proporción52200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591" dirty="0">
              <a:latin typeface="Arial Unicode MS"/>
              <a:cs typeface="Arial Unicode MS"/>
            </a:endParaRPr>
          </a:p>
          <a:p>
            <a:pPr marR="1174080" algn="r">
              <a:spcBef>
                <a:spcPts val="7"/>
              </a:spcBef>
              <a:tabLst>
                <a:tab pos="926599" algn="l"/>
              </a:tabLst>
            </a:pPr>
            <a:r>
              <a:rPr sz="919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pag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AB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560D0: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04121J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302Þ5</a:t>
            </a:r>
            <a:endParaRPr sz="1115" dirty="0">
              <a:latin typeface="Arial Unicode MS"/>
              <a:cs typeface="Arial Unicode MS"/>
            </a:endParaRPr>
          </a:p>
          <a:p>
            <a:pPr marR="1207411" algn="r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2: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4721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18:12518: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287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3876" y="6767751"/>
            <a:ext cx="631675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+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82: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967902" y="6742753"/>
            <a:ext cx="164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6" dirty="0">
                <a:latin typeface="Arial Unicode MS"/>
                <a:cs typeface="Arial Unicode MS"/>
              </a:rPr>
              <a:t>Ω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1744" y="7070045"/>
            <a:ext cx="2706703" cy="1345099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R="6666" algn="r">
              <a:spcBef>
                <a:spcPts val="361"/>
              </a:spcBef>
              <a:tabLst>
                <a:tab pos="930764" algn="l"/>
              </a:tabLst>
            </a:pPr>
            <a:r>
              <a:rPr sz="919" spc="-46" dirty="0">
                <a:latin typeface="Arial Unicode MS"/>
                <a:cs typeface="Arial Unicode MS"/>
              </a:rPr>
              <a:t>Z</a:t>
            </a:r>
            <a:r>
              <a:rPr sz="656" spc="-46" dirty="0">
                <a:latin typeface="Arial Unicode MS"/>
                <a:cs typeface="Arial Unicode MS"/>
              </a:rPr>
              <a:t>PAG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BC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04121J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302Þ50: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55</a:t>
            </a:r>
            <a:endParaRPr sz="1115">
              <a:latin typeface="Arial Unicode MS"/>
              <a:cs typeface="Arial Unicode MS"/>
            </a:endParaRPr>
          </a:p>
          <a:p>
            <a:pPr marR="69995" algn="r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08061J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15: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251515: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356</a:t>
            </a:r>
            <a:endParaRPr sz="1115">
              <a:latin typeface="Arial Unicode MS"/>
              <a:cs typeface="Arial Unicode MS"/>
            </a:endParaRPr>
          </a:p>
          <a:p>
            <a:pPr marL="948264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+82: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  <a:p>
            <a:pPr marL="74994">
              <a:spcBef>
                <a:spcPts val="1272"/>
              </a:spcBef>
              <a:tabLst>
                <a:tab pos="1014925" algn="l"/>
              </a:tabLst>
            </a:pPr>
            <a:r>
              <a:rPr sz="919" spc="-46" dirty="0">
                <a:latin typeface="Arial Unicode MS"/>
                <a:cs typeface="Arial Unicode MS"/>
              </a:rPr>
              <a:t>Z</a:t>
            </a:r>
            <a:r>
              <a:rPr sz="656" spc="-46" dirty="0">
                <a:latin typeface="Arial Unicode MS"/>
                <a:cs typeface="Arial Unicode MS"/>
              </a:rPr>
              <a:t>PAG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BD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04121J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302Þ685</a:t>
            </a:r>
            <a:endParaRPr sz="1115">
              <a:latin typeface="Arial Unicode MS"/>
              <a:cs typeface="Arial Unicode MS"/>
            </a:endParaRPr>
          </a:p>
          <a:p>
            <a:pPr marL="1014925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80161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dirty="0">
                <a:latin typeface="Arial Unicode MS"/>
                <a:cs typeface="Arial Unicode MS"/>
              </a:rPr>
              <a:t> 20: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536520:</a:t>
            </a:r>
            <a:endParaRPr sz="1115">
              <a:latin typeface="Arial Unicode MS"/>
              <a:cs typeface="Arial Unicode MS"/>
            </a:endParaRPr>
          </a:p>
          <a:p>
            <a:pPr marL="101492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726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+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82: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78426" y="8602398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374811" y="8532108"/>
            <a:ext cx="1827525" cy="612334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6666">
              <a:spcBef>
                <a:spcPts val="36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 </a:t>
            </a:r>
            <a:r>
              <a:rPr sz="1115" spc="-52" dirty="0">
                <a:latin typeface="Arial Unicode MS"/>
                <a:cs typeface="Arial Unicode MS"/>
              </a:rPr>
              <a:t>Z</a:t>
            </a:r>
            <a:r>
              <a:rPr sz="787" spc="-52" dirty="0">
                <a:latin typeface="Arial Unicode MS"/>
                <a:cs typeface="Arial Unicode MS"/>
              </a:rPr>
              <a:t>PAG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 AB50: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 </a:t>
            </a:r>
            <a:r>
              <a:rPr sz="1115" spc="-66" dirty="0">
                <a:latin typeface="Arial Unicode MS"/>
                <a:cs typeface="Arial Unicode MS"/>
              </a:rPr>
              <a:t>3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4"/>
              </a:spcBef>
            </a:pPr>
            <a:r>
              <a:rPr sz="1115" dirty="0">
                <a:latin typeface="Arial Unicode MS"/>
                <a:cs typeface="Arial Unicode MS"/>
              </a:rPr>
              <a:t>18: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287 + 82: 231514: 629 </a:t>
            </a:r>
            <a:r>
              <a:rPr sz="1115" spc="-66" dirty="0">
                <a:latin typeface="Arial Unicode MS"/>
                <a:cs typeface="Arial Unicode MS"/>
              </a:rPr>
              <a:t>+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82: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231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Ω514: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629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360963" y="9532174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56379" y="9460218"/>
            <a:ext cx="2454200" cy="6176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-833">
              <a:lnSpc>
                <a:spcPct val="124400"/>
              </a:lnSpc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5Z</a:t>
            </a:r>
            <a:r>
              <a:rPr sz="787" spc="-33" dirty="0">
                <a:latin typeface="Arial Unicode MS"/>
                <a:cs typeface="Arial Unicode MS"/>
              </a:rPr>
              <a:t>PAG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AB10: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Z</a:t>
            </a:r>
            <a:r>
              <a:rPr sz="787" spc="-52" dirty="0">
                <a:latin typeface="Arial Unicode MS"/>
                <a:cs typeface="Arial Unicode MS"/>
              </a:rPr>
              <a:t>PAG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BC5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D18: </a:t>
            </a:r>
            <a:r>
              <a:rPr sz="1050" dirty="0">
                <a:latin typeface="Arial Unicode MS"/>
                <a:cs typeface="Arial Unicode MS"/>
              </a:rPr>
              <a:t>28710: 5315: 356Þ +82: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231525: </a:t>
            </a:r>
            <a:r>
              <a:rPr sz="1050" spc="-33" dirty="0">
                <a:latin typeface="Arial Unicode MS"/>
                <a:cs typeface="Arial Unicode MS"/>
              </a:rPr>
              <a:t>965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07"/>
              </a:spcBef>
            </a:pPr>
            <a:r>
              <a:rPr sz="1050" dirty="0">
                <a:latin typeface="Arial Unicode MS"/>
                <a:cs typeface="Arial Unicode MS"/>
              </a:rPr>
              <a:t>+82: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231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Ω525: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965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319368" y="10408529"/>
            <a:ext cx="3118376" cy="801545"/>
          </a:xfrm>
          <a:prstGeom prst="rect">
            <a:avLst/>
          </a:prstGeom>
        </p:spPr>
        <p:txBody>
          <a:bodyPr vert="horz" wrap="square" lIns="0" tIns="45001" rIns="0" bIns="0" rtlCol="0">
            <a:spAutoFit/>
          </a:bodyPr>
          <a:lstStyle/>
          <a:p>
            <a:pPr marL="16666">
              <a:spcBef>
                <a:spcPts val="355"/>
              </a:spcBef>
            </a:pP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alcance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PAG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AB11:25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PAG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BD</a:t>
            </a:r>
            <a:endParaRPr sz="985">
              <a:latin typeface="Arial Unicode MS"/>
              <a:cs typeface="Arial Unicode MS"/>
            </a:endParaRPr>
          </a:p>
          <a:p>
            <a:pPr marL="711614">
              <a:spcBef>
                <a:spcPts val="263"/>
              </a:spcBef>
            </a:pP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D18: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28711:25320: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726Þ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+82: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2315</a:t>
            </a:r>
            <a:endParaRPr sz="1115">
              <a:latin typeface="Arial Unicode MS"/>
              <a:cs typeface="Arial Unicode MS"/>
            </a:endParaRPr>
          </a:p>
          <a:p>
            <a:pPr marL="711614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44: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1945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+82: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  <a:p>
            <a:pPr marL="711614">
              <a:spcBef>
                <a:spcPts val="224"/>
              </a:spcBef>
            </a:pPr>
            <a:r>
              <a:rPr sz="1115" dirty="0">
                <a:latin typeface="Arial Unicode MS"/>
                <a:cs typeface="Arial Unicode MS"/>
              </a:rPr>
              <a:t>544: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1942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041862" y="4520391"/>
            <a:ext cx="639175" cy="6667"/>
          </a:xfrm>
          <a:custGeom>
            <a:avLst/>
            <a:gdLst/>
            <a:ahLst/>
            <a:cxnLst/>
            <a:rect l="l" t="t" r="r" b="b"/>
            <a:pathLst>
              <a:path w="487044" h="5080">
                <a:moveTo>
                  <a:pt x="486714" y="0"/>
                </a:moveTo>
                <a:lnTo>
                  <a:pt x="0" y="0"/>
                </a:lnTo>
                <a:lnTo>
                  <a:pt x="0" y="5039"/>
                </a:lnTo>
                <a:lnTo>
                  <a:pt x="486714" y="5039"/>
                </a:lnTo>
                <a:lnTo>
                  <a:pt x="4867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166595" y="5519138"/>
            <a:ext cx="2189196" cy="6667"/>
          </a:xfrm>
          <a:custGeom>
            <a:avLst/>
            <a:gdLst/>
            <a:ahLst/>
            <a:cxnLst/>
            <a:rect l="l" t="t" r="r" b="b"/>
            <a:pathLst>
              <a:path w="1668145" h="5080">
                <a:moveTo>
                  <a:pt x="1667522" y="0"/>
                </a:moveTo>
                <a:lnTo>
                  <a:pt x="0" y="0"/>
                </a:lnTo>
                <a:lnTo>
                  <a:pt x="0" y="5039"/>
                </a:lnTo>
                <a:lnTo>
                  <a:pt x="1667522" y="5039"/>
                </a:lnTo>
                <a:lnTo>
                  <a:pt x="16675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386750" y="6466868"/>
            <a:ext cx="1106681" cy="6667"/>
          </a:xfrm>
          <a:custGeom>
            <a:avLst/>
            <a:gdLst/>
            <a:ahLst/>
            <a:cxnLst/>
            <a:rect l="l" t="t" r="r" b="b"/>
            <a:pathLst>
              <a:path w="843280" h="5079">
                <a:moveTo>
                  <a:pt x="843114" y="0"/>
                </a:moveTo>
                <a:lnTo>
                  <a:pt x="0" y="0"/>
                </a:lnTo>
                <a:lnTo>
                  <a:pt x="0" y="5039"/>
                </a:lnTo>
                <a:lnTo>
                  <a:pt x="843114" y="5039"/>
                </a:lnTo>
                <a:lnTo>
                  <a:pt x="84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386748" y="6944041"/>
            <a:ext cx="1148349" cy="6667"/>
          </a:xfrm>
          <a:custGeom>
            <a:avLst/>
            <a:gdLst/>
            <a:ahLst/>
            <a:cxnLst/>
            <a:rect l="l" t="t" r="r" b="b"/>
            <a:pathLst>
              <a:path w="875030" h="5079">
                <a:moveTo>
                  <a:pt x="874801" y="0"/>
                </a:moveTo>
                <a:lnTo>
                  <a:pt x="0" y="0"/>
                </a:lnTo>
                <a:lnTo>
                  <a:pt x="0" y="5039"/>
                </a:lnTo>
                <a:lnTo>
                  <a:pt x="874801" y="5039"/>
                </a:lnTo>
                <a:lnTo>
                  <a:pt x="8748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312744" y="8230043"/>
            <a:ext cx="520007" cy="6667"/>
          </a:xfrm>
          <a:custGeom>
            <a:avLst/>
            <a:gdLst/>
            <a:ahLst/>
            <a:cxnLst/>
            <a:rect l="l" t="t" r="r" b="b"/>
            <a:pathLst>
              <a:path w="396239" h="5079">
                <a:moveTo>
                  <a:pt x="395998" y="0"/>
                </a:moveTo>
                <a:lnTo>
                  <a:pt x="0" y="0"/>
                </a:lnTo>
                <a:lnTo>
                  <a:pt x="0" y="5039"/>
                </a:lnTo>
                <a:lnTo>
                  <a:pt x="395998" y="5039"/>
                </a:lnTo>
                <a:lnTo>
                  <a:pt x="3959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8578334" y="3088032"/>
            <a:ext cx="4055889" cy="1995246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R="308310" algn="r">
              <a:spcBef>
                <a:spcPts val="282"/>
              </a:spcBef>
              <a:tabLst>
                <a:tab pos="884935" algn="l"/>
              </a:tabLst>
            </a:pPr>
            <a:r>
              <a:rPr sz="721" spc="-12" dirty="0">
                <a:latin typeface="Arial Unicode MS"/>
                <a:cs typeface="Arial Unicode MS"/>
              </a:rPr>
              <a:t>Z</a:t>
            </a:r>
            <a:r>
              <a:rPr sz="459" spc="-12" dirty="0">
                <a:latin typeface="Arial Unicode MS"/>
                <a:cs typeface="Arial Unicode MS"/>
              </a:rPr>
              <a:t>3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marcha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atrás</a:t>
            </a:r>
            <a:r>
              <a:rPr sz="721" dirty="0">
                <a:latin typeface="Arial Unicode MS"/>
                <a:cs typeface="Arial Unicode MS"/>
              </a:rPr>
              <a:t>	</a:t>
            </a:r>
            <a:r>
              <a:rPr sz="1181" dirty="0">
                <a:latin typeface="Arial Unicode MS"/>
                <a:cs typeface="Arial Unicode MS"/>
              </a:rPr>
              <a:t>50:25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3Z</a:t>
            </a:r>
            <a:r>
              <a:rPr sz="787" spc="-33" dirty="0">
                <a:latin typeface="Arial Unicode MS"/>
                <a:cs typeface="Arial Unicode MS"/>
              </a:rPr>
              <a:t>PAG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AB50:25</a:t>
            </a:r>
            <a:endParaRPr sz="1181">
              <a:latin typeface="Arial Unicode MS"/>
              <a:cs typeface="Arial Unicode MS"/>
            </a:endParaRPr>
          </a:p>
          <a:p>
            <a:pPr marR="344974" algn="r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318: 287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+82: 23154: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571</a:t>
            </a:r>
            <a:endParaRPr sz="1181">
              <a:latin typeface="Arial Unicode MS"/>
              <a:cs typeface="Arial Unicode MS"/>
            </a:endParaRPr>
          </a:p>
          <a:p>
            <a:pPr marL="1964855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+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82: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231 Ω54: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571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509">
              <a:latin typeface="Arial Unicode MS"/>
              <a:cs typeface="Arial Unicode MS"/>
            </a:endParaRPr>
          </a:p>
          <a:p>
            <a:pPr marL="49997">
              <a:spcBef>
                <a:spcPts val="7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residual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calcula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como:</a:t>
            </a:r>
            <a:endParaRPr sz="985">
              <a:latin typeface="Arial Unicode MS"/>
              <a:cs typeface="Arial Unicode MS"/>
            </a:endParaRPr>
          </a:p>
          <a:p>
            <a:pPr marL="1055756">
              <a:spcBef>
                <a:spcPts val="708"/>
              </a:spcBef>
            </a:pPr>
            <a:r>
              <a:rPr sz="1968" spc="-40" baseline="-38888" dirty="0">
                <a:latin typeface="Arial Unicode MS"/>
                <a:cs typeface="Arial Unicode MS"/>
              </a:rPr>
              <a:t>K</a:t>
            </a:r>
            <a:r>
              <a:rPr sz="1378" spc="-40" baseline="-55555" dirty="0">
                <a:latin typeface="Arial Unicode MS"/>
                <a:cs typeface="Arial Unicode MS"/>
              </a:rPr>
              <a:t>0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737" baseline="-3888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10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2Z</a:t>
            </a:r>
            <a:r>
              <a:rPr sz="721" spc="-12" dirty="0">
                <a:latin typeface="Arial Unicode MS"/>
                <a:cs typeface="Arial Unicode MS"/>
              </a:rPr>
              <a:t>1PAG</a:t>
            </a:r>
            <a:endParaRPr sz="721">
              <a:latin typeface="Arial Unicode MS"/>
              <a:cs typeface="Arial Unicode MS"/>
            </a:endParaRPr>
          </a:p>
          <a:p>
            <a:pPr marR="509128" algn="ctr">
              <a:spcBef>
                <a:spcPts val="735"/>
              </a:spcBef>
            </a:pPr>
            <a:r>
              <a:rPr sz="787" cap="small" spc="7" dirty="0">
                <a:latin typeface="Arial Unicode MS"/>
                <a:cs typeface="Arial Unicode MS"/>
              </a:rPr>
              <a:t>3</a:t>
            </a:r>
            <a:r>
              <a:rPr sz="787" cap="small" spc="-33" dirty="0">
                <a:latin typeface="Arial Unicode MS"/>
                <a:cs typeface="Arial Unicode MS"/>
              </a:rPr>
              <a:t>Z</a:t>
            </a:r>
            <a:r>
              <a:rPr sz="787" cap="small" spc="-138" dirty="0">
                <a:latin typeface="Arial Unicode MS"/>
                <a:cs typeface="Arial Unicode MS"/>
              </a:rPr>
              <a:t>1</a:t>
            </a:r>
            <a:r>
              <a:rPr sz="787" cap="small" spc="-118" dirty="0">
                <a:latin typeface="Arial Unicode MS"/>
                <a:cs typeface="Arial Unicode MS"/>
              </a:rPr>
              <a:t>pag</a:t>
            </a:r>
            <a:endParaRPr sz="787">
              <a:latin typeface="Arial Unicode MS"/>
              <a:cs typeface="Arial Unicode MS"/>
            </a:endParaRPr>
          </a:p>
          <a:p>
            <a:pPr marL="1055756">
              <a:spcBef>
                <a:spcPts val="630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0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-12" dirty="0">
                <a:latin typeface="Arial Unicode MS"/>
                <a:cs typeface="Arial Unicode MS"/>
              </a:rPr>
              <a:t> AB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D0:251J</a:t>
            </a:r>
            <a:r>
              <a:rPr sz="1181" spc="-12" dirty="0">
                <a:latin typeface="Arial Unicode MS"/>
                <a:cs typeface="Arial Unicode MS"/>
              </a:rPr>
              <a:t> 0:95Þ </a:t>
            </a:r>
            <a:r>
              <a:rPr sz="1181" spc="-33" dirty="0">
                <a:latin typeface="Arial Unicode MS"/>
                <a:cs typeface="Arial Unicode MS"/>
              </a:rPr>
              <a:t>360</a:t>
            </a:r>
            <a:endParaRPr sz="1181">
              <a:latin typeface="Arial Unicode MS"/>
              <a:cs typeface="Arial Unicode MS"/>
            </a:endParaRPr>
          </a:p>
          <a:p>
            <a:pPr marL="1055756">
              <a:spcBef>
                <a:spcPts val="86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dirty="0">
                <a:latin typeface="Arial Unicode MS"/>
                <a:cs typeface="Arial Unicode MS"/>
              </a:rPr>
              <a:t> línea </a:t>
            </a:r>
            <a:r>
              <a:rPr sz="854" spc="-12" dirty="0">
                <a:latin typeface="Arial Unicode MS"/>
                <a:cs typeface="Arial Unicode MS"/>
              </a:rPr>
              <a:t>AB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515157J</a:t>
            </a:r>
            <a:r>
              <a:rPr sz="1247" dirty="0">
                <a:latin typeface="Arial Unicode MS"/>
                <a:cs typeface="Arial Unicode MS"/>
              </a:rPr>
              <a:t> 558:94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+ 75:25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49924" y="5301105"/>
            <a:ext cx="2055862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58: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94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25218: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287 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565652" y="5527874"/>
            <a:ext cx="1235016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3318: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287 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603778" y="5380218"/>
            <a:ext cx="329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K</a:t>
            </a:r>
            <a:r>
              <a:rPr sz="919" spc="-26" dirty="0">
                <a:latin typeface="Arial Unicode MS"/>
                <a:cs typeface="Arial Unicode MS"/>
              </a:rPr>
              <a:t>0</a:t>
            </a:r>
            <a:r>
              <a:rPr sz="919" spc="-33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594956" y="5666042"/>
            <a:ext cx="3973387" cy="2200255"/>
          </a:xfrm>
          <a:prstGeom prst="rect">
            <a:avLst/>
          </a:prstGeom>
        </p:spPr>
        <p:txBody>
          <a:bodyPr vert="horz" wrap="square" lIns="0" tIns="91667" rIns="0" bIns="0" rtlCol="0">
            <a:spAutoFit/>
          </a:bodyPr>
          <a:lstStyle/>
          <a:p>
            <a:pPr marL="1598215">
              <a:spcBef>
                <a:spcPts val="721"/>
              </a:spcBef>
              <a:tabLst>
                <a:tab pos="3822219" algn="l"/>
              </a:tabLst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91" baseline="-38888" dirty="0"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151J56:9922:</a:t>
            </a:r>
            <a:r>
              <a:rPr sz="1247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4722J18:12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247">
              <a:latin typeface="Arial Unicode MS"/>
              <a:cs typeface="Arial Unicode MS"/>
            </a:endParaRPr>
          </a:p>
          <a:p>
            <a:pPr marL="2266500">
              <a:spcBef>
                <a:spcPts val="472"/>
              </a:spcBef>
            </a:pPr>
            <a:r>
              <a:rPr sz="1050" dirty="0">
                <a:latin typeface="Arial Unicode MS"/>
                <a:cs typeface="Arial Unicode MS"/>
              </a:rPr>
              <a:t>54: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861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  <a:p>
            <a:pPr marL="1598215">
              <a:spcBef>
                <a:spcPts val="426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00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12:</a:t>
            </a:r>
            <a:r>
              <a:rPr sz="1050" spc="-12" dirty="0">
                <a:latin typeface="Arial Unicode MS"/>
                <a:cs typeface="Arial Unicode MS"/>
              </a:rPr>
              <a:t> 5281J38:87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54:</a:t>
            </a:r>
            <a:endParaRPr sz="1050">
              <a:latin typeface="Arial Unicode MS"/>
              <a:cs typeface="Arial Unicode MS"/>
            </a:endParaRPr>
          </a:p>
          <a:p>
            <a:pPr marL="1803201">
              <a:spcBef>
                <a:spcPts val="472"/>
              </a:spcBef>
            </a:pPr>
            <a:r>
              <a:rPr sz="1050" dirty="0">
                <a:latin typeface="Arial Unicode MS"/>
                <a:cs typeface="Arial Unicode MS"/>
              </a:rPr>
              <a:t>861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  <a:p>
            <a:pPr marL="1598215">
              <a:spcBef>
                <a:spcPts val="453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19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839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72: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135</a:t>
            </a:r>
            <a:endParaRPr sz="1050">
              <a:latin typeface="Arial Unicode MS"/>
              <a:cs typeface="Arial Unicode MS"/>
            </a:endParaRPr>
          </a:p>
          <a:p>
            <a:pPr marL="1824032">
              <a:spcBef>
                <a:spcPts val="472"/>
              </a:spcBef>
            </a:pPr>
            <a:r>
              <a:rPr sz="1050" dirty="0">
                <a:latin typeface="Arial Unicode MS"/>
                <a:cs typeface="Arial Unicode MS"/>
              </a:rPr>
              <a:t>54: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861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87">
              <a:latin typeface="Arial Unicode MS"/>
              <a:cs typeface="Arial Unicode MS"/>
            </a:endParaRPr>
          </a:p>
          <a:p>
            <a:pPr marL="33331" marR="2288165" indent="-833">
              <a:lnSpc>
                <a:spcPct val="104900"/>
              </a:lnSpc>
              <a:spcBef>
                <a:spcPts val="7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787" spc="-26" dirty="0">
                <a:latin typeface="Arial Unicode MS"/>
                <a:cs typeface="Arial Unicode MS"/>
              </a:rPr>
              <a:t>0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50,7444 + -</a:t>
            </a:r>
            <a:r>
              <a:rPr sz="1247" spc="-12" dirty="0">
                <a:latin typeface="Arial Unicode MS"/>
                <a:cs typeface="Arial Unicode MS"/>
              </a:rPr>
              <a:t>10,096K</a:t>
            </a:r>
            <a:r>
              <a:rPr sz="787" spc="-12" dirty="0">
                <a:latin typeface="Arial Unicode MS"/>
                <a:cs typeface="Arial Unicode MS"/>
              </a:rPr>
              <a:t>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50,744</a:t>
            </a:r>
            <a:endParaRPr sz="1247">
              <a:latin typeface="Arial Unicode MS"/>
              <a:cs typeface="Arial Unicode MS"/>
            </a:endParaRPr>
          </a:p>
          <a:p>
            <a:pPr marL="33331">
              <a:spcBef>
                <a:spcPts val="531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valores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son: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296082" y="7994397"/>
            <a:ext cx="541674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CTratio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296081" y="8189780"/>
            <a:ext cx="519173" cy="709578"/>
          </a:xfrm>
          <a:prstGeom prst="rect">
            <a:avLst/>
          </a:prstGeom>
        </p:spPr>
        <p:txBody>
          <a:bodyPr vert="horz" wrap="square" lIns="0" tIns="56667" rIns="0" bIns="0" rtlCol="0">
            <a:spAutoFit/>
          </a:bodyPr>
          <a:lstStyle/>
          <a:p>
            <a:pPr marL="25831">
              <a:spcBef>
                <a:spcPts val="446"/>
              </a:spcBef>
            </a:pPr>
            <a:r>
              <a:rPr sz="1115" spc="-12" dirty="0">
                <a:latin typeface="Arial Unicode MS"/>
                <a:cs typeface="Arial Unicode MS"/>
              </a:rPr>
              <a:t>PTratio</a:t>
            </a:r>
            <a:endParaRPr sz="1115">
              <a:latin typeface="Arial Unicode MS"/>
              <a:cs typeface="Arial Unicode MS"/>
            </a:endParaRPr>
          </a:p>
          <a:p>
            <a:pPr marL="57496">
              <a:spcBef>
                <a:spcPts val="381"/>
              </a:spcBef>
            </a:pP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1312" spc="-26" dirty="0">
                <a:latin typeface="Arial Unicode MS"/>
                <a:cs typeface="Arial Unicode MS"/>
              </a:rPr>
              <a:t>2200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57802" y="8157353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454180" y="8107784"/>
            <a:ext cx="71334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514: </a:t>
            </a:r>
            <a:r>
              <a:rPr sz="1181" spc="-26" dirty="0">
                <a:latin typeface="Arial Unicode MS"/>
                <a:cs typeface="Arial Unicode MS"/>
              </a:rPr>
              <a:t>6293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454180" y="8578329"/>
            <a:ext cx="71334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514: </a:t>
            </a:r>
            <a:r>
              <a:rPr sz="1181" spc="-26" dirty="0">
                <a:latin typeface="Arial Unicode MS"/>
                <a:cs typeface="Arial Unicode MS"/>
              </a:rPr>
              <a:t>6293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454179" y="8918003"/>
            <a:ext cx="1801690" cy="425265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16666">
              <a:spcBef>
                <a:spcPts val="282"/>
              </a:spcBef>
            </a:pPr>
            <a:r>
              <a:rPr sz="1181" dirty="0">
                <a:latin typeface="Arial Unicode MS"/>
                <a:cs typeface="Arial Unicode MS"/>
              </a:rPr>
              <a:t>514: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62930: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36355: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319Ω;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181" spc="-12" dirty="0">
                <a:latin typeface="Arial Unicode MS"/>
                <a:cs typeface="Arial Unicode MS"/>
              </a:rPr>
              <a:t>t</a:t>
            </a:r>
            <a:r>
              <a:rPr sz="787" spc="-12" dirty="0">
                <a:latin typeface="Arial Unicode MS"/>
                <a:cs typeface="Arial Unicode MS"/>
              </a:rPr>
              <a:t>1</a:t>
            </a:r>
            <a:r>
              <a:rPr sz="1181" spc="-12" dirty="0">
                <a:latin typeface="Arial Unicode MS"/>
                <a:cs typeface="Arial Unicode MS"/>
              </a:rPr>
              <a:t>instantáneo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831505" y="9518946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486306" y="9449063"/>
            <a:ext cx="1685856" cy="955410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57496">
              <a:spcBef>
                <a:spcPts val="282"/>
              </a:spcBef>
            </a:pPr>
            <a:r>
              <a:rPr sz="1181" dirty="0">
                <a:latin typeface="Arial Unicode MS"/>
                <a:cs typeface="Arial Unicode MS"/>
              </a:rPr>
              <a:t>525: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96530: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36359: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425</a:t>
            </a:r>
            <a:endParaRPr sz="1181">
              <a:latin typeface="Arial Unicode MS"/>
              <a:cs typeface="Arial Unicode MS"/>
            </a:endParaRPr>
          </a:p>
          <a:p>
            <a:pPr marL="5749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Ω;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5500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201"/>
              </a:spcBef>
            </a:pPr>
            <a:r>
              <a:rPr sz="1181" dirty="0">
                <a:latin typeface="Arial Unicode MS"/>
                <a:cs typeface="Arial Unicode MS"/>
              </a:rPr>
              <a:t>544: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194530: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363516: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042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Ω;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789937" y="10049977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3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060172" y="10556007"/>
            <a:ext cx="578341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inversa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840642" y="10510405"/>
            <a:ext cx="993347" cy="415101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6666">
              <a:spcBef>
                <a:spcPts val="361"/>
              </a:spcBef>
            </a:pPr>
            <a:r>
              <a:rPr sz="1115" dirty="0">
                <a:latin typeface="Arial Unicode MS"/>
                <a:cs typeface="Arial Unicode MS"/>
              </a:rPr>
              <a:t>54: 57130: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363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659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611694" y="11096061"/>
            <a:ext cx="2055862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oscilación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61869" y="4534559"/>
            <a:ext cx="1360018" cy="6667"/>
          </a:xfrm>
          <a:custGeom>
            <a:avLst/>
            <a:gdLst/>
            <a:ahLst/>
            <a:cxnLst/>
            <a:rect l="l" t="t" r="r" b="b"/>
            <a:pathLst>
              <a:path w="1036320" h="5080">
                <a:moveTo>
                  <a:pt x="1036078" y="0"/>
                </a:moveTo>
                <a:lnTo>
                  <a:pt x="0" y="0"/>
                </a:lnTo>
                <a:lnTo>
                  <a:pt x="0" y="5039"/>
                </a:lnTo>
                <a:lnTo>
                  <a:pt x="1036078" y="5039"/>
                </a:lnTo>
                <a:lnTo>
                  <a:pt x="1036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761869" y="5010782"/>
            <a:ext cx="1062515" cy="6667"/>
          </a:xfrm>
          <a:custGeom>
            <a:avLst/>
            <a:gdLst/>
            <a:ahLst/>
            <a:cxnLst/>
            <a:rect l="l" t="t" r="r" b="b"/>
            <a:pathLst>
              <a:path w="809625" h="5080">
                <a:moveTo>
                  <a:pt x="809282" y="0"/>
                </a:moveTo>
                <a:lnTo>
                  <a:pt x="0" y="0"/>
                </a:lnTo>
                <a:lnTo>
                  <a:pt x="0" y="5039"/>
                </a:lnTo>
                <a:lnTo>
                  <a:pt x="809282" y="5039"/>
                </a:lnTo>
                <a:lnTo>
                  <a:pt x="809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526600" y="11219698"/>
            <a:ext cx="591674" cy="6667"/>
          </a:xfrm>
          <a:custGeom>
            <a:avLst/>
            <a:gdLst/>
            <a:ahLst/>
            <a:cxnLst/>
            <a:rect l="l" t="t" r="r" b="b"/>
            <a:pathLst>
              <a:path w="450850" h="5079">
                <a:moveTo>
                  <a:pt x="450723" y="0"/>
                </a:moveTo>
                <a:lnTo>
                  <a:pt x="0" y="0"/>
                </a:lnTo>
                <a:lnTo>
                  <a:pt x="0" y="5040"/>
                </a:lnTo>
                <a:lnTo>
                  <a:pt x="450723" y="5040"/>
                </a:lnTo>
                <a:lnTo>
                  <a:pt x="45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192444" y="2897165"/>
            <a:ext cx="2031694" cy="825374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16666">
              <a:spcBef>
                <a:spcPts val="282"/>
              </a:spcBef>
            </a:pP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316: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042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1050" dirty="0">
                <a:latin typeface="Arial Unicode MS"/>
                <a:cs typeface="Arial Unicode MS"/>
              </a:rPr>
              <a:t>520: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854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Dvalor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secundarioÞ5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20: 854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82202" y="3522552"/>
            <a:ext cx="33917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-52" dirty="0">
                <a:latin typeface="Arial Unicode MS"/>
                <a:cs typeface="Arial Unicode MS"/>
              </a:rPr>
              <a:t>Z</a:t>
            </a:r>
            <a:r>
              <a:rPr sz="1312" cap="small" spc="-150" dirty="0">
                <a:latin typeface="Arial Unicode MS"/>
                <a:cs typeface="Arial Unicode MS"/>
              </a:rPr>
              <a:t>psb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53988" y="3787201"/>
            <a:ext cx="4825065" cy="418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-833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dónde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Z</a:t>
            </a:r>
            <a:r>
              <a:rPr sz="591" spc="-40" dirty="0">
                <a:latin typeface="Arial Unicode MS"/>
                <a:cs typeface="Arial Unicode MS"/>
              </a:rPr>
              <a:t>PSB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5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tercera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Invasión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enZ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alcance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866156" y="4333195"/>
            <a:ext cx="110251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0: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745205" y="4565639"/>
            <a:ext cx="1376685" cy="6481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1: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O</a:t>
            </a:r>
            <a:endParaRPr sz="919">
              <a:latin typeface="Arial Unicode MS"/>
              <a:cs typeface="Arial Unicode MS"/>
            </a:endParaRPr>
          </a:p>
          <a:p>
            <a:pPr marL="97493">
              <a:spcBef>
                <a:spcPts val="814"/>
              </a:spcBef>
            </a:pP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0:</a:t>
            </a:r>
            <a:r>
              <a:rPr sz="919" spc="-12" dirty="0">
                <a:latin typeface="Arial Unicode MS"/>
                <a:cs typeface="Arial Unicode MS"/>
              </a:rPr>
              <a:t> 83220000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1181" dirty="0">
                <a:latin typeface="Arial Unicode MS"/>
                <a:cs typeface="Arial Unicode MS"/>
              </a:rPr>
              <a:t>1: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238003O3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553997" y="5257984"/>
            <a:ext cx="3716717" cy="12240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015684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5105: 85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849937">
              <a:spcBef>
                <a:spcPts val="1326"/>
              </a:spcBef>
            </a:pP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5105: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8530: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363538: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422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  <a:p>
            <a:pPr marL="849937">
              <a:spcBef>
                <a:spcPts val="433"/>
              </a:spcBef>
            </a:pPr>
            <a:r>
              <a:rPr sz="1115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alcance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min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55"/>
              </a:spcBef>
            </a:pPr>
            <a:r>
              <a:rPr sz="1181" dirty="0">
                <a:latin typeface="Arial Unicode MS"/>
                <a:cs typeface="Arial Unicode MS"/>
              </a:rPr>
              <a:t>16: 041,0: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9338: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422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985" dirty="0">
                <a:latin typeface="Arial Unicode MS"/>
                <a:cs typeface="Arial Unicode MS"/>
              </a:rPr>
              <a:t>16: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041,34: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58;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criterios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correctos: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85197" y="4454481"/>
            <a:ext cx="55500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-2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min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553394" y="4395638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553408" y="4871858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21554" y="7009043"/>
            <a:ext cx="5304238" cy="37016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19.5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968" dirty="0">
                <a:latin typeface="Arial Unicode MS"/>
                <a:cs typeface="Arial Unicode MS"/>
              </a:rPr>
              <a:t>Ajuste</a:t>
            </a:r>
            <a:r>
              <a:rPr sz="1968" spc="86" dirty="0">
                <a:latin typeface="Arial Unicode MS"/>
                <a:cs typeface="Arial Unicode MS"/>
              </a:rPr>
              <a:t> </a:t>
            </a:r>
            <a:r>
              <a:rPr sz="1968" dirty="0">
                <a:latin typeface="Arial Unicode MS"/>
                <a:cs typeface="Arial Unicode MS"/>
              </a:rPr>
              <a:t>de</a:t>
            </a:r>
            <a:r>
              <a:rPr sz="1968" spc="91" dirty="0">
                <a:latin typeface="Arial Unicode MS"/>
                <a:cs typeface="Arial Unicode MS"/>
              </a:rPr>
              <a:t> </a:t>
            </a:r>
            <a:r>
              <a:rPr sz="1968" spc="72" dirty="0">
                <a:latin typeface="Arial Unicode MS"/>
                <a:cs typeface="Arial Unicode MS"/>
              </a:rPr>
              <a:t>protección</a:t>
            </a:r>
            <a:r>
              <a:rPr sz="1968" spc="91" dirty="0">
                <a:latin typeface="Arial Unicode MS"/>
                <a:cs typeface="Arial Unicode MS"/>
              </a:rPr>
              <a:t> </a:t>
            </a:r>
            <a:r>
              <a:rPr sz="1968" spc="-12" dirty="0">
                <a:latin typeface="Arial Unicode MS"/>
                <a:cs typeface="Arial Unicode MS"/>
              </a:rPr>
              <a:t>diferencial</a:t>
            </a:r>
            <a:endParaRPr sz="1968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503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676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impedancia.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Ambos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tienen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cálculos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ejemplos.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575">
              <a:latin typeface="Arial Unicode MS"/>
              <a:cs typeface="Arial Unicode MS"/>
            </a:endParaRPr>
          </a:p>
          <a:p>
            <a:pPr marL="529961" lvl="2" indent="-514128">
              <a:buAutoNum type="arabicPeriod" startAt="2"/>
              <a:tabLst>
                <a:tab pos="530794" algn="l"/>
              </a:tabLst>
            </a:pP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111" dirty="0">
                <a:latin typeface="Arial Unicode MS"/>
                <a:cs typeface="Arial Unicode MS"/>
              </a:rPr>
              <a:t>BAJA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IMPEDANCIA</a:t>
            </a:r>
            <a:endParaRPr sz="1312">
              <a:latin typeface="Arial Unicode MS"/>
              <a:cs typeface="Arial Unicode MS"/>
            </a:endParaRPr>
          </a:p>
          <a:p>
            <a:pPr marL="703282" lvl="3" indent="-687450">
              <a:spcBef>
                <a:spcPts val="846"/>
              </a:spcBef>
              <a:buAutoNum type="arabicPeriod"/>
              <a:tabLst>
                <a:tab pos="704115" algn="l"/>
              </a:tabLst>
            </a:pPr>
            <a:r>
              <a:rPr sz="1378" dirty="0">
                <a:latin typeface="Arial Unicode MS"/>
                <a:cs typeface="Arial Unicode MS"/>
              </a:rPr>
              <a:t>Ejemplo</a:t>
            </a:r>
            <a:r>
              <a:rPr sz="1378" spc="26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resuelto</a:t>
            </a:r>
            <a:r>
              <a:rPr sz="1378" spc="268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1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19.5.1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dirty="0">
                <a:latin typeface="Arial Unicode MS"/>
                <a:cs typeface="Arial Unicode MS"/>
              </a:rPr>
              <a:t>Tr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66/11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kV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25MVA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Dy1</a:t>
            </a:r>
            <a:endParaRPr sz="1247">
              <a:latin typeface="Arial Unicode MS"/>
              <a:cs typeface="Arial Unicode MS"/>
            </a:endParaRPr>
          </a:p>
          <a:p>
            <a:pPr marL="248315" marR="1349900">
              <a:lnSpc>
                <a:spcPts val="1575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grifo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610%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Cálculo: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AT: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509926" y="10984989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159343" y="11090034"/>
            <a:ext cx="1535021" cy="3374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algn="ctr">
              <a:lnSpc>
                <a:spcPts val="1233"/>
              </a:lnSpc>
              <a:spcBef>
                <a:spcPts val="131"/>
              </a:spcBef>
              <a:tabLst>
                <a:tab pos="996593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1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pffiffiffi</a:t>
            </a:r>
            <a:r>
              <a:rPr sz="1181" baseline="4629" dirty="0">
                <a:latin typeface="Arial Unicode MS"/>
                <a:cs typeface="Arial Unicode MS"/>
              </a:rPr>
              <a:t>	</a:t>
            </a:r>
            <a:r>
              <a:rPr sz="1247" dirty="0">
                <a:latin typeface="Arial Unicode MS"/>
                <a:cs typeface="Arial Unicode MS"/>
              </a:rPr>
              <a:t>5219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R="119157" algn="ctr">
              <a:lnSpc>
                <a:spcPts val="1312"/>
              </a:lnSpc>
            </a:pPr>
            <a:r>
              <a:rPr sz="1312" spc="-26" dirty="0">
                <a:latin typeface="Arial Unicode MS"/>
                <a:cs typeface="Arial Unicode MS"/>
              </a:rPr>
              <a:t>3366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337666" y="11822306"/>
            <a:ext cx="158918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Elija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CT5250/1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542667" y="6601987"/>
            <a:ext cx="591674" cy="6667"/>
          </a:xfrm>
          <a:custGeom>
            <a:avLst/>
            <a:gdLst/>
            <a:ahLst/>
            <a:cxnLst/>
            <a:rect l="l" t="t" r="r" b="b"/>
            <a:pathLst>
              <a:path w="450850" h="5079">
                <a:moveTo>
                  <a:pt x="450723" y="0"/>
                </a:moveTo>
                <a:lnTo>
                  <a:pt x="0" y="0"/>
                </a:lnTo>
                <a:lnTo>
                  <a:pt x="0" y="5039"/>
                </a:lnTo>
                <a:lnTo>
                  <a:pt x="450723" y="5039"/>
                </a:lnTo>
                <a:lnTo>
                  <a:pt x="45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345828" y="8380290"/>
            <a:ext cx="374172" cy="6667"/>
          </a:xfrm>
          <a:custGeom>
            <a:avLst/>
            <a:gdLst/>
            <a:ahLst/>
            <a:cxnLst/>
            <a:rect l="l" t="t" r="r" b="b"/>
            <a:pathLst>
              <a:path w="285114" h="5079">
                <a:moveTo>
                  <a:pt x="285115" y="0"/>
                </a:moveTo>
                <a:lnTo>
                  <a:pt x="0" y="0"/>
                </a:lnTo>
                <a:lnTo>
                  <a:pt x="0" y="5041"/>
                </a:lnTo>
                <a:lnTo>
                  <a:pt x="285115" y="5041"/>
                </a:lnTo>
                <a:lnTo>
                  <a:pt x="28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419830" y="2995333"/>
            <a:ext cx="1200016" cy="152788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1" y="4615377"/>
            <a:ext cx="359588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19.5.1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813234" y="4928249"/>
            <a:ext cx="320004" cy="4731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3399"/>
              </a:lnSpc>
              <a:spcBef>
                <a:spcPts val="131"/>
              </a:spcBef>
            </a:pPr>
            <a:r>
              <a:rPr sz="1312" u="sng" spc="30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7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312" spc="-78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250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88664" y="5075790"/>
            <a:ext cx="54000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5219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117498" y="5084109"/>
            <a:ext cx="67667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50: 876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79213" y="5434655"/>
            <a:ext cx="4880900" cy="6255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5corriente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AT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transformador;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AT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282" dirty="0">
                <a:latin typeface="Arial Unicode MS"/>
                <a:cs typeface="Arial Unicode MS"/>
              </a:rPr>
              <a:t> </a:t>
            </a:r>
            <a:r>
              <a:rPr sz="854" strike="sngStrike" dirty="0">
                <a:latin typeface="Arial Unicode MS"/>
                <a:cs typeface="Arial Unicode MS"/>
              </a:rPr>
              <a:t>I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414" dirty="0">
                <a:latin typeface="Arial Unicode MS"/>
                <a:cs typeface="Arial Unicode MS"/>
              </a:rPr>
              <a:t> </a:t>
            </a:r>
            <a:r>
              <a:rPr sz="787" strike="sngStrike" dirty="0">
                <a:latin typeface="Arial Unicode MS"/>
                <a:cs typeface="Arial Unicode MS"/>
              </a:rPr>
              <a:t>0:</a:t>
            </a:r>
            <a:r>
              <a:rPr sz="787" strike="sngStrike" spc="7" dirty="0">
                <a:latin typeface="Arial Unicode MS"/>
                <a:cs typeface="Arial Unicode MS"/>
              </a:rPr>
              <a:t> </a:t>
            </a:r>
            <a:r>
              <a:rPr sz="787" strike="sngStrike" dirty="0">
                <a:latin typeface="Arial Unicode MS"/>
                <a:cs typeface="Arial Unicode MS"/>
              </a:rPr>
              <a:t>876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145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282209" y="5996470"/>
            <a:ext cx="81668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7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611669" y="6063806"/>
            <a:ext cx="594174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LV: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525989" y="6367290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611646" y="6471390"/>
            <a:ext cx="3189210" cy="6144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79884">
              <a:lnSpc>
                <a:spcPts val="1239"/>
              </a:lnSpc>
              <a:spcBef>
                <a:spcPts val="131"/>
              </a:spcBef>
              <a:tabLst>
                <a:tab pos="2576477" algn="l"/>
              </a:tabLst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247" dirty="0">
                <a:latin typeface="Arial Unicode MS"/>
                <a:cs typeface="Arial Unicode MS"/>
              </a:rPr>
              <a:t>51312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2074847">
              <a:lnSpc>
                <a:spcPts val="1319"/>
              </a:lnSpc>
            </a:pPr>
            <a:r>
              <a:rPr sz="1312" spc="-26" dirty="0">
                <a:latin typeface="Arial Unicode MS"/>
                <a:cs typeface="Arial Unicode MS"/>
              </a:rPr>
              <a:t>3311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873"/>
              </a:spcBef>
            </a:pPr>
            <a:r>
              <a:rPr sz="1050" dirty="0">
                <a:latin typeface="Arial Unicode MS"/>
                <a:cs typeface="Arial Unicode MS"/>
              </a:rPr>
              <a:t>Elija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1300/1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092962" y="7271896"/>
            <a:ext cx="180002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181" dirty="0" smtClean="0">
                <a:latin typeface="Arial Unicode MS"/>
                <a:cs typeface="Arial Unicode MS"/>
              </a:rPr>
              <a:t>51312</a:t>
            </a:r>
            <a:r>
              <a:rPr lang="es-ES" sz="1181" spc="229" dirty="0" smtClean="0">
                <a:latin typeface="Arial Unicode MS"/>
                <a:cs typeface="Arial Unicode MS"/>
              </a:rPr>
              <a:t> </a:t>
            </a:r>
            <a:r>
              <a:rPr lang="es-ES" sz="1968" u="sng" spc="285" baseline="38888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lang="es-ES" sz="1968" u="sng" spc="817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81" dirty="0" smtClean="0">
                <a:latin typeface="Arial Unicode MS"/>
                <a:cs typeface="Arial Unicode MS"/>
              </a:rPr>
              <a:t>51</a:t>
            </a:r>
            <a:r>
              <a:rPr sz="1181" dirty="0">
                <a:latin typeface="Arial Unicode MS"/>
                <a:cs typeface="Arial Unicode MS"/>
              </a:rPr>
              <a:t>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009A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79202" y="7385275"/>
            <a:ext cx="5275071" cy="6701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7497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1300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414"/>
              </a:spcBef>
            </a:pP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BT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potencia;I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BT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474667" y="8128914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708659" y="8300631"/>
            <a:ext cx="1472520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758155" y="8267290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991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379228" y="8397348"/>
            <a:ext cx="5197570" cy="6218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087420" algn="ctr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009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66100"/>
              </a:lnSpc>
              <a:spcBef>
                <a:spcPts val="440"/>
              </a:spcBef>
            </a:pP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filtrado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utilizamos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interposición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379193" y="9197760"/>
            <a:ext cx="5245072" cy="18722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Lado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tensión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que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utilizamos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Yy</a:t>
            </a:r>
            <a:r>
              <a:rPr sz="459" spc="-26" dirty="0">
                <a:latin typeface="Arial Unicode MS"/>
                <a:cs typeface="Arial Unicode MS"/>
              </a:rPr>
              <a:t>0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lado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del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780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LV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que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utilizamos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YD</a:t>
            </a:r>
            <a:r>
              <a:rPr sz="459" spc="-12" dirty="0">
                <a:latin typeface="Arial Unicode MS"/>
                <a:cs typeface="Arial Unicode MS"/>
              </a:rPr>
              <a:t>11</a:t>
            </a:r>
            <a:r>
              <a:rPr sz="459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transformador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/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19.5.2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Ahora,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+0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interpuesta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potencia.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76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mínima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43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calcula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tensión.</a:t>
            </a:r>
            <a:endParaRPr sz="1181">
              <a:latin typeface="Arial Unicode MS"/>
              <a:cs typeface="Arial Unicode MS"/>
            </a:endParaRPr>
          </a:p>
          <a:p>
            <a:pPr marR="202485" algn="ctr">
              <a:spcBef>
                <a:spcPts val="938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max </a:t>
            </a:r>
            <a:r>
              <a:rPr sz="1181" dirty="0">
                <a:latin typeface="Arial Unicode MS"/>
                <a:cs typeface="Arial Unicode MS"/>
              </a:rPr>
              <a:t>51131: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1512: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81528" y="2995333"/>
            <a:ext cx="4161323" cy="204474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5131289"/>
            <a:ext cx="429922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19.5.2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interposición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468351" y="5705863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060161" y="5809971"/>
            <a:ext cx="174085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73254" algn="l"/>
              </a:tabLst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</a:t>
            </a:r>
            <a:r>
              <a:rPr sz="787" strike="sngStrike" spc="-12" dirty="0">
                <a:latin typeface="Arial Unicode MS"/>
                <a:cs typeface="Arial Unicode MS"/>
              </a:rPr>
              <a:t>ffiffi</a:t>
            </a:r>
            <a:r>
              <a:rPr sz="787" strike="sngStrike" dirty="0">
                <a:latin typeface="Arial Unicode MS"/>
                <a:cs typeface="Arial Unicode MS"/>
              </a:rPr>
              <a:t>	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51193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50559" y="5959865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3312: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23998" y="6344009"/>
            <a:ext cx="30200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corriente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50:953</a:t>
            </a:r>
            <a:r>
              <a:rPr lang="es-ES" sz="1050" spc="499" dirty="0" smtClean="0">
                <a:latin typeface="Arial Unicode MS"/>
                <a:cs typeface="Arial Unicode MS"/>
              </a:rPr>
              <a:t> </a:t>
            </a:r>
            <a:r>
              <a:rPr sz="1968" u="sng" baseline="36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1193</a:t>
            </a:r>
            <a:r>
              <a:rPr sz="1181" dirty="0" smtClean="0">
                <a:latin typeface="Arial Unicode MS"/>
                <a:cs typeface="Arial Unicode MS"/>
              </a:rPr>
              <a:t>50</a:t>
            </a:r>
            <a:r>
              <a:rPr sz="1181" dirty="0">
                <a:latin typeface="Arial Unicode MS"/>
                <a:cs typeface="Arial Unicode MS"/>
              </a:rPr>
              <a:t>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871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54028" y="6458336"/>
            <a:ext cx="3946720" cy="13281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746611" algn="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1300</a:t>
            </a:r>
            <a:endParaRPr sz="1312">
              <a:latin typeface="Arial Unicode MS"/>
              <a:cs typeface="Arial Unicode MS"/>
            </a:endParaRPr>
          </a:p>
          <a:p>
            <a:pPr marL="654119">
              <a:lnSpc>
                <a:spcPts val="1181"/>
              </a:lnSpc>
              <a:spcBef>
                <a:spcPts val="1371"/>
              </a:spcBef>
            </a:pPr>
            <a:r>
              <a:rPr sz="985" dirty="0">
                <a:latin typeface="Arial Unicode MS"/>
                <a:cs typeface="Arial Unicode MS"/>
              </a:rPr>
              <a:t>Sesgo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Conjunto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Normal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máximo</a:t>
            </a:r>
            <a:endParaRPr sz="721">
              <a:latin typeface="Arial Unicode MS"/>
              <a:cs typeface="Arial Unicode MS"/>
            </a:endParaRPr>
          </a:p>
          <a:p>
            <a:pPr marL="1462392"/>
            <a:r>
              <a:rPr sz="1181" dirty="0">
                <a:latin typeface="Arial Unicode MS"/>
                <a:cs typeface="Arial Unicode MS"/>
              </a:rPr>
              <a:t>52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D1-0: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871Þ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256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mínima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calcula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tensión.</a:t>
            </a:r>
            <a:endParaRPr sz="1181">
              <a:latin typeface="Arial Unicode MS"/>
              <a:cs typeface="Arial Unicode MS"/>
            </a:endParaRPr>
          </a:p>
          <a:p>
            <a:pPr marL="1552386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959: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468351" y="7925420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101768" y="8029521"/>
            <a:ext cx="165752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89927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2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65" baseline="46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51458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592136" y="8179424"/>
            <a:ext cx="432505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339: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424012" y="8567346"/>
            <a:ext cx="30200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 err="1">
                <a:latin typeface="Arial Unicode MS"/>
                <a:cs typeface="Arial Unicode MS"/>
              </a:rPr>
              <a:t>corriente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50:953</a:t>
            </a:r>
            <a:r>
              <a:rPr lang="es-ES" sz="1050" spc="499" dirty="0" smtClean="0">
                <a:latin typeface="Arial Unicode MS"/>
                <a:cs typeface="Arial Unicode MS"/>
              </a:rPr>
              <a:t> </a:t>
            </a:r>
            <a:r>
              <a:rPr sz="1968" u="sng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1458</a:t>
            </a:r>
            <a:r>
              <a:rPr sz="1181" dirty="0" smtClean="0">
                <a:latin typeface="Arial Unicode MS"/>
                <a:cs typeface="Arial Unicode MS"/>
              </a:rPr>
              <a:t>51</a:t>
            </a:r>
            <a:r>
              <a:rPr sz="1181" dirty="0">
                <a:latin typeface="Arial Unicode MS"/>
                <a:cs typeface="Arial Unicode MS"/>
              </a:rPr>
              <a:t>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065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21580" y="8680725"/>
            <a:ext cx="5173402" cy="25581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288238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1300</a:t>
            </a:r>
            <a:endParaRPr sz="1312">
              <a:latin typeface="Arial Unicode MS"/>
              <a:cs typeface="Arial Unicode MS"/>
            </a:endParaRPr>
          </a:p>
          <a:p>
            <a:pPr marR="344974" algn="ctr">
              <a:spcBef>
                <a:spcPts val="1312"/>
              </a:spcBef>
            </a:pPr>
            <a:r>
              <a:rPr sz="1050" dirty="0">
                <a:latin typeface="Arial Unicode MS"/>
                <a:cs typeface="Arial Unicode MS"/>
              </a:rPr>
              <a:t>Sesgo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-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ajustado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nominal</a:t>
            </a:r>
            <a:endParaRPr sz="721">
              <a:latin typeface="Arial Unicode MS"/>
              <a:cs typeface="Arial Unicode MS"/>
            </a:endParaRPr>
          </a:p>
          <a:p>
            <a:pPr marR="984927" algn="ctr">
              <a:spcBef>
                <a:spcPts val="46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06521Þ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50:13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1206"/>
              </a:spcBef>
            </a:pPr>
            <a:r>
              <a:rPr sz="919" dirty="0">
                <a:latin typeface="Arial Unicode MS"/>
                <a:cs typeface="Arial Unicode MS"/>
              </a:rPr>
              <a:t>Establezca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sesgo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26%.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polarización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polarización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voltaje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potencia.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40"/>
              </a:spcBef>
            </a:pPr>
            <a:r>
              <a:rPr sz="919" dirty="0">
                <a:latin typeface="Arial Unicode MS"/>
                <a:cs typeface="Arial Unicode MS"/>
              </a:rPr>
              <a:t>Recogida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D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min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fijado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R="114157" algn="ctr">
              <a:spcBef>
                <a:spcPts val="985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D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13150: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656" dirty="0">
                <a:latin typeface="Arial Unicode MS"/>
                <a:cs typeface="Arial Unicode MS"/>
              </a:rPr>
              <a:t>Sesgo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primera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pendiente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526%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708"/>
              </a:spcBef>
            </a:pPr>
            <a:r>
              <a:rPr sz="721" dirty="0">
                <a:latin typeface="Arial Unicode MS"/>
                <a:cs typeface="Arial Unicode MS"/>
              </a:rPr>
              <a:t>Sesgo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segunda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pendiente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580%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19.5.3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579517" y="8402960"/>
            <a:ext cx="458340" cy="6667"/>
          </a:xfrm>
          <a:custGeom>
            <a:avLst/>
            <a:gdLst/>
            <a:ahLst/>
            <a:cxnLst/>
            <a:rect l="l" t="t" r="r" b="b"/>
            <a:pathLst>
              <a:path w="349250" h="5079">
                <a:moveTo>
                  <a:pt x="349199" y="0"/>
                </a:moveTo>
                <a:lnTo>
                  <a:pt x="0" y="0"/>
                </a:lnTo>
                <a:lnTo>
                  <a:pt x="0" y="5039"/>
                </a:lnTo>
                <a:lnTo>
                  <a:pt x="349199" y="5039"/>
                </a:lnTo>
                <a:lnTo>
                  <a:pt x="3491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354325" y="8908482"/>
            <a:ext cx="374172" cy="6667"/>
          </a:xfrm>
          <a:custGeom>
            <a:avLst/>
            <a:gdLst/>
            <a:ahLst/>
            <a:cxnLst/>
            <a:rect l="l" t="t" r="r" b="b"/>
            <a:pathLst>
              <a:path w="285114" h="5079">
                <a:moveTo>
                  <a:pt x="285115" y="0"/>
                </a:moveTo>
                <a:lnTo>
                  <a:pt x="0" y="0"/>
                </a:lnTo>
                <a:lnTo>
                  <a:pt x="0" y="5041"/>
                </a:lnTo>
                <a:lnTo>
                  <a:pt x="285115" y="5041"/>
                </a:lnTo>
                <a:lnTo>
                  <a:pt x="28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496367" y="10549755"/>
            <a:ext cx="541674" cy="6667"/>
          </a:xfrm>
          <a:custGeom>
            <a:avLst/>
            <a:gdLst/>
            <a:ahLst/>
            <a:cxnLst/>
            <a:rect l="l" t="t" r="r" b="b"/>
            <a:pathLst>
              <a:path w="412750" h="5079">
                <a:moveTo>
                  <a:pt x="412559" y="0"/>
                </a:moveTo>
                <a:lnTo>
                  <a:pt x="0" y="0"/>
                </a:lnTo>
                <a:lnTo>
                  <a:pt x="0" y="5039"/>
                </a:lnTo>
                <a:lnTo>
                  <a:pt x="412559" y="5039"/>
                </a:lnTo>
                <a:lnTo>
                  <a:pt x="4125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04244" y="11055279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79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28313" y="2995332"/>
            <a:ext cx="3583032" cy="2291365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8379190" y="5395518"/>
            <a:ext cx="4267558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19.5.3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utilizada.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79180" y="5857560"/>
            <a:ext cx="4900067" cy="13493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19.5.2.2</a:t>
            </a:r>
            <a:r>
              <a:rPr sz="1378" spc="184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Ejemplo</a:t>
            </a:r>
            <a:r>
              <a:rPr sz="1378" spc="19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resuelto</a:t>
            </a:r>
            <a:r>
              <a:rPr sz="1378" spc="184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2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yd11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500/220/11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56"/>
              </a:spcBef>
            </a:pP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400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100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MVA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Cambiador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grifo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610%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lateral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grifo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610%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cálculo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72"/>
              </a:spcBef>
            </a:pP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AT: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500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422053" y="7323522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71482" y="7436901"/>
            <a:ext cx="184252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1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74" baseline="46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5577: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35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611651" y="7473062"/>
            <a:ext cx="2441700" cy="578776"/>
          </a:xfrm>
          <a:prstGeom prst="rect">
            <a:avLst/>
          </a:prstGeom>
        </p:spPr>
        <p:txBody>
          <a:bodyPr vert="horz" wrap="square" lIns="0" tIns="104168" rIns="0" bIns="0" rtlCol="0">
            <a:spAutoFit/>
          </a:bodyPr>
          <a:lstStyle/>
          <a:p>
            <a:pPr marL="1970689">
              <a:spcBef>
                <a:spcPts val="820"/>
              </a:spcBef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89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CT5600/1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67732" y="8378362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96932" y="8264980"/>
            <a:ext cx="158918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48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577: 35</a:t>
            </a:r>
            <a:r>
              <a:rPr sz="1476" spc="718" baseline="5185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 962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483171" y="8657113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337667" y="8925547"/>
            <a:ext cx="38583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0: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962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700186" y="8812145"/>
            <a:ext cx="153252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767589" y="8795487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039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611678" y="9169671"/>
            <a:ext cx="144668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BT: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220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380478" y="9507174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400310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029957" y="9619606"/>
            <a:ext cx="192836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2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95" baseline="46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51049: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72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611653" y="9657666"/>
            <a:ext cx="2400033" cy="577935"/>
          </a:xfrm>
          <a:prstGeom prst="rect">
            <a:avLst/>
          </a:prstGeom>
        </p:spPr>
        <p:txBody>
          <a:bodyPr vert="horz" wrap="square" lIns="0" tIns="103335" rIns="0" bIns="0" rtlCol="0">
            <a:spAutoFit/>
          </a:bodyPr>
          <a:lstStyle/>
          <a:p>
            <a:pPr marL="1929858">
              <a:spcBef>
                <a:spcPts val="814"/>
              </a:spcBef>
            </a:pPr>
            <a:r>
              <a:rPr sz="1247" spc="-12" dirty="0">
                <a:latin typeface="Arial Unicode MS"/>
                <a:cs typeface="Arial Unicode MS"/>
              </a:rPr>
              <a:t>33220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82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CT51000/1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583635" y="10525161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113778" y="10410836"/>
            <a:ext cx="175835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2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61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1049:</a:t>
            </a:r>
            <a:r>
              <a:rPr sz="1575" spc="20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72</a:t>
            </a:r>
            <a:r>
              <a:rPr sz="1575" spc="433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0497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474667" y="10803911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1287584" y="11072348"/>
            <a:ext cx="45750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0497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667115" y="10974664"/>
            <a:ext cx="1472520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799716" y="10941341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952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338562" y="3486677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80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438714" y="4298339"/>
            <a:ext cx="540840" cy="6667"/>
          </a:xfrm>
          <a:custGeom>
            <a:avLst/>
            <a:gdLst/>
            <a:ahLst/>
            <a:cxnLst/>
            <a:rect l="l" t="t" r="r" b="b"/>
            <a:pathLst>
              <a:path w="412114" h="5080">
                <a:moveTo>
                  <a:pt x="411835" y="0"/>
                </a:moveTo>
                <a:lnTo>
                  <a:pt x="0" y="0"/>
                </a:lnTo>
                <a:lnTo>
                  <a:pt x="0" y="5039"/>
                </a:lnTo>
                <a:lnTo>
                  <a:pt x="411835" y="5039"/>
                </a:lnTo>
                <a:lnTo>
                  <a:pt x="411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831803" y="4671577"/>
            <a:ext cx="320838" cy="6667"/>
          </a:xfrm>
          <a:custGeom>
            <a:avLst/>
            <a:gdLst/>
            <a:ahLst/>
            <a:cxnLst/>
            <a:rect l="l" t="t" r="r" b="b"/>
            <a:pathLst>
              <a:path w="244475" h="5080">
                <a:moveTo>
                  <a:pt x="244081" y="0"/>
                </a:moveTo>
                <a:lnTo>
                  <a:pt x="0" y="0"/>
                </a:lnTo>
                <a:lnTo>
                  <a:pt x="0" y="5040"/>
                </a:lnTo>
                <a:lnTo>
                  <a:pt x="244081" y="5040"/>
                </a:lnTo>
                <a:lnTo>
                  <a:pt x="2440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26894" y="7807682"/>
            <a:ext cx="4061659" cy="3625548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0321895" y="3251971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938942" y="3348694"/>
            <a:ext cx="199502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1312" dirty="0" smtClean="0">
                <a:latin typeface="Arial Unicode MS"/>
                <a:cs typeface="Arial Unicode MS"/>
              </a:rPr>
              <a:t>5</a:t>
            </a:r>
            <a:r>
              <a:rPr lang="es-ES" sz="1312" spc="249" dirty="0" smtClean="0">
                <a:latin typeface="Arial Unicode MS"/>
                <a:cs typeface="Arial Unicode MS"/>
              </a:rPr>
              <a:t> </a:t>
            </a:r>
            <a:r>
              <a:rPr sz="787" spc="68" baseline="6944" dirty="0" smtClean="0">
                <a:latin typeface="Arial Unicode MS"/>
                <a:cs typeface="Arial Unicode MS"/>
              </a:rPr>
              <a:t>pffif</a:t>
            </a:r>
            <a:r>
              <a:rPr sz="787" spc="-29" baseline="6944" dirty="0" smtClean="0">
                <a:latin typeface="Arial Unicode MS"/>
                <a:cs typeface="Arial Unicode MS"/>
              </a:rPr>
              <a:t>f</a:t>
            </a:r>
            <a:r>
              <a:rPr sz="1968" spc="-1101" baseline="-44444" dirty="0" smtClean="0">
                <a:latin typeface="Arial Unicode MS"/>
                <a:cs typeface="Arial Unicode MS"/>
              </a:rPr>
              <a:t>3</a:t>
            </a:r>
            <a:r>
              <a:rPr sz="787" spc="78" baseline="6944" dirty="0" smtClean="0">
                <a:latin typeface="Arial Unicode MS"/>
                <a:cs typeface="Arial Unicode MS"/>
              </a:rPr>
              <a:t>iff</a:t>
            </a:r>
            <a:r>
              <a:rPr sz="787" spc="136" baseline="6944" dirty="0" smtClean="0">
                <a:latin typeface="Arial Unicode MS"/>
                <a:cs typeface="Arial Unicode MS"/>
              </a:rPr>
              <a:t>i</a:t>
            </a:r>
            <a:r>
              <a:rPr sz="1968" spc="-78" baseline="-44444" dirty="0" smtClean="0">
                <a:latin typeface="Arial Unicode MS"/>
                <a:cs typeface="Arial Unicode MS"/>
              </a:rPr>
              <a:t>311</a:t>
            </a:r>
            <a:r>
              <a:rPr lang="es-ES" sz="1968" spc="472" baseline="-44444" dirty="0" smtClean="0">
                <a:latin typeface="Arial Unicode MS"/>
                <a:cs typeface="Arial Unicode MS"/>
              </a:rPr>
              <a:t> </a:t>
            </a:r>
            <a:r>
              <a:rPr sz="1181" dirty="0" smtClean="0">
                <a:latin typeface="Arial Unicode MS"/>
                <a:cs typeface="Arial Unicode MS"/>
              </a:rPr>
              <a:t>55248</a:t>
            </a:r>
            <a:r>
              <a:rPr sz="1181" dirty="0">
                <a:latin typeface="Arial Unicode MS"/>
                <a:cs typeface="Arial Unicode MS"/>
              </a:rPr>
              <a:t>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63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554031" y="3767102"/>
            <a:ext cx="116501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CT55000/1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56153" y="4160357"/>
            <a:ext cx="175835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3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6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5248:</a:t>
            </a:r>
            <a:r>
              <a:rPr sz="1575" spc="20" baseline="4861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63</a:t>
            </a:r>
            <a:r>
              <a:rPr sz="1575" spc="433" baseline="486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0497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88223" y="4273739"/>
            <a:ext cx="5204237" cy="28179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303311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5000</a:t>
            </a:r>
            <a:endParaRPr sz="1312">
              <a:latin typeface="Arial Unicode MS"/>
              <a:cs typeface="Arial Unicode MS"/>
            </a:endParaRPr>
          </a:p>
          <a:p>
            <a:pPr marL="281645">
              <a:spcBef>
                <a:spcPts val="866"/>
              </a:spcBef>
            </a:pP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1: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05" dirty="0">
                <a:latin typeface="Arial Unicode MS"/>
                <a:cs typeface="Arial Unicode MS"/>
              </a:rPr>
              <a:t>049</a:t>
            </a:r>
            <a:r>
              <a:rPr sz="1378" spc="-157" baseline="27777" dirty="0">
                <a:latin typeface="Arial Unicode MS"/>
                <a:cs typeface="Arial Unicode MS"/>
              </a:rPr>
              <a:t>1</a:t>
            </a:r>
            <a:r>
              <a:rPr sz="656" spc="-105" dirty="0">
                <a:latin typeface="Arial Unicode MS"/>
                <a:cs typeface="Arial Unicode MS"/>
              </a:rPr>
              <a:t>7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50: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952</a:t>
            </a:r>
            <a:endParaRPr sz="919">
              <a:latin typeface="Arial Unicode MS"/>
              <a:cs typeface="Arial Unicode MS"/>
            </a:endParaRPr>
          </a:p>
          <a:p>
            <a:pPr marL="49997" marR="39997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filtrado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"auxiliar"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interpuesto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(consulte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19.5.4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59"/>
              </a:spcBef>
            </a:pP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AT: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500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Y</a:t>
            </a:r>
            <a:r>
              <a:rPr sz="787" spc="-12" dirty="0">
                <a:latin typeface="Arial Unicode MS"/>
                <a:cs typeface="Arial Unicode MS"/>
              </a:rPr>
              <a:t>d11 </a:t>
            </a:r>
            <a:r>
              <a:rPr sz="1181" spc="-26" dirty="0">
                <a:latin typeface="Arial Unicode MS"/>
                <a:cs typeface="Arial Unicode MS"/>
              </a:rPr>
              <a:t>TIC;</a:t>
            </a:r>
            <a:endParaRPr sz="1181">
              <a:latin typeface="Arial Unicode MS"/>
              <a:cs typeface="Arial Unicode MS"/>
            </a:endParaRPr>
          </a:p>
          <a:p>
            <a:pPr marL="281645" marR="2858957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BT: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220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kVY</a:t>
            </a:r>
            <a:r>
              <a:rPr sz="787" spc="-26" dirty="0">
                <a:latin typeface="Arial Unicode MS"/>
                <a:cs typeface="Arial Unicode MS"/>
              </a:rPr>
              <a:t>d11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TIC;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Lado </a:t>
            </a:r>
            <a:r>
              <a:rPr sz="1181" dirty="0">
                <a:latin typeface="Arial Unicode MS"/>
                <a:cs typeface="Arial Unicode MS"/>
              </a:rPr>
              <a:t>terciario: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11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kVY</a:t>
            </a:r>
            <a:r>
              <a:rPr sz="787" spc="-33" dirty="0">
                <a:latin typeface="Arial Unicode MS"/>
                <a:cs typeface="Arial Unicode MS"/>
              </a:rPr>
              <a:t>y0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TIC.</a:t>
            </a:r>
            <a:endParaRPr sz="1181">
              <a:latin typeface="Arial Unicode MS"/>
              <a:cs typeface="Arial Unicode MS"/>
            </a:endParaRPr>
          </a:p>
          <a:p>
            <a:pPr marL="49997" marR="310809" indent="231649">
              <a:lnSpc>
                <a:spcPts val="1575"/>
              </a:lnSpc>
              <a:spcBef>
                <a:spcPts val="78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19.5.5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obtener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detallado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polarizada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devanados.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(lado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kV)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máxima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tensión:</a:t>
            </a:r>
            <a:endParaRPr sz="919">
              <a:latin typeface="Arial Unicode MS"/>
              <a:cs typeface="Arial Unicode MS"/>
            </a:endParaRPr>
          </a:p>
          <a:p>
            <a:pPr marL="1624880">
              <a:spcBef>
                <a:spcPts val="932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max </a:t>
            </a:r>
            <a:r>
              <a:rPr sz="1247" dirty="0">
                <a:latin typeface="Arial Unicode MS"/>
                <a:cs typeface="Arial Unicode MS"/>
              </a:rPr>
              <a:t>5220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kV31: 15242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554032" y="11772106"/>
            <a:ext cx="270670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19.5.4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interposición.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929122" y="8328309"/>
            <a:ext cx="375839" cy="6667"/>
          </a:xfrm>
          <a:custGeom>
            <a:avLst/>
            <a:gdLst/>
            <a:ahLst/>
            <a:cxnLst/>
            <a:rect l="l" t="t" r="r" b="b"/>
            <a:pathLst>
              <a:path w="286385" h="5079">
                <a:moveTo>
                  <a:pt x="285838" y="0"/>
                </a:moveTo>
                <a:lnTo>
                  <a:pt x="0" y="0"/>
                </a:lnTo>
                <a:lnTo>
                  <a:pt x="0" y="5039"/>
                </a:lnTo>
                <a:lnTo>
                  <a:pt x="285838" y="5039"/>
                </a:lnTo>
                <a:lnTo>
                  <a:pt x="285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205027" y="10534640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79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08136" y="2995333"/>
            <a:ext cx="5214440" cy="3820201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79194" y="6862335"/>
            <a:ext cx="4789231" cy="3511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78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19.5.5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detallado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tres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devanados.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463628" y="7548407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400310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13074" y="7660850"/>
            <a:ext cx="175669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</a:t>
            </a:r>
            <a:r>
              <a:rPr sz="787" strike="sngStrike" spc="-12" dirty="0">
                <a:latin typeface="Arial Unicode MS"/>
                <a:cs typeface="Arial Unicode MS"/>
              </a:rPr>
              <a:t>ffiffi</a:t>
            </a:r>
            <a:r>
              <a:rPr sz="787" strike="sngStrike" dirty="0">
                <a:latin typeface="Arial Unicode MS"/>
                <a:cs typeface="Arial Unicode MS"/>
              </a:rPr>
              <a:t>	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5954: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08199" y="7785743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33242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930460" y="8198666"/>
            <a:ext cx="212169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99825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854" spc="-12" dirty="0">
                <a:latin typeface="Arial Unicode MS"/>
                <a:cs typeface="Arial Unicode MS"/>
              </a:rPr>
              <a:t>Relé5</a:t>
            </a:r>
            <a:r>
              <a:rPr sz="1247" spc="-12" dirty="0">
                <a:latin typeface="Arial Unicode MS"/>
                <a:cs typeface="Arial Unicode MS"/>
              </a:rPr>
              <a:t>0:953</a:t>
            </a:r>
            <a:r>
              <a:rPr sz="1247" dirty="0">
                <a:latin typeface="Arial Unicode MS"/>
                <a:cs typeface="Arial Unicode MS"/>
              </a:rPr>
              <a:t>	</a:t>
            </a:r>
            <a:r>
              <a:rPr sz="1476" baseline="51851" dirty="0">
                <a:latin typeface="Arial Unicode MS"/>
                <a:cs typeface="Arial Unicode MS"/>
              </a:rPr>
              <a:t>954:</a:t>
            </a:r>
            <a:r>
              <a:rPr sz="1476" spc="-9" baseline="51851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3</a:t>
            </a:r>
            <a:r>
              <a:rPr sz="1476" spc="550" baseline="5185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906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611681" y="8303713"/>
            <a:ext cx="3679216" cy="13129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338161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  <a:p>
            <a:pPr marL="1035757">
              <a:spcBef>
                <a:spcPts val="1122"/>
              </a:spcBef>
            </a:pPr>
            <a:r>
              <a:rPr sz="1115" dirty="0">
                <a:latin typeface="Arial Unicode MS"/>
                <a:cs typeface="Arial Unicode MS"/>
              </a:rPr>
              <a:t>Sesgo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mínimo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Vmax</a:t>
            </a:r>
            <a:r>
              <a:rPr sz="1115" spc="-12" dirty="0">
                <a:latin typeface="Arial Unicode MS"/>
                <a:cs typeface="Arial Unicode MS"/>
              </a:rPr>
              <a:t>Þ</a:t>
            </a:r>
            <a:endParaRPr sz="1115">
              <a:latin typeface="Arial Unicode MS"/>
              <a:cs typeface="Arial Unicode MS"/>
            </a:endParaRPr>
          </a:p>
          <a:p>
            <a:pPr marL="1844031">
              <a:spcBef>
                <a:spcPts val="33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906Þ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188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082"/>
              </a:spcBef>
            </a:pP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tensión:</a:t>
            </a:r>
            <a:endParaRPr sz="1050">
              <a:latin typeface="Arial Unicode MS"/>
              <a:cs typeface="Arial Unicode MS"/>
            </a:endParaRPr>
          </a:p>
          <a:p>
            <a:pPr marL="1368232">
              <a:spcBef>
                <a:spcPts val="893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5220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kV30: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95198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422053" y="9755681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400310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071522" y="9868114"/>
            <a:ext cx="184252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2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74" baseline="46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51166: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4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566624" y="9993017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33198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250727" y="10510043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155030" y="10412370"/>
            <a:ext cx="125668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476" baseline="48148" dirty="0">
                <a:latin typeface="Arial Unicode MS"/>
                <a:cs typeface="Arial Unicode MS"/>
              </a:rPr>
              <a:t>1166:</a:t>
            </a:r>
            <a:r>
              <a:rPr sz="1476" spc="-9" baseline="48148" dirty="0">
                <a:latin typeface="Arial Unicode MS"/>
                <a:cs typeface="Arial Unicode MS"/>
              </a:rPr>
              <a:t> </a:t>
            </a:r>
            <a:r>
              <a:rPr sz="1476" baseline="48148" dirty="0">
                <a:latin typeface="Arial Unicode MS"/>
                <a:cs typeface="Arial Unicode MS"/>
              </a:rPr>
              <a:t>4</a:t>
            </a:r>
            <a:r>
              <a:rPr sz="1476" spc="718" baseline="4814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108 </a:t>
            </a:r>
            <a:r>
              <a:rPr sz="1181" spc="-78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604737" y="10446229"/>
            <a:ext cx="142001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mínimo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50:953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316549" y="10885334"/>
            <a:ext cx="59084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Sesgo</a:t>
            </a:r>
            <a:r>
              <a:rPr sz="656" spc="-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mínimo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125366" y="10851586"/>
            <a:ext cx="2388366" cy="36307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326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mínimo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nominal</a:t>
            </a:r>
            <a:r>
              <a:rPr sz="1115" spc="-12" dirty="0">
                <a:latin typeface="Arial Unicode MS"/>
                <a:cs typeface="Arial Unicode MS"/>
              </a:rPr>
              <a:t>Þ</a:t>
            </a:r>
            <a:endParaRPr sz="1115">
              <a:latin typeface="Arial Unicode MS"/>
              <a:cs typeface="Arial Unicode MS"/>
            </a:endParaRPr>
          </a:p>
          <a:p>
            <a:pPr marL="16666">
              <a:lnSpc>
                <a:spcPts val="1404"/>
              </a:lnSpc>
            </a:pPr>
            <a:r>
              <a:rPr sz="1181" dirty="0">
                <a:latin typeface="Arial Unicode MS"/>
                <a:cs typeface="Arial Unicode MS"/>
              </a:rPr>
              <a:t>52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D1: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108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1Þ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218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379194" y="11973074"/>
            <a:ext cx="281087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elija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sesgo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522%.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364082" y="4018651"/>
            <a:ext cx="708343" cy="6667"/>
          </a:xfrm>
          <a:custGeom>
            <a:avLst/>
            <a:gdLst/>
            <a:ahLst/>
            <a:cxnLst/>
            <a:rect l="l" t="t" r="r" b="b"/>
            <a:pathLst>
              <a:path w="539750" h="5080">
                <a:moveTo>
                  <a:pt x="539280" y="0"/>
                </a:moveTo>
                <a:lnTo>
                  <a:pt x="0" y="0"/>
                </a:lnTo>
                <a:lnTo>
                  <a:pt x="0" y="5039"/>
                </a:lnTo>
                <a:lnTo>
                  <a:pt x="539280" y="5039"/>
                </a:lnTo>
                <a:lnTo>
                  <a:pt x="5392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85025" y="4563846"/>
            <a:ext cx="457507" cy="8334"/>
          </a:xfrm>
          <a:custGeom>
            <a:avLst/>
            <a:gdLst/>
            <a:ahLst/>
            <a:cxnLst/>
            <a:rect l="l" t="t" r="r" b="b"/>
            <a:pathLst>
              <a:path w="348614" h="6350">
                <a:moveTo>
                  <a:pt x="348475" y="0"/>
                </a:moveTo>
                <a:lnTo>
                  <a:pt x="0" y="0"/>
                </a:lnTo>
                <a:lnTo>
                  <a:pt x="0" y="5760"/>
                </a:lnTo>
                <a:lnTo>
                  <a:pt x="348475" y="5760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75549" y="9405486"/>
            <a:ext cx="3371380" cy="18543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0" y="2505599"/>
            <a:ext cx="5063402" cy="92047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máximo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lado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 dirty="0">
              <a:latin typeface="Arial Unicode MS"/>
              <a:cs typeface="Arial Unicode MS"/>
            </a:endParaRPr>
          </a:p>
          <a:p>
            <a:pPr marR="20832" algn="ctr">
              <a:spcBef>
                <a:spcPts val="985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max </a:t>
            </a:r>
            <a:r>
              <a:rPr sz="1181" dirty="0">
                <a:latin typeface="Arial Unicode MS"/>
                <a:cs typeface="Arial Unicode MS"/>
              </a:rPr>
              <a:t>51131: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1512: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363470" y="3783947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997840" y="3941667"/>
            <a:ext cx="55834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09939" y="3896381"/>
            <a:ext cx="7625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54771: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488196" y="4037950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3312: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130726" y="4539255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5000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035031" y="4337485"/>
            <a:ext cx="1093347" cy="1884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4771: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465" dirty="0">
                <a:latin typeface="Arial Unicode MS"/>
                <a:cs typeface="Arial Unicode MS"/>
              </a:rPr>
              <a:t> </a:t>
            </a:r>
            <a:r>
              <a:rPr sz="1673" baseline="-45751" dirty="0">
                <a:latin typeface="Arial Unicode MS"/>
                <a:cs typeface="Arial Unicode MS"/>
              </a:rPr>
              <a:t>50:</a:t>
            </a:r>
            <a:r>
              <a:rPr sz="1673" spc="-9" baseline="-45751" dirty="0">
                <a:latin typeface="Arial Unicode MS"/>
                <a:cs typeface="Arial Unicode MS"/>
              </a:rPr>
              <a:t> </a:t>
            </a:r>
            <a:r>
              <a:rPr sz="1673" spc="-48" baseline="-45751" dirty="0">
                <a:latin typeface="Arial Unicode MS"/>
                <a:cs typeface="Arial Unicode MS"/>
              </a:rPr>
              <a:t>906</a:t>
            </a:r>
            <a:endParaRPr sz="1673" baseline="-4575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771047" y="4434207"/>
            <a:ext cx="108001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Vmax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50:953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553728" y="4915491"/>
            <a:ext cx="59084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Sesgo</a:t>
            </a:r>
            <a:r>
              <a:rPr sz="656" spc="-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mínimo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554043" y="4865077"/>
            <a:ext cx="3639215" cy="9874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8248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52 DI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Vnominal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-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Vmax</a:t>
            </a:r>
            <a:r>
              <a:rPr sz="1247" spc="-26" dirty="0">
                <a:latin typeface="Arial Unicode MS"/>
                <a:cs typeface="Arial Unicode MS"/>
              </a:rPr>
              <a:t>Þ</a:t>
            </a:r>
            <a:endParaRPr sz="1247">
              <a:latin typeface="Arial Unicode MS"/>
              <a:cs typeface="Arial Unicode MS"/>
            </a:endParaRPr>
          </a:p>
          <a:p>
            <a:pPr marL="1824866">
              <a:spcBef>
                <a:spcPts val="7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906Þ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188</a:t>
            </a:r>
            <a:endParaRPr sz="1115">
              <a:latin typeface="Arial Unicode MS"/>
              <a:cs typeface="Arial Unicode MS"/>
            </a:endParaRPr>
          </a:p>
          <a:p>
            <a:pPr marR="584122" algn="r">
              <a:spcBef>
                <a:spcPts val="952"/>
              </a:spcBef>
            </a:pP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mínima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terciario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(11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kV):</a:t>
            </a:r>
            <a:endParaRPr sz="1181">
              <a:latin typeface="Arial Unicode MS"/>
              <a:cs typeface="Arial Unicode MS"/>
            </a:endParaRPr>
          </a:p>
          <a:p>
            <a:pPr marR="621619" algn="r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959: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425832" y="5991221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076261" y="6095320"/>
            <a:ext cx="170919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pff</a:t>
            </a:r>
            <a:r>
              <a:rPr sz="854" strike="sngStrike" spc="-12" dirty="0">
                <a:latin typeface="Arial Unicode MS"/>
                <a:cs typeface="Arial Unicode MS"/>
              </a:rPr>
              <a:t>iffiffi</a:t>
            </a:r>
            <a:r>
              <a:rPr sz="854" strike="sngStrike" dirty="0">
                <a:latin typeface="Arial Unicode MS"/>
                <a:cs typeface="Arial Unicode MS"/>
              </a:rPr>
              <a:t>	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55832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592136" y="6245222"/>
            <a:ext cx="432505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339: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990878" y="6747475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5000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957545" y="6633134"/>
            <a:ext cx="113168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5832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108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811689" y="6666048"/>
            <a:ext cx="100001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Vmin5</a:t>
            </a:r>
            <a:r>
              <a:rPr sz="1247" spc="-12" dirty="0">
                <a:latin typeface="Arial Unicode MS"/>
                <a:cs typeface="Arial Unicode MS"/>
              </a:rPr>
              <a:t>0:953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321555" y="7097349"/>
            <a:ext cx="5240070" cy="16881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263241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Sesgo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Vmin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Vnominal</a:t>
            </a:r>
            <a:r>
              <a:rPr sz="1050" spc="-12" dirty="0">
                <a:latin typeface="Arial Unicode MS"/>
                <a:cs typeface="Arial Unicode MS"/>
              </a:rPr>
              <a:t>Þ</a:t>
            </a:r>
            <a:endParaRPr sz="1050">
              <a:latin typeface="Arial Unicode MS"/>
              <a:cs typeface="Arial Unicode MS"/>
            </a:endParaRPr>
          </a:p>
          <a:p>
            <a:pPr marL="2072346">
              <a:spcBef>
                <a:spcPts val="46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108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1Þ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216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1016"/>
              </a:spcBef>
            </a:pPr>
            <a:r>
              <a:rPr sz="1115" dirty="0">
                <a:latin typeface="Arial Unicode MS"/>
                <a:cs typeface="Arial Unicode MS"/>
              </a:rPr>
              <a:t>Elija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sesgo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522%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11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kV.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Luego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elegimos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pendiente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polarización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22%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(como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19.5.6</a:t>
            </a:r>
            <a:r>
              <a:rPr sz="787" spc="-12" dirty="0">
                <a:latin typeface="Arial Unicode MS"/>
                <a:cs typeface="Arial Unicode MS"/>
              </a:rPr>
              <a:t>):</a:t>
            </a: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diff.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min</a:t>
            </a:r>
            <a:r>
              <a:rPr sz="1247" dirty="0">
                <a:latin typeface="Arial Unicode MS"/>
                <a:cs typeface="Arial Unicode MS"/>
              </a:rPr>
              <a:t>50,1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6666" marR="83328" indent="231649">
              <a:lnSpc>
                <a:spcPts val="1575"/>
              </a:lnSpc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Nota: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pendiente580%,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fallas).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431139" y="11917207"/>
            <a:ext cx="5282571" cy="2828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19.5.6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polarización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polarizada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tres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devanados.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59173" y="3966680"/>
            <a:ext cx="5121319" cy="271373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2" y="2919394"/>
            <a:ext cx="4216723" cy="7703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lvl="2">
              <a:lnSpc>
                <a:spcPct val="107700"/>
              </a:lnSpc>
              <a:spcBef>
                <a:spcPts val="131"/>
              </a:spcBef>
              <a:buAutoNum type="arabicPeriod" startAt="3"/>
              <a:tabLst>
                <a:tab pos="530794" algn="l"/>
              </a:tabLst>
            </a:pPr>
            <a:r>
              <a:rPr sz="1312" spc="-118" dirty="0">
                <a:latin typeface="Arial Unicode MS"/>
                <a:cs typeface="Arial Unicode MS"/>
              </a:rPr>
              <a:t>AJUSTE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40" dirty="0">
                <a:latin typeface="Arial Unicode MS"/>
                <a:cs typeface="Arial Unicode MS"/>
              </a:rPr>
              <a:t>ALTA </a:t>
            </a:r>
            <a:r>
              <a:rPr sz="1312" spc="-12" dirty="0">
                <a:latin typeface="Arial Unicode MS"/>
                <a:cs typeface="Arial Unicode MS"/>
              </a:rPr>
              <a:t>IMPEDANCIA</a:t>
            </a:r>
            <a:endParaRPr sz="1312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906"/>
              </a:spcBef>
              <a:buAutoNum type="arabicPeriod"/>
              <a:tabLst>
                <a:tab pos="670784" algn="l"/>
              </a:tabLst>
            </a:pPr>
            <a:r>
              <a:rPr sz="1312" dirty="0">
                <a:latin typeface="Arial Unicode MS"/>
                <a:cs typeface="Arial Unicode MS"/>
              </a:rPr>
              <a:t>Ejemplo</a:t>
            </a:r>
            <a:r>
              <a:rPr sz="1312" spc="15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resuelto</a:t>
            </a:r>
            <a:r>
              <a:rPr sz="1312" spc="15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1</a:t>
            </a:r>
            <a:r>
              <a:rPr sz="1312" spc="15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(</a:t>
            </a:r>
            <a:r>
              <a:rPr sz="13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312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312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19.5.7</a:t>
            </a:r>
            <a:r>
              <a:rPr sz="1312" spc="-12" dirty="0">
                <a:latin typeface="Arial Unicode MS"/>
                <a:cs typeface="Arial Unicode MS"/>
              </a:rPr>
              <a:t>)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6726992"/>
            <a:ext cx="5216738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19.5.7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500/220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Y</a:t>
            </a:r>
            <a:r>
              <a:rPr sz="591" spc="-12" dirty="0">
                <a:latin typeface="Arial Unicode MS"/>
                <a:cs typeface="Arial Unicode MS"/>
              </a:rPr>
              <a:t>d1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MVA.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alta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611636" y="7480799"/>
            <a:ext cx="4528396" cy="1027789"/>
          </a:xfrm>
          <a:prstGeom prst="rect">
            <a:avLst/>
          </a:prstGeom>
        </p:spPr>
        <p:txBody>
          <a:bodyPr vert="horz" wrap="square" lIns="0" tIns="75001" rIns="0" bIns="0" rtlCol="0">
            <a:spAutoFit/>
          </a:bodyPr>
          <a:lstStyle/>
          <a:p>
            <a:pPr marL="16666">
              <a:spcBef>
                <a:spcPts val="591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incluyen: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cable: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138"/>
              </a:spcBef>
            </a:pP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 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 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3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 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 </a:t>
            </a:r>
            <a:r>
              <a:rPr sz="1247" spc="-46" dirty="0">
                <a:latin typeface="Arial Unicode MS"/>
                <a:cs typeface="Arial Unicode MS"/>
              </a:rPr>
              <a:t>ΩR</a:t>
            </a:r>
            <a:r>
              <a:rPr sz="787" spc="-46" dirty="0">
                <a:latin typeface="Arial Unicode MS"/>
                <a:cs typeface="Arial Unicode MS"/>
              </a:rPr>
              <a:t>CT1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1,5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R</a:t>
            </a:r>
            <a:r>
              <a:rPr sz="787" spc="-59" dirty="0">
                <a:latin typeface="Arial Unicode MS"/>
                <a:cs typeface="Arial Unicode MS"/>
              </a:rPr>
              <a:t>CT2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72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límite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normalmente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por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culpa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(I</a:t>
            </a:r>
            <a:r>
              <a:rPr sz="591" spc="-12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)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5dieciséis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422053" y="8614248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071511" y="8727627"/>
            <a:ext cx="184252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985" baseline="5555" dirty="0">
                <a:latin typeface="Arial Unicode MS"/>
                <a:cs typeface="Arial Unicode MS"/>
              </a:rPr>
              <a:t>I</a:t>
            </a:r>
            <a:r>
              <a:rPr sz="689" baseline="7936" dirty="0">
                <a:latin typeface="Arial Unicode MS"/>
                <a:cs typeface="Arial Unicode MS"/>
              </a:rPr>
              <a:t>norte</a:t>
            </a:r>
            <a:r>
              <a:rPr sz="689" spc="78" baseline="7936" dirty="0">
                <a:latin typeface="Arial Unicode MS"/>
                <a:cs typeface="Arial Unicode MS"/>
              </a:rPr>
              <a:t> </a:t>
            </a:r>
            <a:r>
              <a:rPr sz="985" baseline="5555" dirty="0">
                <a:latin typeface="Arial Unicode MS"/>
                <a:cs typeface="Arial Unicode MS"/>
              </a:rPr>
              <a:t>5</a:t>
            </a:r>
            <a:r>
              <a:rPr sz="985" spc="136" baseline="5555" dirty="0">
                <a:latin typeface="Arial Unicode MS"/>
                <a:cs typeface="Arial Unicode MS"/>
              </a:rPr>
              <a:t> </a:t>
            </a:r>
            <a:r>
              <a:rPr sz="985" spc="-20" baseline="5555" dirty="0">
                <a:latin typeface="Arial Unicode MS"/>
                <a:cs typeface="Arial Unicode MS"/>
              </a:rPr>
              <a:t>pf</a:t>
            </a:r>
            <a:r>
              <a:rPr sz="985" strike="sngStrike" spc="-20" baseline="5555" dirty="0">
                <a:latin typeface="Arial Unicode MS"/>
                <a:cs typeface="Arial Unicode MS"/>
              </a:rPr>
              <a:t>fiffiffi</a:t>
            </a:r>
            <a:r>
              <a:rPr sz="985" strike="sngStrike" baseline="5555" dirty="0">
                <a:latin typeface="Arial Unicode MS"/>
                <a:cs typeface="Arial Unicode MS"/>
              </a:rPr>
              <a:t>	</a:t>
            </a:r>
            <a:r>
              <a:rPr sz="985" spc="334" baseline="555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5577: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35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79229" y="8851584"/>
            <a:ext cx="5143404" cy="10338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271647" algn="ctr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  <a:p>
            <a:pPr marL="1503222">
              <a:spcBef>
                <a:spcPts val="1280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F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mediante5</a:t>
            </a:r>
            <a:r>
              <a:rPr sz="919" dirty="0">
                <a:latin typeface="Arial Unicode MS"/>
                <a:cs typeface="Arial Unicode MS"/>
              </a:rPr>
              <a:t>dieciséis3577: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3559237: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6700"/>
              </a:lnSpc>
              <a:spcBef>
                <a:spcPts val="893"/>
              </a:spcBef>
            </a:pPr>
            <a:r>
              <a:rPr sz="1115" dirty="0">
                <a:latin typeface="Arial Unicode MS"/>
                <a:cs typeface="Arial Unicode MS"/>
              </a:rPr>
              <a:t>Suponiendo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saturado,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calculamos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estabilidad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(R</a:t>
            </a:r>
            <a:r>
              <a:rPr sz="721" spc="-72" dirty="0">
                <a:latin typeface="Arial Unicode MS"/>
                <a:cs typeface="Arial Unicode MS"/>
              </a:rPr>
              <a:t>V</a:t>
            </a:r>
            <a:r>
              <a:rPr sz="1115" spc="-72" dirty="0">
                <a:latin typeface="Arial Unicode MS"/>
                <a:cs typeface="Arial Unicode MS"/>
              </a:rPr>
              <a:t>)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sigue: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882218" y="9941222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214485" y="10056494"/>
            <a:ext cx="3360045" cy="316082"/>
          </a:xfrm>
          <a:prstGeom prst="rect">
            <a:avLst/>
          </a:prstGeom>
        </p:spPr>
        <p:txBody>
          <a:bodyPr vert="horz" wrap="square" lIns="0" tIns="57501" rIns="0" bIns="0" rtlCol="0">
            <a:spAutoFit/>
          </a:bodyPr>
          <a:lstStyle/>
          <a:p>
            <a:pPr marL="16666">
              <a:spcBef>
                <a:spcPts val="453"/>
              </a:spcBef>
            </a:pPr>
            <a:r>
              <a:rPr sz="985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por</a:t>
            </a:r>
            <a:r>
              <a:rPr sz="721" strike="sngStrike" spc="72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culpa</a:t>
            </a:r>
            <a:r>
              <a:rPr sz="721" strike="sngStrike" spc="66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3</a:t>
            </a:r>
            <a:r>
              <a:rPr sz="985" strike="sngStrike" spc="91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res</a:t>
            </a:r>
            <a:r>
              <a:rPr sz="985" dirty="0">
                <a:latin typeface="Arial Unicode MS"/>
                <a:cs typeface="Arial Unicode MS"/>
              </a:rPr>
              <a:t>istencia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bucle</a:t>
            </a:r>
            <a:endParaRPr sz="985">
              <a:latin typeface="Arial Unicode MS"/>
              <a:cs typeface="Arial Unicode MS"/>
            </a:endParaRPr>
          </a:p>
          <a:p>
            <a:pPr marL="1917358">
              <a:spcBef>
                <a:spcPts val="170"/>
              </a:spcBef>
            </a:pPr>
            <a:r>
              <a:rPr sz="525" spc="-12" dirty="0">
                <a:latin typeface="Arial Unicode MS"/>
                <a:cs typeface="Arial Unicode MS"/>
              </a:rPr>
              <a:t>Connecticut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84111" y="10544157"/>
            <a:ext cx="9308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Círculo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837812" y="10470192"/>
            <a:ext cx="1271683" cy="9511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20" dirty="0">
                <a:latin typeface="Arial Unicode MS"/>
                <a:cs typeface="Arial Unicode MS"/>
              </a:rPr>
              <a:t>5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1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2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170" dirty="0">
                <a:latin typeface="Arial Unicode MS"/>
                <a:cs typeface="Arial Unicode MS"/>
              </a:rPr>
              <a:t>ct1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521211: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555: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40823">
              <a:spcBef>
                <a:spcPts val="1115"/>
              </a:spcBef>
            </a:pPr>
            <a:r>
              <a:rPr sz="1247" cap="small" spc="20" dirty="0">
                <a:latin typeface="Arial Unicode MS"/>
                <a:cs typeface="Arial Unicode MS"/>
              </a:rPr>
              <a:t>5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3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4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170" dirty="0">
                <a:latin typeface="Arial Unicode MS"/>
                <a:cs typeface="Arial Unicode MS"/>
              </a:rPr>
              <a:t>ct2</a:t>
            </a:r>
            <a:endParaRPr sz="1247">
              <a:latin typeface="Arial Unicode MS"/>
              <a:cs typeface="Arial Unicode MS"/>
            </a:endParaRPr>
          </a:p>
          <a:p>
            <a:pPr marL="140823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53131258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808872" y="11083520"/>
            <a:ext cx="920846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Círculo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746308" y="11829638"/>
            <a:ext cx="235003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culpa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500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kV59237,6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A.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264864" y="3651079"/>
            <a:ext cx="1536687" cy="6667"/>
          </a:xfrm>
          <a:custGeom>
            <a:avLst/>
            <a:gdLst/>
            <a:ahLst/>
            <a:cxnLst/>
            <a:rect l="l" t="t" r="r" b="b"/>
            <a:pathLst>
              <a:path w="1170939" h="5080">
                <a:moveTo>
                  <a:pt x="1170724" y="0"/>
                </a:moveTo>
                <a:lnTo>
                  <a:pt x="0" y="0"/>
                </a:lnTo>
                <a:lnTo>
                  <a:pt x="0" y="5039"/>
                </a:lnTo>
                <a:lnTo>
                  <a:pt x="1170724" y="5039"/>
                </a:lnTo>
                <a:lnTo>
                  <a:pt x="11707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264865" y="4122586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80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492886" y="4746211"/>
            <a:ext cx="1495020" cy="6667"/>
          </a:xfrm>
          <a:custGeom>
            <a:avLst/>
            <a:gdLst/>
            <a:ahLst/>
            <a:cxnLst/>
            <a:rect l="l" t="t" r="r" b="b"/>
            <a:pathLst>
              <a:path w="1139189" h="5080">
                <a:moveTo>
                  <a:pt x="1139037" y="0"/>
                </a:moveTo>
                <a:lnTo>
                  <a:pt x="0" y="0"/>
                </a:lnTo>
                <a:lnTo>
                  <a:pt x="0" y="5039"/>
                </a:lnTo>
                <a:lnTo>
                  <a:pt x="1139037" y="5039"/>
                </a:lnTo>
                <a:lnTo>
                  <a:pt x="1139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235258" y="4746211"/>
            <a:ext cx="610842" cy="6667"/>
          </a:xfrm>
          <a:custGeom>
            <a:avLst/>
            <a:gdLst/>
            <a:ahLst/>
            <a:cxnLst/>
            <a:rect l="l" t="t" r="r" b="b"/>
            <a:pathLst>
              <a:path w="465454" h="5080">
                <a:moveTo>
                  <a:pt x="465124" y="0"/>
                </a:moveTo>
                <a:lnTo>
                  <a:pt x="0" y="0"/>
                </a:lnTo>
                <a:lnTo>
                  <a:pt x="0" y="5039"/>
                </a:lnTo>
                <a:lnTo>
                  <a:pt x="465124" y="5039"/>
                </a:lnTo>
                <a:lnTo>
                  <a:pt x="4651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171957" y="8313193"/>
            <a:ext cx="719176" cy="6667"/>
          </a:xfrm>
          <a:custGeom>
            <a:avLst/>
            <a:gdLst/>
            <a:ahLst/>
            <a:cxnLst/>
            <a:rect l="l" t="t" r="r" b="b"/>
            <a:pathLst>
              <a:path w="548004" h="5079">
                <a:moveTo>
                  <a:pt x="547916" y="0"/>
                </a:moveTo>
                <a:lnTo>
                  <a:pt x="0" y="0"/>
                </a:lnTo>
                <a:lnTo>
                  <a:pt x="0" y="5039"/>
                </a:lnTo>
                <a:lnTo>
                  <a:pt x="547916" y="5039"/>
                </a:lnTo>
                <a:lnTo>
                  <a:pt x="5479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46727" y="9981880"/>
            <a:ext cx="4031420" cy="1451353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11447263" y="3116244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220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280359" y="3002859"/>
            <a:ext cx="331504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2183172" algn="l"/>
              </a:tabLst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culpa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220kV59237: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6</a:t>
            </a:r>
            <a:r>
              <a:rPr sz="1181" dirty="0">
                <a:latin typeface="Arial Unicode MS"/>
                <a:cs typeface="Arial Unicode MS"/>
              </a:rPr>
              <a:t>	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500</a:t>
            </a:r>
            <a:r>
              <a:rPr sz="1181" dirty="0">
                <a:latin typeface="Arial Unicode MS"/>
                <a:cs typeface="Arial Unicode MS"/>
              </a:rPr>
              <a:t>520994:</a:t>
            </a:r>
            <a:r>
              <a:rPr sz="1181" spc="24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5A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55432" y="3432105"/>
            <a:ext cx="1650022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666">
              <a:lnSpc>
                <a:spcPts val="1444"/>
              </a:lnSpc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846" baseline="-3888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culpa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21728" y="3537672"/>
            <a:ext cx="26416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-91" dirty="0">
                <a:latin typeface="Arial Unicode MS"/>
                <a:cs typeface="Arial Unicode MS"/>
              </a:rPr>
              <a:t>V</a:t>
            </a:r>
            <a:r>
              <a:rPr sz="1312" cap="small" spc="-197" dirty="0">
                <a:latin typeface="Arial Unicode MS"/>
                <a:cs typeface="Arial Unicode MS"/>
              </a:rPr>
              <a:t>s</a:t>
            </a:r>
            <a:r>
              <a:rPr sz="1312" cap="small" spc="-21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811994" y="3512151"/>
            <a:ext cx="2250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-46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14823" y="3643153"/>
            <a:ext cx="79667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91" dirty="0">
                <a:latin typeface="Arial Unicode MS"/>
                <a:cs typeface="Arial Unicode MS"/>
              </a:rPr>
              <a:t>CT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HV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956564" y="3604339"/>
            <a:ext cx="32583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Loop1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761274" y="4122988"/>
            <a:ext cx="276670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33" dirty="0">
                <a:latin typeface="Arial Unicode MS"/>
                <a:cs typeface="Arial Unicode MS"/>
              </a:rPr>
              <a:t>600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022100" y="3984610"/>
            <a:ext cx="18066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40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9237:</a:t>
            </a:r>
            <a:r>
              <a:rPr sz="1476" spc="-9" baseline="51851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6</a:t>
            </a:r>
            <a:r>
              <a:rPr sz="1476" spc="708" baseline="5185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55: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5584: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678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476215" y="4462859"/>
            <a:ext cx="1415019" cy="4747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70805" marR="6666" indent="-354974">
              <a:lnSpc>
                <a:spcPct val="126499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culpa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220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 </a:t>
            </a:r>
            <a:r>
              <a:rPr sz="1181" spc="-91" dirty="0">
                <a:latin typeface="Arial Unicode MS"/>
                <a:cs typeface="Arial Unicode MS"/>
              </a:rPr>
              <a:t>CT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357496" y="4721620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993451" y="4607284"/>
            <a:ext cx="186585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26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20; 994:</a:t>
            </a:r>
            <a:r>
              <a:rPr sz="1575" spc="-9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5</a:t>
            </a:r>
            <a:r>
              <a:rPr sz="1575" spc="570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85167: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956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015142" y="4641138"/>
            <a:ext cx="36917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-86" dirty="0">
                <a:latin typeface="Arial Unicode MS"/>
                <a:cs typeface="Arial Unicode MS"/>
              </a:rPr>
              <a:t>V</a:t>
            </a:r>
            <a:r>
              <a:rPr sz="1247" cap="small" spc="-190" dirty="0">
                <a:latin typeface="Arial Unicode MS"/>
                <a:cs typeface="Arial Unicode MS"/>
              </a:rPr>
              <a:t>s</a:t>
            </a:r>
            <a:r>
              <a:rPr sz="1247" cap="small" spc="-210" dirty="0">
                <a:latin typeface="Arial Unicode MS"/>
                <a:cs typeface="Arial Unicode MS"/>
              </a:rPr>
              <a:t>2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321559" y="4996878"/>
            <a:ext cx="5246737" cy="1196758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248315">
              <a:spcBef>
                <a:spcPts val="282"/>
              </a:spcBef>
            </a:pPr>
            <a:r>
              <a:rPr sz="1247" spc="-72" dirty="0">
                <a:latin typeface="Arial Unicode MS"/>
                <a:cs typeface="Arial Unicode MS"/>
              </a:rPr>
              <a:t>V</a:t>
            </a:r>
            <a:r>
              <a:rPr sz="787" spc="-72" dirty="0">
                <a:latin typeface="Arial Unicode MS"/>
                <a:cs typeface="Arial Unicode MS"/>
              </a:rPr>
              <a:t>S2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.V</a:t>
            </a:r>
            <a:r>
              <a:rPr sz="787" spc="-26" dirty="0">
                <a:latin typeface="Arial Unicode MS"/>
                <a:cs typeface="Arial Unicode MS"/>
              </a:rPr>
              <a:t>S1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118"/>
              </a:spcBef>
            </a:pP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escoge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5V</a:t>
            </a:r>
            <a:r>
              <a:rPr sz="656" spc="-26" dirty="0">
                <a:latin typeface="Arial Unicode MS"/>
                <a:cs typeface="Arial Unicode MS"/>
              </a:rPr>
              <a:t>S2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Utilice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establecido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25-175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Escoger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5170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VA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elija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rodilla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2V</a:t>
            </a:r>
            <a:r>
              <a:rPr sz="591" spc="-33" dirty="0">
                <a:latin typeface="Arial Unicode MS"/>
                <a:cs typeface="Arial Unicode MS"/>
              </a:rPr>
              <a:t>S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209452" y="6284310"/>
            <a:ext cx="4233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VK</a:t>
            </a:r>
            <a:r>
              <a:rPr sz="854" spc="-12" dirty="0">
                <a:latin typeface="Arial Unicode MS"/>
                <a:cs typeface="Arial Unicode MS"/>
              </a:rPr>
              <a:t>min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830249" y="6284308"/>
            <a:ext cx="713343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523170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5340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321570" y="6769560"/>
            <a:ext cx="5177569" cy="12222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 algn="just">
              <a:lnSpc>
                <a:spcPct val="117300"/>
              </a:lnSpc>
              <a:spcBef>
                <a:spcPts val="131"/>
              </a:spcBef>
            </a:pPr>
            <a:r>
              <a:rPr sz="1115" spc="7" dirty="0">
                <a:latin typeface="Arial Unicode MS"/>
                <a:cs typeface="Arial Unicode MS"/>
              </a:rPr>
              <a:t>Escoger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VK</a:t>
            </a:r>
            <a:r>
              <a:rPr sz="1115" spc="12" dirty="0">
                <a:latin typeface="Arial Unicode MS"/>
                <a:cs typeface="Arial Unicode MS"/>
              </a:rPr>
              <a:t>5400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V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para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CT,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cuando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72" dirty="0">
                <a:latin typeface="Arial Unicode MS"/>
                <a:cs typeface="Arial Unicode MS"/>
              </a:rPr>
              <a:t>otro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(relé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corriente)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R</a:t>
            </a:r>
            <a:r>
              <a:rPr sz="721" spc="7" dirty="0">
                <a:latin typeface="Arial Unicode MS"/>
                <a:cs typeface="Arial Unicode MS"/>
              </a:rPr>
              <a:t>1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utiliza con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el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tensión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en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paralelo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7" dirty="0">
                <a:latin typeface="Arial Unicode MS"/>
                <a:cs typeface="Arial Unicode MS"/>
              </a:rPr>
              <a:t>y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dado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que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la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6" dirty="0">
                <a:latin typeface="Arial Unicode MS"/>
                <a:cs typeface="Arial Unicode MS"/>
              </a:rPr>
              <a:t>carga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del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corriente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7" dirty="0">
                <a:latin typeface="Arial Unicode MS"/>
                <a:cs typeface="Arial Unicode MS"/>
              </a:rPr>
              <a:t>es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12" dirty="0">
                <a:latin typeface="Arial Unicode MS"/>
                <a:cs typeface="Arial Unicode MS"/>
              </a:rPr>
              <a:t>600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6" dirty="0">
                <a:latin typeface="Arial Unicode MS"/>
                <a:cs typeface="Arial Unicode MS"/>
              </a:rPr>
              <a:t>Ω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7" dirty="0">
                <a:latin typeface="Arial Unicode MS"/>
                <a:cs typeface="Arial Unicode MS"/>
              </a:rPr>
              <a:t>y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su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corriente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12" dirty="0">
                <a:latin typeface="Arial Unicode MS"/>
                <a:cs typeface="Arial Unicode MS"/>
              </a:rPr>
              <a:t>40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mA.</a:t>
            </a:r>
            <a:endParaRPr sz="1115">
              <a:latin typeface="Arial Unicode MS"/>
              <a:cs typeface="Arial Unicode MS"/>
            </a:endParaRPr>
          </a:p>
          <a:p>
            <a:pPr marL="248315" marR="58329" indent="-833">
              <a:lnSpc>
                <a:spcPts val="1562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(R</a:t>
            </a:r>
            <a:r>
              <a:rPr sz="591" spc="-46" dirty="0">
                <a:latin typeface="Arial Unicode MS"/>
                <a:cs typeface="Arial Unicode MS"/>
              </a:rPr>
              <a:t>1</a:t>
            </a:r>
            <a:r>
              <a:rPr sz="919" spc="-46" dirty="0">
                <a:latin typeface="Arial Unicode MS"/>
                <a:cs typeface="Arial Unicode MS"/>
              </a:rPr>
              <a:t>)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60030,040524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V.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41"/>
              </a:spcBef>
            </a:pP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19.5.8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1155293" y="8068414"/>
            <a:ext cx="669175" cy="445727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16666">
              <a:spcBef>
                <a:spcPts val="341"/>
              </a:spcBef>
            </a:pPr>
            <a:r>
              <a:rPr sz="1050" spc="-12" dirty="0">
                <a:latin typeface="Arial Unicode MS"/>
                <a:cs typeface="Arial Unicode MS"/>
              </a:rPr>
              <a:t>D170224Þ</a:t>
            </a:r>
            <a:endParaRPr sz="1050">
              <a:latin typeface="Arial Unicode MS"/>
              <a:cs typeface="Arial Unicode MS"/>
            </a:endParaRPr>
          </a:p>
          <a:p>
            <a:pPr marL="229983">
              <a:spcBef>
                <a:spcPts val="263"/>
              </a:spcBef>
            </a:pPr>
            <a:r>
              <a:rPr sz="1312" spc="-26" dirty="0">
                <a:latin typeface="Arial Unicode MS"/>
                <a:cs typeface="Arial Unicode MS"/>
              </a:rPr>
              <a:t>0:04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344878" y="8225215"/>
            <a:ext cx="1731690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DR</a:t>
            </a:r>
            <a:r>
              <a:rPr sz="591" spc="-12" dirty="0">
                <a:latin typeface="Arial Unicode MS"/>
                <a:cs typeface="Arial Unicode MS"/>
              </a:rPr>
              <a:t>S</a:t>
            </a:r>
            <a:r>
              <a:rPr sz="919" spc="-12" dirty="0">
                <a:latin typeface="Arial Unicode MS"/>
                <a:cs typeface="Arial Unicode MS"/>
              </a:rPr>
              <a:t>ÞResistencia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</a:t>
            </a:r>
            <a:r>
              <a:rPr sz="591" dirty="0">
                <a:latin typeface="Arial Unicode MS"/>
                <a:cs typeface="Arial Unicode MS"/>
              </a:rPr>
              <a:t>I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929165" y="8191869"/>
            <a:ext cx="58000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53650Ω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553997" y="8573439"/>
            <a:ext cx="3265044" cy="10827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consta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relés:</a:t>
            </a:r>
            <a:endParaRPr sz="1115">
              <a:latin typeface="Arial Unicode MS"/>
              <a:cs typeface="Arial Unicode MS"/>
            </a:endParaRPr>
          </a:p>
          <a:p>
            <a:pPr marL="16666" marR="1074087">
              <a:lnSpc>
                <a:spcPct val="153400"/>
              </a:lnSpc>
              <a:spcBef>
                <a:spcPts val="729"/>
              </a:spcBef>
            </a:pPr>
            <a:r>
              <a:rPr sz="854" spc="-72" dirty="0">
                <a:latin typeface="Arial Unicode MS"/>
                <a:cs typeface="Arial Unicode MS"/>
              </a:rPr>
              <a:t>R</a:t>
            </a:r>
            <a:r>
              <a:rPr sz="591" spc="-72" dirty="0">
                <a:latin typeface="Arial Unicode MS"/>
                <a:cs typeface="Arial Unicode MS"/>
              </a:rPr>
              <a:t>V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5relé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voltaje;R</a:t>
            </a:r>
            <a:r>
              <a:rPr sz="591" dirty="0">
                <a:latin typeface="Arial Unicode MS"/>
                <a:cs typeface="Arial Unicode MS"/>
              </a:rPr>
              <a:t>I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5relé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accionado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corriente;R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serie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;R</a:t>
            </a:r>
            <a:r>
              <a:rPr sz="591" dirty="0">
                <a:latin typeface="Arial Unicode MS"/>
                <a:cs typeface="Arial Unicode MS"/>
              </a:rPr>
              <a:t>derivación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resistencia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derivación.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577559" y="12229306"/>
            <a:ext cx="314004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19.5.8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490685" y="7135860"/>
            <a:ext cx="204169" cy="6667"/>
          </a:xfrm>
          <a:custGeom>
            <a:avLst/>
            <a:gdLst/>
            <a:ahLst/>
            <a:cxnLst/>
            <a:rect l="l" t="t" r="r" b="b"/>
            <a:pathLst>
              <a:path w="155575" h="5079">
                <a:moveTo>
                  <a:pt x="155524" y="0"/>
                </a:moveTo>
                <a:lnTo>
                  <a:pt x="0" y="0"/>
                </a:lnTo>
                <a:lnTo>
                  <a:pt x="0" y="5039"/>
                </a:lnTo>
                <a:lnTo>
                  <a:pt x="155524" y="5039"/>
                </a:lnTo>
                <a:lnTo>
                  <a:pt x="15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42355" y="7135860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174143" y="8500279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79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96374" y="8456826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41"/>
                </a:lnTo>
                <a:lnTo>
                  <a:pt x="190080" y="5041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928173" y="9802347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79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63124" y="2995334"/>
            <a:ext cx="2512467" cy="188672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8379188" y="4985604"/>
            <a:ext cx="5271738" cy="184329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19.5.9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magnetización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Metrosil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(resistencia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lineal)</a:t>
            </a:r>
            <a:endParaRPr sz="1050">
              <a:latin typeface="Arial Unicode MS"/>
              <a:cs typeface="Arial Unicode MS"/>
            </a:endParaRPr>
          </a:p>
          <a:p>
            <a:pPr marL="16666" marR="192486" indent="231649">
              <a:lnSpc>
                <a:spcPts val="1575"/>
              </a:lnSpc>
              <a:spcBef>
                <a:spcPts val="99"/>
              </a:spcBef>
            </a:pP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verificamos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necesitamos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necesario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magnitud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magnificando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R</a:t>
            </a:r>
            <a:r>
              <a:rPr sz="656" spc="-86" dirty="0">
                <a:latin typeface="Arial Unicode MS"/>
                <a:cs typeface="Arial Unicode MS"/>
              </a:rPr>
              <a:t>V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5175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V.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muestra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19.5.9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funcionamiento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lateral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HV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74"/>
              </a:spcBef>
            </a:pPr>
            <a:r>
              <a:rPr sz="525" dirty="0">
                <a:latin typeface="Arial Unicode MS"/>
                <a:cs typeface="Arial Unicode MS"/>
              </a:rPr>
              <a:t>revista</a:t>
            </a:r>
            <a:r>
              <a:rPr sz="525" spc="2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lateral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RV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Rhode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Island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517496" y="7111258"/>
            <a:ext cx="72834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24136" algn="l"/>
              </a:tabLst>
            </a:pPr>
            <a:r>
              <a:rPr sz="1312" spc="-66" dirty="0">
                <a:latin typeface="Arial Unicode MS"/>
                <a:cs typeface="Arial Unicode MS"/>
              </a:rPr>
              <a:t>V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170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440692" y="6884491"/>
            <a:ext cx="73084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584122" algn="l"/>
              </a:tabLst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1968" spc="-99" baseline="-38888" dirty="0">
                <a:latin typeface="Arial Unicode MS"/>
                <a:cs typeface="Arial Unicode MS"/>
              </a:rPr>
              <a:t>5</a:t>
            </a:r>
            <a:r>
              <a:rPr sz="1968" baseline="-38888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028978" y="7006210"/>
            <a:ext cx="338338" cy="4006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72" dirty="0">
                <a:latin typeface="Arial Unicode MS"/>
                <a:cs typeface="Arial Unicode MS"/>
              </a:rPr>
              <a:t>I</a:t>
            </a:r>
            <a:r>
              <a:rPr sz="1247" cap="small" spc="-165" dirty="0">
                <a:latin typeface="Arial Unicode MS"/>
                <a:cs typeface="Arial Unicode MS"/>
              </a:rPr>
              <a:t>rv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230870" y="7006198"/>
            <a:ext cx="72917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55:88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611635" y="7432021"/>
            <a:ext cx="3580882" cy="555173"/>
          </a:xfrm>
          <a:prstGeom prst="rect">
            <a:avLst/>
          </a:prstGeom>
        </p:spPr>
        <p:txBody>
          <a:bodyPr vert="horz" wrap="square" lIns="0" tIns="29167" rIns="0" bIns="0" rtlCol="0">
            <a:spAutoFit/>
          </a:bodyPr>
          <a:lstStyle/>
          <a:p>
            <a:pPr marL="16666">
              <a:spcBef>
                <a:spcPts val="229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Rhode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Island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540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84"/>
              </a:spcBef>
            </a:pP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787" spc="-12" dirty="0">
                <a:latin typeface="Arial Unicode MS"/>
                <a:cs typeface="Arial Unicode MS"/>
              </a:rPr>
              <a:t>CT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HV 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787" spc="-12" dirty="0">
                <a:latin typeface="Arial Unicode MS"/>
                <a:cs typeface="Arial Unicode MS"/>
              </a:rPr>
              <a:t>CT </a:t>
            </a:r>
            <a:r>
              <a:rPr sz="787" dirty="0">
                <a:latin typeface="Arial Unicode MS"/>
                <a:cs typeface="Arial Unicode MS"/>
              </a:rPr>
              <a:t>LV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operativa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54014015.881405125,88</a:t>
            </a:r>
            <a:r>
              <a:rPr sz="1115" spc="27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69166" y="8151344"/>
            <a:ext cx="1620022" cy="568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965"/>
              </a:lnSpc>
              <a:spcBef>
                <a:spcPts val="131"/>
              </a:spcBef>
              <a:tabLst>
                <a:tab pos="411636" algn="l"/>
              </a:tabLst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Lado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AT</a:t>
            </a:r>
            <a:endParaRPr sz="591">
              <a:latin typeface="Arial Unicode MS"/>
              <a:cs typeface="Arial Unicode MS"/>
            </a:endParaRPr>
          </a:p>
          <a:p>
            <a:pPr marR="27498" algn="r">
              <a:lnSpc>
                <a:spcPts val="1253"/>
              </a:lnSpc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  <a:p>
            <a:pPr marL="412471">
              <a:lnSpc>
                <a:spcPts val="735"/>
              </a:lnSpc>
            </a:pP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pffiffiffi</a:t>
            </a:r>
            <a:endParaRPr sz="854">
              <a:latin typeface="Arial Unicode MS"/>
              <a:cs typeface="Arial Unicode MS"/>
            </a:endParaRPr>
          </a:p>
          <a:p>
            <a:pPr marR="6666" algn="r">
              <a:lnSpc>
                <a:spcPts val="1312"/>
              </a:lnSpc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162851" y="8205453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079694" y="8432221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887892" y="8318843"/>
            <a:ext cx="183169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13296" algn="l"/>
              </a:tabLst>
            </a:pPr>
            <a:r>
              <a:rPr sz="1312" spc="-66" dirty="0">
                <a:latin typeface="Arial Unicode MS"/>
                <a:cs typeface="Arial Unicode MS"/>
              </a:rPr>
              <a:t>3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1925192: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45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379198" y="8858437"/>
            <a:ext cx="5296738" cy="9039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derivación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operación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192.45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mA: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5192.45-125.88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566,57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mA.</a:t>
            </a:r>
            <a:endParaRPr sz="854">
              <a:latin typeface="Arial Unicode MS"/>
              <a:cs typeface="Arial Unicode MS"/>
            </a:endParaRPr>
          </a:p>
          <a:p>
            <a:pPr marL="231649" algn="ctr">
              <a:spcBef>
                <a:spcPts val="1016"/>
              </a:spcBef>
            </a:pPr>
            <a:r>
              <a:rPr sz="1050" dirty="0">
                <a:latin typeface="Arial Unicode MS"/>
                <a:cs typeface="Arial Unicode MS"/>
              </a:rPr>
              <a:t>170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911506" y="9819416"/>
            <a:ext cx="45750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0: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0666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756845" y="9747678"/>
            <a:ext cx="108834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5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423638" y="9697689"/>
            <a:ext cx="77667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52552: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519035" y="10145653"/>
            <a:ext cx="247336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valor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ajuste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379237" y="10103574"/>
            <a:ext cx="5153404" cy="12914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015611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854" spc="-12" dirty="0">
                <a:latin typeface="Arial Unicode MS"/>
                <a:cs typeface="Arial Unicode MS"/>
              </a:rPr>
              <a:t>CT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HV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854" spc="-12" dirty="0">
                <a:latin typeface="Arial Unicode MS"/>
                <a:cs typeface="Arial Unicode MS"/>
              </a:rPr>
              <a:t>CT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LV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RV</a:t>
            </a:r>
            <a:endParaRPr sz="854">
              <a:latin typeface="Arial Unicode MS"/>
              <a:cs typeface="Arial Unicode MS"/>
            </a:endParaRPr>
          </a:p>
          <a:p>
            <a:pPr marL="3015611">
              <a:lnSpc>
                <a:spcPts val="787"/>
              </a:lnSpc>
              <a:spcBef>
                <a:spcPts val="663"/>
              </a:spcBef>
            </a:pP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Rhode</a:t>
            </a:r>
            <a:r>
              <a:rPr sz="459" spc="1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Island</a:t>
            </a:r>
            <a:r>
              <a:rPr sz="459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</a:t>
            </a:r>
            <a:r>
              <a:rPr sz="459" spc="12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derivación</a:t>
            </a:r>
            <a:endParaRPr sz="459">
              <a:latin typeface="Arial Unicode MS"/>
              <a:cs typeface="Arial Unicode MS"/>
            </a:endParaRPr>
          </a:p>
          <a:p>
            <a:pPr marL="3015611"/>
            <a:r>
              <a:rPr sz="1247" spc="-12" dirty="0">
                <a:latin typeface="Arial Unicode MS"/>
                <a:cs typeface="Arial Unicode MS"/>
              </a:rPr>
              <a:t>54014015:88140166:575192:</a:t>
            </a:r>
            <a:endParaRPr sz="1247">
              <a:latin typeface="Arial Unicode MS"/>
              <a:cs typeface="Arial Unicode MS"/>
            </a:endParaRPr>
          </a:p>
          <a:p>
            <a:pPr marL="3015611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45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16666" marR="353308" indent="231649">
              <a:lnSpc>
                <a:spcPct val="124600"/>
              </a:lnSpc>
              <a:spcBef>
                <a:spcPts val="748"/>
              </a:spcBef>
            </a:pP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Metrosil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disponible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mercado,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siguiente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ecuación: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025329" y="11871309"/>
            <a:ext cx="1431686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</a:t>
            </a:r>
            <a:r>
              <a:rPr sz="787" spc="-12" dirty="0">
                <a:latin typeface="Arial Unicode MS"/>
                <a:cs typeface="Arial Unicode MS"/>
              </a:rPr>
              <a:t>metrosil</a:t>
            </a:r>
            <a:r>
              <a:rPr sz="1050" spc="-12" dirty="0">
                <a:latin typeface="Arial Unicode MS"/>
                <a:cs typeface="Arial Unicode MS"/>
              </a:rPr>
              <a:t>Þ</a:t>
            </a:r>
            <a:r>
              <a:rPr sz="787" spc="-12" dirty="0">
                <a:latin typeface="Arial Unicode MS"/>
                <a:cs typeface="Arial Unicode MS"/>
              </a:rPr>
              <a:t>β</a:t>
            </a:r>
            <a:r>
              <a:rPr sz="1050" spc="-12" dirty="0">
                <a:latin typeface="Arial Unicode MS"/>
                <a:cs typeface="Arial Unicode MS"/>
              </a:rPr>
              <a:t>:C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25969" y="7177428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79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367847" y="7694284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4286" y="8661861"/>
            <a:ext cx="5215671" cy="260601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6" y="2505599"/>
            <a:ext cx="4083389" cy="3429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1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donde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spc="78" dirty="0">
                <a:latin typeface="Arial Unicode MS"/>
                <a:cs typeface="Arial Unicode MS"/>
              </a:rPr>
              <a:t>β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50,2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C5450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866"/>
              </a:spcBef>
            </a:pPr>
            <a:r>
              <a:rPr sz="1247" spc="72" dirty="0">
                <a:latin typeface="Arial Unicode MS"/>
                <a:cs typeface="Arial Unicode MS"/>
              </a:rPr>
              <a:t>I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866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(30)</a:t>
            </a:r>
            <a:r>
              <a:rPr sz="787" dirty="0">
                <a:latin typeface="Arial Unicode MS"/>
                <a:cs typeface="Arial Unicode MS"/>
              </a:rPr>
              <a:t>0</a:t>
            </a:r>
            <a:r>
              <a:rPr sz="854" dirty="0">
                <a:latin typeface="Arial Unicode MS"/>
                <a:cs typeface="Arial Unicode MS"/>
              </a:rPr>
              <a:t>02</a:t>
            </a:r>
            <a:r>
              <a:rPr sz="1247" dirty="0">
                <a:latin typeface="Arial Unicode MS"/>
                <a:cs typeface="Arial Unicode MS"/>
              </a:rPr>
              <a:t>.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4505888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 dirty="0">
              <a:latin typeface="Arial Unicode MS"/>
              <a:cs typeface="Arial Unicode MS"/>
            </a:endParaRPr>
          </a:p>
          <a:p>
            <a:pPr marL="248315" marR="512462">
              <a:lnSpc>
                <a:spcPts val="1575"/>
              </a:lnSpc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conC</a:t>
            </a:r>
            <a:r>
              <a:rPr sz="985" dirty="0">
                <a:latin typeface="Arial Unicode MS"/>
                <a:cs typeface="Arial Unicode MS"/>
              </a:rPr>
              <a:t> 5450,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β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50,2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metrosil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144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5888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19.5.3.2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Ejemplo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resuelto</a:t>
            </a:r>
            <a:r>
              <a:rPr sz="1312" spc="13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2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(</a:t>
            </a:r>
            <a:r>
              <a:rPr sz="13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312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312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19.5.10</a:t>
            </a:r>
            <a:r>
              <a:rPr sz="1312" spc="-12" dirty="0">
                <a:latin typeface="Arial Unicode MS"/>
                <a:cs typeface="Arial Unicode MS"/>
              </a:rPr>
              <a:t>)</a:t>
            </a:r>
            <a:endParaRPr sz="1312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248315" marR="1060755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Autotransformador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</a:t>
            </a:r>
            <a:r>
              <a:rPr sz="985" dirty="0">
                <a:latin typeface="Arial Unicode MS"/>
                <a:cs typeface="Arial Unicode MS"/>
              </a:rPr>
              <a:t> lado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600/1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CT1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BT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1,5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Ω</a:t>
            </a:r>
            <a:r>
              <a:rPr sz="656" spc="-33" dirty="0">
                <a:latin typeface="Arial Unicode MS"/>
                <a:cs typeface="Arial Unicode MS"/>
              </a:rPr>
              <a:t>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1600/1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CT2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2,5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</a:t>
            </a: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1000/1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CT3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5</a:t>
            </a:r>
            <a:endParaRPr sz="985" dirty="0">
              <a:latin typeface="Arial Unicode MS"/>
              <a:cs typeface="Arial Unicode MS"/>
            </a:endParaRPr>
          </a:p>
          <a:p>
            <a:pPr marL="248315" marR="101825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5dieciséis</a:t>
            </a:r>
            <a:r>
              <a:rPr sz="985" dirty="0">
                <a:latin typeface="Arial Unicode MS"/>
                <a:cs typeface="Arial Unicode MS"/>
              </a:rPr>
              <a:t> 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culpa</a:t>
            </a:r>
            <a:endParaRPr sz="656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818910" y="6393145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64402" y="6505701"/>
            <a:ext cx="3354211" cy="317763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16666">
              <a:spcBef>
                <a:spcPts val="465"/>
              </a:spcBef>
            </a:pPr>
            <a:r>
              <a:rPr sz="985" spc="-52" dirty="0">
                <a:latin typeface="Arial Unicode MS"/>
                <a:cs typeface="Arial Unicode MS"/>
              </a:rPr>
              <a:t>V</a:t>
            </a:r>
            <a:r>
              <a:rPr sz="721" spc="-52" dirty="0">
                <a:latin typeface="Arial Unicode MS"/>
                <a:cs typeface="Arial Unicode MS"/>
              </a:rPr>
              <a:t>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por</a:t>
            </a:r>
            <a:r>
              <a:rPr sz="721" strike="sngStrike" spc="72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culpa</a:t>
            </a:r>
            <a:r>
              <a:rPr sz="721" strike="sngStrike" spc="66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3</a:t>
            </a:r>
            <a:r>
              <a:rPr sz="985" strike="sngStrike" spc="91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res</a:t>
            </a:r>
            <a:r>
              <a:rPr sz="985" dirty="0">
                <a:latin typeface="Arial Unicode MS"/>
                <a:cs typeface="Arial Unicode MS"/>
              </a:rPr>
              <a:t>istencia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bucle</a:t>
            </a:r>
            <a:endParaRPr sz="985">
              <a:latin typeface="Arial Unicode MS"/>
              <a:cs typeface="Arial Unicode MS"/>
            </a:endParaRPr>
          </a:p>
          <a:p>
            <a:pPr marL="1909026">
              <a:spcBef>
                <a:spcPts val="177"/>
              </a:spcBef>
            </a:pPr>
            <a:r>
              <a:rPr sz="525" spc="-12" dirty="0">
                <a:latin typeface="Arial Unicode MS"/>
                <a:cs typeface="Arial Unicode MS"/>
              </a:rPr>
              <a:t>Connecticut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709302" y="6942730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125094" y="7047785"/>
            <a:ext cx="2356698" cy="343555"/>
          </a:xfrm>
          <a:prstGeom prst="rect">
            <a:avLst/>
          </a:prstGeom>
        </p:spPr>
        <p:txBody>
          <a:bodyPr vert="horz" wrap="square" lIns="0" tIns="74167" rIns="0" bIns="0" rtlCol="0">
            <a:spAutoFit/>
          </a:bodyPr>
          <a:lstStyle/>
          <a:p>
            <a:pPr marL="745778" marR="39997" indent="-696616">
              <a:lnSpc>
                <a:spcPct val="69600"/>
              </a:lnSpc>
              <a:spcBef>
                <a:spcPts val="584"/>
              </a:spcBef>
              <a:tabLst>
                <a:tab pos="1344901" algn="l"/>
                <a:tab pos="1502389" algn="l"/>
                <a:tab pos="1863195" algn="l"/>
              </a:tabLst>
            </a:pPr>
            <a:r>
              <a:rPr sz="591" dirty="0">
                <a:latin typeface="Arial Unicode MS"/>
                <a:cs typeface="Arial Unicode MS"/>
              </a:rPr>
              <a:t>5dieciséis3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pffiffiffi</a:t>
            </a:r>
            <a:r>
              <a:rPr sz="591" dirty="0">
                <a:latin typeface="Arial Unicode MS"/>
                <a:cs typeface="Arial Unicode MS"/>
              </a:rPr>
              <a:t>		</a:t>
            </a:r>
            <a:r>
              <a:rPr sz="1247" spc="-66" dirty="0">
                <a:latin typeface="Arial Unicode MS"/>
                <a:cs typeface="Arial Unicode MS"/>
              </a:rPr>
              <a:t>DR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1R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1R</a:t>
            </a:r>
            <a:r>
              <a:rPr sz="854" spc="-66" dirty="0">
                <a:latin typeface="Arial Unicode MS"/>
                <a:cs typeface="Arial Unicode MS"/>
              </a:rPr>
              <a:t>CT1</a:t>
            </a:r>
            <a:r>
              <a:rPr sz="1247" spc="-66" dirty="0">
                <a:latin typeface="Arial Unicode MS"/>
                <a:cs typeface="Arial Unicode MS"/>
              </a:rPr>
              <a:t>Þ </a:t>
            </a:r>
            <a:r>
              <a:rPr sz="1247" spc="-12" dirty="0">
                <a:latin typeface="Arial Unicode MS"/>
                <a:cs typeface="Arial Unicode MS"/>
              </a:rPr>
              <a:t>33500</a:t>
            </a:r>
            <a:r>
              <a:rPr sz="1247" dirty="0">
                <a:latin typeface="Arial Unicode MS"/>
                <a:cs typeface="Arial Unicode MS"/>
              </a:rPr>
              <a:t>		</a:t>
            </a:r>
            <a:r>
              <a:rPr sz="1378" spc="-99" baseline="51587" dirty="0">
                <a:latin typeface="Arial Unicode MS"/>
                <a:cs typeface="Arial Unicode MS"/>
              </a:rPr>
              <a:t>1</a:t>
            </a:r>
            <a:r>
              <a:rPr sz="1378" baseline="51587" dirty="0">
                <a:latin typeface="Arial Unicode MS"/>
                <a:cs typeface="Arial Unicode MS"/>
              </a:rPr>
              <a:t>	</a:t>
            </a:r>
            <a:r>
              <a:rPr sz="1378" spc="-99" baseline="51587" dirty="0">
                <a:latin typeface="Arial Unicode MS"/>
                <a:cs typeface="Arial Unicode MS"/>
              </a:rPr>
              <a:t>2</a:t>
            </a:r>
            <a:endParaRPr sz="1378" baseline="515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286295" y="7080684"/>
            <a:ext cx="6675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72" dirty="0">
                <a:latin typeface="Arial Unicode MS"/>
                <a:cs typeface="Arial Unicode MS"/>
              </a:rPr>
              <a:t>V</a:t>
            </a:r>
            <a:r>
              <a:rPr sz="854" spc="-72" dirty="0">
                <a:latin typeface="Arial Unicode MS"/>
                <a:cs typeface="Arial Unicode MS"/>
              </a:rPr>
              <a:t>S1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HV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351183" y="7669692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392762" y="7459588"/>
            <a:ext cx="106584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71631" algn="l"/>
              </a:tabLst>
            </a:pPr>
            <a:r>
              <a:rPr sz="525" spc="-12" dirty="0">
                <a:latin typeface="Arial Unicode MS"/>
                <a:cs typeface="Arial Unicode MS"/>
              </a:rPr>
              <a:t>dieciséis</a:t>
            </a:r>
            <a:r>
              <a:rPr sz="525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158441" y="7588688"/>
            <a:ext cx="2173364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666">
              <a:lnSpc>
                <a:spcPts val="1444"/>
              </a:lnSpc>
              <a:tabLst>
                <a:tab pos="514128" algn="l"/>
                <a:tab pos="1380732" algn="l"/>
              </a:tabLst>
            </a:pPr>
            <a:r>
              <a:rPr sz="1312" spc="-66" dirty="0">
                <a:latin typeface="Arial Unicode MS"/>
                <a:cs typeface="Arial Unicode MS"/>
              </a:rPr>
              <a:t>5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082" baseline="5050" dirty="0">
                <a:latin typeface="Arial Unicode MS"/>
                <a:cs typeface="Arial Unicode MS"/>
              </a:rPr>
              <a:t>3</a:t>
            </a:r>
            <a:r>
              <a:rPr sz="1082" spc="-9" baseline="5050" dirty="0">
                <a:latin typeface="Arial Unicode MS"/>
                <a:cs typeface="Arial Unicode MS"/>
              </a:rPr>
              <a:t> </a:t>
            </a:r>
            <a:r>
              <a:rPr sz="1082" spc="-20" baseline="5050" dirty="0">
                <a:latin typeface="Arial Unicode MS"/>
                <a:cs typeface="Arial Unicode MS"/>
              </a:rPr>
              <a:t>pf</a:t>
            </a:r>
            <a:r>
              <a:rPr sz="1082" strike="sngStrike" spc="-20" baseline="5050" dirty="0">
                <a:latin typeface="Arial Unicode MS"/>
                <a:cs typeface="Arial Unicode MS"/>
              </a:rPr>
              <a:t>fiffiffi</a:t>
            </a:r>
            <a:r>
              <a:rPr sz="1082" strike="sngStrike" baseline="5050" dirty="0">
                <a:latin typeface="Arial Unicode MS"/>
                <a:cs typeface="Arial Unicode MS"/>
              </a:rPr>
              <a:t>	</a:t>
            </a:r>
            <a:r>
              <a:rPr sz="1082" spc="393" baseline="50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D21211:</a:t>
            </a:r>
            <a:r>
              <a:rPr sz="1050" spc="-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5Þ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993715" y="7696923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58454" y="7972319"/>
            <a:ext cx="1675023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515: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396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D5: </a:t>
            </a:r>
            <a:r>
              <a:rPr sz="1050" spc="-12" dirty="0">
                <a:latin typeface="Arial Unicode MS"/>
                <a:cs typeface="Arial Unicode MS"/>
              </a:rPr>
              <a:t>5Þ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584: 678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246791" y="11984849"/>
            <a:ext cx="5144236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19.5.10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Autotransformador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500/220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MVA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alta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341395" y="3356276"/>
            <a:ext cx="1190016" cy="6667"/>
          </a:xfrm>
          <a:custGeom>
            <a:avLst/>
            <a:gdLst/>
            <a:ahLst/>
            <a:cxnLst/>
            <a:rect l="l" t="t" r="r" b="b"/>
            <a:pathLst>
              <a:path w="906780" h="5080">
                <a:moveTo>
                  <a:pt x="906475" y="0"/>
                </a:moveTo>
                <a:lnTo>
                  <a:pt x="0" y="0"/>
                </a:lnTo>
                <a:lnTo>
                  <a:pt x="0" y="5039"/>
                </a:lnTo>
                <a:lnTo>
                  <a:pt x="906475" y="5039"/>
                </a:lnTo>
                <a:lnTo>
                  <a:pt x="906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664245" y="8225326"/>
            <a:ext cx="609174" cy="6667"/>
          </a:xfrm>
          <a:custGeom>
            <a:avLst/>
            <a:gdLst/>
            <a:ahLst/>
            <a:cxnLst/>
            <a:rect l="l" t="t" r="r" b="b"/>
            <a:pathLst>
              <a:path w="464185" h="5079">
                <a:moveTo>
                  <a:pt x="463677" y="0"/>
                </a:moveTo>
                <a:lnTo>
                  <a:pt x="0" y="0"/>
                </a:lnTo>
                <a:lnTo>
                  <a:pt x="0" y="5039"/>
                </a:lnTo>
                <a:lnTo>
                  <a:pt x="463677" y="5039"/>
                </a:lnTo>
                <a:lnTo>
                  <a:pt x="46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33664" y="9519839"/>
            <a:ext cx="3967387" cy="152788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403157" y="3170632"/>
            <a:ext cx="87251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dieciséis3500310</a:t>
            </a:r>
            <a:r>
              <a:rPr sz="591" spc="-12" dirty="0">
                <a:latin typeface="Arial Unicode MS"/>
                <a:cs typeface="Arial Unicode MS"/>
              </a:rPr>
              <a:t>3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098636" y="3217354"/>
            <a:ext cx="124001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505" dirty="0">
                <a:latin typeface="Arial Unicode MS"/>
                <a:cs typeface="Arial Unicode MS"/>
              </a:rPr>
              <a:t> </a:t>
            </a:r>
            <a:r>
              <a:rPr sz="1870" baseline="-46783" dirty="0">
                <a:latin typeface="Arial Unicode MS"/>
                <a:cs typeface="Arial Unicode MS"/>
              </a:rPr>
              <a:t>10003</a:t>
            </a:r>
            <a:r>
              <a:rPr sz="1870" spc="29" baseline="-46783" dirty="0">
                <a:latin typeface="Arial Unicode MS"/>
                <a:cs typeface="Arial Unicode MS"/>
              </a:rPr>
              <a:t> </a:t>
            </a:r>
            <a:r>
              <a:rPr sz="1870" spc="-817" baseline="-46783" dirty="0">
                <a:latin typeface="Arial Unicode MS"/>
                <a:cs typeface="Arial Unicode MS"/>
              </a:rPr>
              <a:t>3</a:t>
            </a:r>
            <a:r>
              <a:rPr sz="787" spc="20" baseline="6944" dirty="0">
                <a:latin typeface="Arial Unicode MS"/>
                <a:cs typeface="Arial Unicode MS"/>
              </a:rPr>
              <a:t>p</a:t>
            </a:r>
            <a:r>
              <a:rPr sz="787" spc="9" baseline="6944" dirty="0">
                <a:latin typeface="Arial Unicode MS"/>
                <a:cs typeface="Arial Unicode MS"/>
              </a:rPr>
              <a:t>f</a:t>
            </a:r>
            <a:r>
              <a:rPr sz="1870" spc="-1132" baseline="-46783" dirty="0">
                <a:latin typeface="Arial Unicode MS"/>
                <a:cs typeface="Arial Unicode MS"/>
              </a:rPr>
              <a:t>3</a:t>
            </a:r>
            <a:r>
              <a:rPr sz="787" spc="58" baseline="6944" dirty="0">
                <a:latin typeface="Arial Unicode MS"/>
                <a:cs typeface="Arial Unicode MS"/>
              </a:rPr>
              <a:t>fiff</a:t>
            </a:r>
            <a:r>
              <a:rPr sz="787" spc="-147" baseline="6944" dirty="0">
                <a:latin typeface="Arial Unicode MS"/>
                <a:cs typeface="Arial Unicode MS"/>
              </a:rPr>
              <a:t>i</a:t>
            </a:r>
            <a:r>
              <a:rPr sz="1870" spc="-974" baseline="-46783" dirty="0">
                <a:latin typeface="Arial Unicode MS"/>
                <a:cs typeface="Arial Unicode MS"/>
              </a:rPr>
              <a:t>2</a:t>
            </a:r>
            <a:r>
              <a:rPr sz="787" spc="58" baseline="6944" dirty="0">
                <a:latin typeface="Arial Unicode MS"/>
                <a:cs typeface="Arial Unicode MS"/>
              </a:rPr>
              <a:t>ffi</a:t>
            </a:r>
            <a:r>
              <a:rPr sz="787" spc="-78" baseline="6944" dirty="0">
                <a:latin typeface="Arial Unicode MS"/>
                <a:cs typeface="Arial Unicode MS"/>
              </a:rPr>
              <a:t> </a:t>
            </a:r>
            <a:r>
              <a:rPr sz="1870" spc="-48" baseline="-46783" dirty="0">
                <a:latin typeface="Arial Unicode MS"/>
                <a:cs typeface="Arial Unicode MS"/>
              </a:rPr>
              <a:t>20</a:t>
            </a:r>
            <a:endParaRPr sz="1870" baseline="-46783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71175" y="3250254"/>
            <a:ext cx="64917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72" dirty="0">
                <a:latin typeface="Arial Unicode MS"/>
                <a:cs typeface="Arial Unicode MS"/>
              </a:rPr>
              <a:t>V</a:t>
            </a:r>
            <a:r>
              <a:rPr sz="854" spc="-72" dirty="0">
                <a:latin typeface="Arial Unicode MS"/>
                <a:cs typeface="Arial Unicode MS"/>
              </a:rPr>
              <a:t>S2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LV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84274" y="3234021"/>
            <a:ext cx="1056680" cy="380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cap="small" spc="7" dirty="0">
                <a:latin typeface="Arial Unicode MS"/>
                <a:cs typeface="Arial Unicode MS"/>
              </a:rPr>
              <a:t>D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70" dirty="0">
                <a:latin typeface="Arial Unicode MS"/>
                <a:cs typeface="Arial Unicode MS"/>
              </a:rPr>
              <a:t>3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1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70" dirty="0">
                <a:latin typeface="Arial Unicode MS"/>
                <a:cs typeface="Arial Unicode MS"/>
              </a:rPr>
              <a:t>4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1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31" dirty="0">
                <a:latin typeface="Arial Unicode MS"/>
                <a:cs typeface="Arial Unicode MS"/>
              </a:rPr>
              <a:t>ct2</a:t>
            </a:r>
            <a:r>
              <a:rPr sz="1181" cap="small" spc="-78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11659" y="3595898"/>
            <a:ext cx="3350879" cy="955721"/>
          </a:xfrm>
          <a:prstGeom prst="rect">
            <a:avLst/>
          </a:prstGeom>
        </p:spPr>
        <p:txBody>
          <a:bodyPr vert="horz" wrap="square" lIns="0" tIns="55001" rIns="0" bIns="0" rtlCol="0">
            <a:spAutoFit/>
          </a:bodyPr>
          <a:lstStyle/>
          <a:p>
            <a:pPr marL="1536553">
              <a:spcBef>
                <a:spcPts val="433"/>
              </a:spcBef>
            </a:pPr>
            <a:r>
              <a:rPr sz="1050" dirty="0">
                <a:latin typeface="Arial Unicode MS"/>
                <a:cs typeface="Arial Unicode MS"/>
              </a:rPr>
              <a:t>520: 994 D31312: 5Þ520: </a:t>
            </a:r>
            <a:r>
              <a:rPr sz="1050" spc="-33" dirty="0">
                <a:latin typeface="Arial Unicode MS"/>
                <a:cs typeface="Arial Unicode MS"/>
              </a:rPr>
              <a:t>994</a:t>
            </a:r>
            <a:endParaRPr sz="1050">
              <a:latin typeface="Arial Unicode MS"/>
              <a:cs typeface="Arial Unicode MS"/>
            </a:endParaRPr>
          </a:p>
          <a:p>
            <a:pPr marL="1536553">
              <a:spcBef>
                <a:spcPts val="300"/>
              </a:spcBef>
            </a:pPr>
            <a:r>
              <a:rPr sz="1050" dirty="0">
                <a:latin typeface="Arial Unicode MS"/>
                <a:cs typeface="Arial Unicode MS"/>
              </a:rPr>
              <a:t>D8:</a:t>
            </a:r>
            <a:r>
              <a:rPr sz="1050" spc="-12" dirty="0">
                <a:latin typeface="Arial Unicode MS"/>
                <a:cs typeface="Arial Unicode MS"/>
              </a:rPr>
              <a:t> 5Þ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5178: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449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autotransformador: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Neutral5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LV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244716" y="4646465"/>
            <a:ext cx="769177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99" dirty="0">
                <a:latin typeface="Arial Unicode MS"/>
                <a:cs typeface="Arial Unicode MS"/>
              </a:rPr>
              <a:t>V</a:t>
            </a:r>
            <a:r>
              <a:rPr sz="787" spc="-99" dirty="0">
                <a:latin typeface="Arial Unicode MS"/>
                <a:cs typeface="Arial Unicode MS"/>
              </a:rPr>
              <a:t>S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neutral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217010" y="4592532"/>
            <a:ext cx="2486699" cy="415101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6666">
              <a:spcBef>
                <a:spcPts val="361"/>
              </a:spcBef>
            </a:pP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D20: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994-15: </a:t>
            </a:r>
            <a:r>
              <a:rPr sz="1115" spc="-12" dirty="0">
                <a:latin typeface="Arial Unicode MS"/>
                <a:cs typeface="Arial Unicode MS"/>
              </a:rPr>
              <a:t>396ÞðR</a:t>
            </a:r>
            <a:r>
              <a:rPr sz="787" spc="-12" dirty="0">
                <a:latin typeface="Arial Unicode MS"/>
                <a:cs typeface="Arial Unicode MS"/>
              </a:rPr>
              <a:t>5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1R</a:t>
            </a:r>
            <a:r>
              <a:rPr sz="787" spc="-40" dirty="0">
                <a:latin typeface="Arial Unicode MS"/>
                <a:cs typeface="Arial Unicode MS"/>
              </a:rPr>
              <a:t>6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1R</a:t>
            </a:r>
            <a:r>
              <a:rPr sz="787" spc="-12" dirty="0">
                <a:latin typeface="Arial Unicode MS"/>
                <a:cs typeface="Arial Unicode MS"/>
              </a:rPr>
              <a:t>CT3</a:t>
            </a:r>
            <a:r>
              <a:rPr sz="1115" spc="-12" dirty="0">
                <a:latin typeface="Arial Unicode MS"/>
                <a:cs typeface="Arial Unicode MS"/>
              </a:rPr>
              <a:t>Þ55: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598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511: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5Þ55: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598D5: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5Þ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79195" y="5211680"/>
            <a:ext cx="5276738" cy="29695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834105" algn="ctr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530: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789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  <a:p>
            <a:pPr marL="248315" marR="3239761" algn="just">
              <a:lnSpc>
                <a:spcPct val="117300"/>
              </a:lnSpc>
              <a:spcBef>
                <a:spcPts val="767"/>
              </a:spcBef>
            </a:pPr>
            <a:r>
              <a:rPr sz="1115" dirty="0">
                <a:latin typeface="Arial Unicode MS"/>
                <a:cs typeface="Arial Unicode MS"/>
              </a:rPr>
              <a:t>Luego,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S2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.V</a:t>
            </a:r>
            <a:r>
              <a:rPr sz="721" spc="-46" dirty="0">
                <a:latin typeface="Arial Unicode MS"/>
                <a:cs typeface="Arial Unicode MS"/>
              </a:rPr>
              <a:t>S1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.V</a:t>
            </a:r>
            <a:r>
              <a:rPr sz="721" spc="-40" dirty="0">
                <a:latin typeface="Arial Unicode MS"/>
                <a:cs typeface="Arial Unicode MS"/>
              </a:rPr>
              <a:t>S3</a:t>
            </a:r>
            <a:r>
              <a:rPr sz="1115" spc="-40" dirty="0">
                <a:latin typeface="Arial Unicode MS"/>
                <a:cs typeface="Arial Unicode MS"/>
              </a:rPr>
              <a:t>.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Escoger </a:t>
            </a:r>
            <a:r>
              <a:rPr sz="1115" spc="-40" dirty="0">
                <a:latin typeface="Arial Unicode MS"/>
                <a:cs typeface="Arial Unicode MS"/>
              </a:rPr>
              <a:t>V</a:t>
            </a:r>
            <a:r>
              <a:rPr sz="721" spc="-40" dirty="0">
                <a:latin typeface="Arial Unicode MS"/>
                <a:cs typeface="Arial Unicode MS"/>
              </a:rPr>
              <a:t>s2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5180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V.</a:t>
            </a:r>
            <a:endParaRPr sz="1115">
              <a:latin typeface="Arial Unicode MS"/>
              <a:cs typeface="Arial Unicode MS"/>
            </a:endParaRPr>
          </a:p>
          <a:p>
            <a:pPr marL="248315" marR="2059015" algn="just">
              <a:lnSpc>
                <a:spcPts val="1562"/>
              </a:lnSpc>
              <a:spcBef>
                <a:spcPts val="99"/>
              </a:spcBef>
            </a:pPr>
            <a:r>
              <a:rPr sz="1050" spc="26" dirty="0">
                <a:latin typeface="Arial Unicode MS"/>
                <a:cs typeface="Arial Unicode MS"/>
              </a:rPr>
              <a:t>Utilice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9" dirty="0">
                <a:latin typeface="Arial Unicode MS"/>
                <a:cs typeface="Arial Unicode MS"/>
              </a:rPr>
              <a:t>un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relé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voltaje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20-200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con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tomas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20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V.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Colocar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S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5180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V,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carga</a:t>
            </a:r>
            <a:r>
              <a:rPr sz="1050" spc="12" dirty="0">
                <a:latin typeface="Arial Unicode MS"/>
                <a:cs typeface="Arial Unicode MS"/>
              </a:rPr>
              <a:t>51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VA.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Luego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26" dirty="0">
                <a:latin typeface="Arial Unicode MS"/>
                <a:cs typeface="Arial Unicode MS"/>
              </a:rPr>
              <a:t>K </a:t>
            </a:r>
            <a:r>
              <a:rPr sz="656" spc="40" dirty="0">
                <a:latin typeface="Arial Unicode MS"/>
                <a:cs typeface="Arial Unicode MS"/>
              </a:rPr>
              <a:t>min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debe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ser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2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33" dirty="0">
                <a:latin typeface="Arial Unicode MS"/>
                <a:cs typeface="Arial Unicode MS"/>
              </a:rPr>
              <a:t>K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656" spc="40" dirty="0">
                <a:latin typeface="Arial Unicode MS"/>
                <a:cs typeface="Arial Unicode MS"/>
              </a:rPr>
              <a:t>min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523180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360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V.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566626" indent="231649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Utilice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CT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V</a:t>
            </a:r>
            <a:r>
              <a:rPr sz="787" spc="-72" dirty="0">
                <a:latin typeface="Arial Unicode MS"/>
                <a:cs typeface="Arial Unicode MS"/>
              </a:rPr>
              <a:t>K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5400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V,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carga5500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y</a:t>
            </a:r>
            <a:r>
              <a:rPr sz="1181" dirty="0">
                <a:latin typeface="Arial Unicode MS"/>
                <a:cs typeface="Arial Unicode MS"/>
              </a:rPr>
              <a:t> corriente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530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mA.</a:t>
            </a:r>
            <a:endParaRPr sz="1181">
              <a:latin typeface="Arial Unicode MS"/>
              <a:cs typeface="Arial Unicode MS"/>
            </a:endParaRPr>
          </a:p>
          <a:p>
            <a:pPr marL="248315" marR="1137416">
              <a:lnSpc>
                <a:spcPts val="1575"/>
              </a:lnSpc>
              <a:spcBef>
                <a:spcPts val="72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través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corriente.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R</a:t>
            </a:r>
            <a:r>
              <a:rPr sz="721" spc="-40" dirty="0">
                <a:latin typeface="Arial Unicode MS"/>
                <a:cs typeface="Arial Unicode MS"/>
              </a:rPr>
              <a:t>I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siguiente: </a:t>
            </a:r>
            <a:r>
              <a:rPr sz="1115" dirty="0">
                <a:latin typeface="Arial Unicode MS"/>
                <a:cs typeface="Arial Unicode MS"/>
              </a:rPr>
              <a:t>V550030,03515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787" dirty="0">
                <a:latin typeface="Arial Unicode MS"/>
                <a:cs typeface="Arial Unicode MS"/>
              </a:rPr>
              <a:t>Entonces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serie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ajustar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corrienteR</a:t>
            </a:r>
            <a:r>
              <a:rPr sz="525" dirty="0">
                <a:latin typeface="Arial Unicode MS"/>
                <a:cs typeface="Arial Unicode MS"/>
              </a:rPr>
              <a:t>I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calculado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19.5.11</a:t>
            </a:r>
            <a:r>
              <a:rPr sz="787" spc="-12" dirty="0">
                <a:latin typeface="Arial Unicode MS"/>
                <a:cs typeface="Arial Unicode MS"/>
              </a:rPr>
              <a:t>):</a:t>
            </a:r>
            <a:endParaRPr sz="787">
              <a:latin typeface="Arial Unicode MS"/>
              <a:cs typeface="Arial Unicode MS"/>
            </a:endParaRPr>
          </a:p>
          <a:p>
            <a:pPr marL="3284759">
              <a:spcBef>
                <a:spcPts val="932"/>
              </a:spcBef>
            </a:pPr>
            <a:r>
              <a:rPr sz="1181" spc="-12" dirty="0">
                <a:latin typeface="Arial Unicode MS"/>
                <a:cs typeface="Arial Unicode MS"/>
              </a:rPr>
              <a:t>180215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806324" y="8200722"/>
            <a:ext cx="364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0:03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50244" y="8153063"/>
            <a:ext cx="170919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787" dirty="0">
                <a:latin typeface="Arial Unicode MS"/>
                <a:cs typeface="Arial Unicode MS"/>
              </a:rPr>
              <a:t>Dajuste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serieÞ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611643" y="8509365"/>
            <a:ext cx="2764204" cy="4863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6666" algn="r">
              <a:spcBef>
                <a:spcPts val="131"/>
              </a:spcBef>
            </a:pPr>
            <a:r>
              <a:rPr sz="1181" spc="-118" dirty="0">
                <a:latin typeface="Arial Unicode MS"/>
                <a:cs typeface="Arial Unicode MS"/>
              </a:rPr>
              <a:t>R</a:t>
            </a:r>
            <a:r>
              <a:rPr sz="854" spc="-118" dirty="0">
                <a:latin typeface="Arial Unicode MS"/>
                <a:cs typeface="Arial Unicode MS"/>
              </a:rPr>
              <a:t>S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55500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331"/>
              </a:spcBef>
            </a:pP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no.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79193" y="11130593"/>
            <a:ext cx="1698357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19.5.11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870538" y="3331709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80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792749" y="3331709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80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432114" y="5202600"/>
            <a:ext cx="205836" cy="6667"/>
          </a:xfrm>
          <a:custGeom>
            <a:avLst/>
            <a:gdLst/>
            <a:ahLst/>
            <a:cxnLst/>
            <a:rect l="l" t="t" r="r" b="b"/>
            <a:pathLst>
              <a:path w="156844" h="5080">
                <a:moveTo>
                  <a:pt x="156235" y="0"/>
                </a:moveTo>
                <a:lnTo>
                  <a:pt x="0" y="0"/>
                </a:lnTo>
                <a:lnTo>
                  <a:pt x="0" y="5039"/>
                </a:lnTo>
                <a:lnTo>
                  <a:pt x="156235" y="5039"/>
                </a:lnTo>
                <a:lnTo>
                  <a:pt x="1562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884704" y="5202600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80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865514" y="2983715"/>
            <a:ext cx="1619189" cy="568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957"/>
              </a:lnSpc>
              <a:spcBef>
                <a:spcPts val="131"/>
              </a:spcBef>
              <a:tabLst>
                <a:tab pos="411636" algn="l"/>
              </a:tabLst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Lado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AT</a:t>
            </a:r>
            <a:endParaRPr sz="591">
              <a:latin typeface="Arial Unicode MS"/>
              <a:cs typeface="Arial Unicode MS"/>
            </a:endParaRPr>
          </a:p>
          <a:p>
            <a:pPr marR="26664" algn="r">
              <a:lnSpc>
                <a:spcPts val="1253"/>
              </a:lnSpc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  <a:p>
            <a:pPr marL="412471">
              <a:lnSpc>
                <a:spcPts val="735"/>
              </a:lnSpc>
            </a:pP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pffiffiffi</a:t>
            </a:r>
            <a:endParaRPr sz="854">
              <a:latin typeface="Arial Unicode MS"/>
              <a:cs typeface="Arial Unicode MS"/>
            </a:endParaRPr>
          </a:p>
          <a:p>
            <a:pPr marR="6666" algn="r">
              <a:lnSpc>
                <a:spcPts val="1304"/>
              </a:lnSpc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859238" y="3080341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49986" y="3307113"/>
            <a:ext cx="57917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38888" dirty="0">
                <a:latin typeface="Arial Unicode MS"/>
                <a:cs typeface="Arial Unicode MS"/>
              </a:rPr>
              <a:t>3</a:t>
            </a:r>
            <a:r>
              <a:rPr sz="1968" spc="610" baseline="38888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21585" y="3557131"/>
            <a:ext cx="5285903" cy="1328043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955689">
              <a:spcBef>
                <a:spcPts val="361"/>
              </a:spcBef>
            </a:pP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1924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1955689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5192: 24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1075"/>
              </a:spcBef>
            </a:pP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magnitud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metro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5180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V-</a:t>
            </a:r>
            <a:r>
              <a:rPr sz="1050" spc="-66" dirty="0">
                <a:latin typeface="Arial Unicode MS"/>
                <a:cs typeface="Arial Unicode MS"/>
              </a:rPr>
              <a:t>I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revista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545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40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RV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Rhode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Island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CT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mag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lateral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HV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Connecticut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Mag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lateral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LV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neutro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mag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operativa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total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</a:t>
            </a:r>
            <a:r>
              <a:rPr sz="787" spc="-12" dirty="0">
                <a:latin typeface="Arial Unicode MS"/>
                <a:cs typeface="Arial Unicode MS"/>
              </a:rPr>
              <a:t>total</a:t>
            </a:r>
            <a:r>
              <a:rPr sz="1181" spc="-12" dirty="0">
                <a:latin typeface="Arial Unicode MS"/>
                <a:cs typeface="Arial Unicode MS"/>
              </a:rPr>
              <a:t>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459859" y="5178004"/>
            <a:ext cx="72834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24136" algn="l"/>
              </a:tabLst>
            </a:pPr>
            <a:r>
              <a:rPr sz="1312" spc="-66" dirty="0">
                <a:latin typeface="Arial Unicode MS"/>
                <a:cs typeface="Arial Unicode MS"/>
              </a:rPr>
              <a:t>V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180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382105" y="4951235"/>
            <a:ext cx="7316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584957" algn="l"/>
              </a:tabLst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1968" spc="-99" baseline="-36111" dirty="0">
                <a:latin typeface="Arial Unicode MS"/>
                <a:cs typeface="Arial Unicode MS"/>
              </a:rPr>
              <a:t>5</a:t>
            </a:r>
            <a:r>
              <a:rPr sz="1968" baseline="-36111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971343" y="5096579"/>
            <a:ext cx="338338" cy="4006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72" dirty="0">
                <a:latin typeface="Arial Unicode MS"/>
                <a:cs typeface="Arial Unicode MS"/>
              </a:rPr>
              <a:t>I</a:t>
            </a:r>
            <a:r>
              <a:rPr sz="1247" cap="small" spc="-165" dirty="0">
                <a:latin typeface="Arial Unicode MS"/>
                <a:cs typeface="Arial Unicode MS"/>
              </a:rPr>
              <a:t>rv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173231" y="5071997"/>
            <a:ext cx="72917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55:55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526001" y="5544982"/>
            <a:ext cx="81751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Rhode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Island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530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554086" y="5809971"/>
            <a:ext cx="3578382" cy="7006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837438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total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55:551301451451455170: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16666" marR="395804">
              <a:lnSpc>
                <a:spcPct val="166100"/>
              </a:lnSpc>
              <a:spcBef>
                <a:spcPts val="696"/>
              </a:spcBef>
            </a:pPr>
            <a:r>
              <a:rPr sz="787" dirty="0">
                <a:latin typeface="Arial Unicode MS"/>
                <a:cs typeface="Arial Unicode MS"/>
              </a:rPr>
              <a:t>Entonces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necesitamos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calculada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manera:I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5192.24-170.55521,69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mA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889897" y="6756244"/>
            <a:ext cx="1226682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derivación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355" dirty="0">
                <a:latin typeface="Arial Unicode MS"/>
                <a:cs typeface="Arial Unicode MS"/>
              </a:rPr>
              <a:t> </a:t>
            </a:r>
            <a:r>
              <a:rPr sz="1575" baseline="-38194" dirty="0">
                <a:latin typeface="Arial Unicode MS"/>
                <a:cs typeface="Arial Unicode MS"/>
              </a:rPr>
              <a:t>0:</a:t>
            </a:r>
            <a:r>
              <a:rPr sz="1575" spc="20" baseline="-38194" dirty="0">
                <a:latin typeface="Arial Unicode MS"/>
                <a:cs typeface="Arial Unicode MS"/>
              </a:rPr>
              <a:t> </a:t>
            </a:r>
            <a:r>
              <a:rPr sz="1575" spc="-20" baseline="-38194" dirty="0">
                <a:latin typeface="Arial Unicode MS"/>
                <a:cs typeface="Arial Unicode MS"/>
              </a:rPr>
              <a:t>02169</a:t>
            </a:r>
            <a:endParaRPr sz="1575" baseline="-38194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471867" y="6698334"/>
            <a:ext cx="148668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lang="es-ES" sz="1968" u="sng" spc="393" baseline="38888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180</a:t>
            </a:r>
            <a:r>
              <a:rPr lang="es-ES" sz="1968" u="sng" spc="807" baseline="38888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15" dirty="0" smtClean="0">
                <a:latin typeface="Arial Unicode MS"/>
                <a:cs typeface="Arial Unicode MS"/>
              </a:rPr>
              <a:t>58219</a:t>
            </a:r>
            <a:r>
              <a:rPr sz="1115" dirty="0">
                <a:latin typeface="Arial Unicode MS"/>
                <a:cs typeface="Arial Unicode MS"/>
              </a:rPr>
              <a:t>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17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637183" y="7164438"/>
            <a:ext cx="27583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total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111486" y="7164438"/>
            <a:ext cx="3861719" cy="5678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214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I</a:t>
            </a:r>
            <a:r>
              <a:rPr sz="721" spc="-26" dirty="0">
                <a:latin typeface="Arial Unicode MS"/>
                <a:cs typeface="Arial Unicode MS"/>
              </a:rPr>
              <a:t>RV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Rhode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Island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HV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LV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neutro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>
              <a:latin typeface="Arial Unicode MS"/>
              <a:cs typeface="Arial Unicode MS"/>
            </a:endParaRPr>
          </a:p>
          <a:p>
            <a:pPr marL="16666">
              <a:lnSpc>
                <a:spcPts val="1450"/>
              </a:lnSpc>
            </a:pPr>
            <a:r>
              <a:rPr sz="1247" spc="-12" dirty="0">
                <a:latin typeface="Arial Unicode MS"/>
                <a:cs typeface="Arial Unicode MS"/>
              </a:rPr>
              <a:t>55:55130145145145121:695192: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24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321552" y="8343235"/>
            <a:ext cx="5245072" cy="22062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19.6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dirty="0">
                <a:latin typeface="Arial Unicode MS"/>
                <a:cs typeface="Arial Unicode MS"/>
              </a:rPr>
              <a:t>Ajuste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spc="52" dirty="0">
                <a:latin typeface="Arial Unicode MS"/>
                <a:cs typeface="Arial Unicode MS"/>
              </a:rPr>
              <a:t>generador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548"/>
              </a:spcBef>
            </a:pPr>
            <a:r>
              <a:rPr sz="1378" dirty="0">
                <a:latin typeface="Arial Unicode MS"/>
                <a:cs typeface="Arial Unicode MS"/>
              </a:rPr>
              <a:t>19.6.1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  <a:spcBef>
                <a:spcPts val="682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componente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costoso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tener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buen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complejidad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varía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tamaño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protecciones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políticas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empresas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públicos.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Aquí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proporcionamos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configuraciones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321554" y="10993831"/>
            <a:ext cx="3008375" cy="9231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19.6.2 </a:t>
            </a: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RESUELTOS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169"/>
              </a:spcBef>
            </a:pP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resuelto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19.6.1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663"/>
              </a:spcBef>
            </a:pPr>
            <a:r>
              <a:rPr sz="721" dirty="0">
                <a:latin typeface="Arial Unicode MS"/>
                <a:cs typeface="Arial Unicode MS"/>
              </a:rPr>
              <a:t>Datos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central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eléctrica: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24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generadora</a:t>
            </a:r>
            <a:r>
              <a:rPr sz="854" spc="24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(G)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88791" y="10000782"/>
            <a:ext cx="58334" cy="6667"/>
          </a:xfrm>
          <a:custGeom>
            <a:avLst/>
            <a:gdLst/>
            <a:ahLst/>
            <a:cxnLst/>
            <a:rect l="l" t="t" r="r" b="b"/>
            <a:pathLst>
              <a:path w="44450" h="5079">
                <a:moveTo>
                  <a:pt x="43920" y="0"/>
                </a:moveTo>
                <a:lnTo>
                  <a:pt x="0" y="0"/>
                </a:lnTo>
                <a:lnTo>
                  <a:pt x="0" y="5039"/>
                </a:lnTo>
                <a:lnTo>
                  <a:pt x="43920" y="5039"/>
                </a:lnTo>
                <a:lnTo>
                  <a:pt x="43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18538" y="2995332"/>
            <a:ext cx="5203387" cy="300737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79192" y="6090527"/>
            <a:ext cx="3261711" cy="19456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19.6.1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Datos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 marR="776610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333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MW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xd5191%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xd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533%Xd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522%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F550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Hz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274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515%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1050" dirty="0">
                <a:latin typeface="Arial Unicode MS"/>
                <a:cs typeface="Arial Unicode MS"/>
              </a:rPr>
              <a:t>.t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38" dirty="0">
                <a:latin typeface="Arial Unicode MS"/>
                <a:cs typeface="Arial Unicode MS"/>
              </a:rPr>
              <a:t>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CT5Factor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endParaRPr sz="1050">
              <a:latin typeface="Arial Unicode MS"/>
              <a:cs typeface="Arial Unicode MS"/>
            </a:endParaRPr>
          </a:p>
          <a:p>
            <a:pPr marL="248315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13.000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dirty="0">
                <a:latin typeface="Arial Unicode MS"/>
                <a:cs typeface="Arial Unicode MS"/>
              </a:rPr>
              <a:t> 1-22 kV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(PF)</a:t>
            </a:r>
            <a:r>
              <a:rPr sz="1050" dirty="0">
                <a:latin typeface="Arial Unicode MS"/>
                <a:cs typeface="Arial Unicode MS"/>
              </a:rPr>
              <a:t> 50,8 </a:t>
            </a:r>
            <a:r>
              <a:rPr sz="1050" spc="-12" dirty="0">
                <a:latin typeface="Arial Unicode MS"/>
                <a:cs typeface="Arial Unicode MS"/>
              </a:rPr>
              <a:t>S5Transformador </a:t>
            </a:r>
            <a:r>
              <a:rPr sz="1050" dirty="0">
                <a:latin typeface="Arial Unicode MS"/>
                <a:cs typeface="Arial Unicode MS"/>
              </a:rPr>
              <a:t>unitario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417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1050" spc="-26" dirty="0">
                <a:latin typeface="Arial Unicode MS"/>
                <a:cs typeface="Arial Unicode MS"/>
              </a:rPr>
              <a:t>)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25/15/15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6.4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/</a:t>
            </a:r>
            <a:endParaRPr sz="1050">
              <a:latin typeface="Arial Unicode MS"/>
              <a:cs typeface="Arial Unicode MS"/>
            </a:endParaRPr>
          </a:p>
          <a:p>
            <a:pPr marL="248315" marR="154155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6.4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kVZ%58%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generador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1050" spc="-26" dirty="0">
                <a:latin typeface="Arial Unicode MS"/>
                <a:cs typeface="Arial Unicode MS"/>
              </a:rPr>
              <a:t>)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420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225/22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Z%514%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3</a:t>
            </a:r>
            <a:r>
              <a:rPr sz="1050" spc="-26" dirty="0">
                <a:latin typeface="Arial Unicode MS"/>
                <a:cs typeface="Arial Unicode MS"/>
              </a:rPr>
              <a:t>)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25/15/15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MVA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80132" y="8687914"/>
            <a:ext cx="2975041" cy="2698844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247482">
              <a:spcBef>
                <a:spcPts val="289"/>
              </a:spcBef>
            </a:pPr>
            <a:r>
              <a:rPr sz="985" dirty="0">
                <a:latin typeface="Arial Unicode MS"/>
                <a:cs typeface="Arial Unicode MS"/>
              </a:rPr>
              <a:t>220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6,4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6,4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</a:t>
            </a:r>
            <a:endParaRPr sz="985">
              <a:latin typeface="Arial Unicode MS"/>
              <a:cs typeface="Arial Unicode MS"/>
            </a:endParaRPr>
          </a:p>
          <a:p>
            <a:pPr marL="247482">
              <a:spcBef>
                <a:spcPts val="190"/>
              </a:spcBef>
            </a:pPr>
            <a:r>
              <a:rPr sz="1181" spc="-26" dirty="0">
                <a:latin typeface="Arial Unicode MS"/>
                <a:cs typeface="Arial Unicode MS"/>
              </a:rPr>
              <a:t>Z%58.2%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CT</a:t>
            </a:r>
            <a:endParaRPr sz="1181">
              <a:latin typeface="Arial Unicode MS"/>
              <a:cs typeface="Arial Unicode MS"/>
            </a:endParaRPr>
          </a:p>
          <a:p>
            <a:pPr marL="247482" algn="just">
              <a:spcBef>
                <a:spcPts val="157"/>
              </a:spcBef>
            </a:pPr>
            <a:r>
              <a:rPr sz="1181" dirty="0">
                <a:latin typeface="Arial Unicode MS"/>
                <a:cs typeface="Arial Unicode MS"/>
              </a:rPr>
              <a:t>513.000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1</a:t>
            </a:r>
            <a:endParaRPr sz="1181">
              <a:latin typeface="Arial Unicode MS"/>
              <a:cs typeface="Arial Unicode MS"/>
            </a:endParaRPr>
          </a:p>
          <a:p>
            <a:pPr marL="247482" marR="6666" algn="just">
              <a:lnSpc>
                <a:spcPts val="1575"/>
              </a:lnSpc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1.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95%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(R</a:t>
            </a:r>
            <a:r>
              <a:rPr sz="591" spc="-46" dirty="0">
                <a:latin typeface="Arial Unicode MS"/>
                <a:cs typeface="Arial Unicode MS"/>
              </a:rPr>
              <a:t>1</a:t>
            </a:r>
            <a:r>
              <a:rPr sz="919" spc="-46" dirty="0">
                <a:latin typeface="Arial Unicode MS"/>
                <a:cs typeface="Arial Unicode MS"/>
              </a:rPr>
              <a:t>)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máxima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neutro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520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  <a:p>
            <a:pPr marL="247482">
              <a:lnSpc>
                <a:spcPts val="1496"/>
              </a:lnSpc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(1-</a:t>
            </a:r>
            <a:r>
              <a:rPr sz="1050" dirty="0">
                <a:latin typeface="Arial Unicode MS"/>
                <a:cs typeface="Arial Unicode MS"/>
              </a:rPr>
              <a:t>0,95)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20.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50,2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247482" marR="1268238">
              <a:lnSpc>
                <a:spcPts val="1562"/>
              </a:lnSpc>
              <a:spcBef>
                <a:spcPts val="72"/>
              </a:spcBef>
            </a:pP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en50,05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segundos.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disparo: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21">
              <a:latin typeface="Arial Unicode MS"/>
              <a:cs typeface="Arial Unicode MS"/>
            </a:endParaRPr>
          </a:p>
          <a:p>
            <a:pPr marL="126657" indent="-109992">
              <a:buAutoNum type="arabicPeriod"/>
              <a:tabLst>
                <a:tab pos="126657" algn="l"/>
              </a:tabLst>
            </a:pP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</a:t>
            </a:r>
            <a:r>
              <a:rPr sz="525" spc="-33" dirty="0">
                <a:latin typeface="Arial Unicode MS"/>
                <a:cs typeface="Arial Unicode MS"/>
              </a:rPr>
              <a:t>1</a:t>
            </a:r>
            <a:r>
              <a:rPr sz="787" spc="-33" dirty="0">
                <a:latin typeface="Arial Unicode MS"/>
                <a:cs typeface="Arial Unicode MS"/>
              </a:rPr>
              <a:t>;</a:t>
            </a:r>
            <a:endParaRPr sz="787">
              <a:latin typeface="Arial Unicode MS"/>
              <a:cs typeface="Arial Unicode MS"/>
            </a:endParaRPr>
          </a:p>
          <a:p>
            <a:pPr marL="135823" indent="-119991">
              <a:spcBef>
                <a:spcPts val="558"/>
              </a:spcBef>
              <a:buAutoNum type="arabicPeriod"/>
              <a:tabLst>
                <a:tab pos="136656" algn="l"/>
              </a:tabLst>
            </a:pPr>
            <a:r>
              <a:rPr sz="854" spc="-26" dirty="0">
                <a:latin typeface="Arial Unicode MS"/>
                <a:cs typeface="Arial Unicode MS"/>
              </a:rPr>
              <a:t>T</a:t>
            </a:r>
            <a:r>
              <a:rPr sz="525" spc="-26" dirty="0">
                <a:latin typeface="Arial Unicode MS"/>
                <a:cs typeface="Arial Unicode MS"/>
              </a:rPr>
              <a:t>2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6,4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kV;</a:t>
            </a:r>
            <a:endParaRPr sz="854">
              <a:latin typeface="Arial Unicode MS"/>
              <a:cs typeface="Arial Unicode MS"/>
            </a:endParaRPr>
          </a:p>
          <a:p>
            <a:pPr marL="144988" indent="-129157">
              <a:spcBef>
                <a:spcPts val="472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>
              <a:latin typeface="Arial Unicode MS"/>
              <a:cs typeface="Arial Unicode MS"/>
            </a:endParaRPr>
          </a:p>
          <a:p>
            <a:pPr marL="144988" indent="-129157">
              <a:spcBef>
                <a:spcPts val="472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380130" y="4881347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80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321554" y="2505599"/>
            <a:ext cx="4600897" cy="17644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163487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2.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100%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estatorR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3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154155" indent="-137490">
              <a:buAutoNum type="arabicPeriod"/>
              <a:tabLst>
                <a:tab pos="154155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-27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(R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985" spc="-26" dirty="0">
                <a:latin typeface="Arial Unicode MS"/>
                <a:cs typeface="Arial Unicode MS"/>
              </a:rPr>
              <a:t>).</a:t>
            </a:r>
            <a:endParaRPr sz="985" dirty="0">
              <a:latin typeface="Arial Unicode MS"/>
              <a:cs typeface="Arial Unicode MS"/>
            </a:endParaRPr>
          </a:p>
          <a:p>
            <a:pPr marL="163322" indent="-147488">
              <a:spcBef>
                <a:spcPts val="327"/>
              </a:spcBef>
              <a:buAutoNum type="arabicPeriod"/>
              <a:tabLst>
                <a:tab pos="164154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sobretensión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(R</a:t>
            </a:r>
            <a:r>
              <a:rPr sz="656" spc="-40" dirty="0">
                <a:latin typeface="Arial Unicode MS"/>
                <a:cs typeface="Arial Unicode MS"/>
              </a:rPr>
              <a:t>3</a:t>
            </a:r>
            <a:r>
              <a:rPr sz="1050" spc="-40" dirty="0">
                <a:latin typeface="Arial Unicode MS"/>
                <a:cs typeface="Arial Unicode MS"/>
              </a:rPr>
              <a:t>)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trabaja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fundamental.</a:t>
            </a:r>
            <a:endParaRPr sz="1050" dirty="0">
              <a:latin typeface="Arial Unicode MS"/>
              <a:cs typeface="Arial Unicode MS"/>
            </a:endParaRPr>
          </a:p>
          <a:p>
            <a:pPr marL="248315" marR="38329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superposición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3.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OC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estator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51.05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PAG5333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MW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entonces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S5417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MVA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0,8.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63470" y="4603952"/>
            <a:ext cx="610842" cy="484668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16666">
              <a:spcBef>
                <a:spcPts val="465"/>
              </a:spcBef>
            </a:pPr>
            <a:r>
              <a:rPr sz="1181" spc="-12" dirty="0">
                <a:latin typeface="Arial Unicode MS"/>
                <a:cs typeface="Arial Unicode MS"/>
              </a:rPr>
              <a:t>417310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  <a:p>
            <a:pPr marL="64162">
              <a:spcBef>
                <a:spcPts val="355"/>
              </a:spcBef>
            </a:pPr>
            <a:r>
              <a:rPr sz="1247" spc="-12" dirty="0">
                <a:latin typeface="Arial Unicode MS"/>
                <a:cs typeface="Arial Unicode MS"/>
              </a:rPr>
              <a:t>O3322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986467" y="4810025"/>
            <a:ext cx="33667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9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92930" y="4760025"/>
            <a:ext cx="7625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510;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943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192143" y="5455118"/>
            <a:ext cx="485841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13;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000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289506" y="5308405"/>
            <a:ext cx="215336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1404064" algn="l"/>
              </a:tabLst>
            </a:pPr>
            <a:r>
              <a:rPr sz="1247" dirty="0">
                <a:latin typeface="Arial Unicode MS"/>
                <a:cs typeface="Arial Unicode MS"/>
              </a:rPr>
              <a:t>510;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 smtClean="0">
                <a:latin typeface="Arial Unicode MS"/>
                <a:cs typeface="Arial Unicode MS"/>
              </a:rPr>
              <a:t>9433</a:t>
            </a:r>
            <a:r>
              <a:rPr lang="es-ES" sz="1247" spc="873" dirty="0" smtClean="0">
                <a:latin typeface="Arial Unicode MS"/>
                <a:cs typeface="Arial Unicode MS"/>
              </a:rPr>
              <a:t> </a:t>
            </a:r>
            <a:r>
              <a:rPr sz="1968" u="sng" spc="718" baseline="38888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spc="-99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968" spc="216" baseline="3888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 842 A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9457313" y="5391304"/>
            <a:ext cx="67250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97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secundario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457332" y="5793922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207599" y="5709405"/>
            <a:ext cx="1441686" cy="1107958"/>
          </a:xfrm>
          <a:prstGeom prst="rect">
            <a:avLst/>
          </a:prstGeom>
        </p:spPr>
        <p:txBody>
          <a:bodyPr vert="horz" wrap="square" lIns="0" tIns="43333" rIns="0" bIns="0" rtlCol="0">
            <a:spAutoFit/>
          </a:bodyPr>
          <a:lstStyle/>
          <a:p>
            <a:pPr marL="104160">
              <a:spcBef>
                <a:spcPts val="340"/>
              </a:spcBef>
            </a:pPr>
            <a:r>
              <a:rPr sz="787" dirty="0">
                <a:latin typeface="Arial Unicode MS"/>
                <a:cs typeface="Arial Unicode MS"/>
              </a:rPr>
              <a:t>1:05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104160">
              <a:spcBef>
                <a:spcPts val="295"/>
              </a:spcBef>
            </a:pPr>
            <a:r>
              <a:rPr sz="1115" dirty="0">
                <a:latin typeface="Arial Unicode MS"/>
                <a:cs typeface="Arial Unicode MS"/>
              </a:rPr>
              <a:t>1:0530: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842</a:t>
            </a:r>
            <a:endParaRPr sz="1115">
              <a:latin typeface="Arial Unicode MS"/>
              <a:cs typeface="Arial Unicode MS"/>
            </a:endParaRPr>
          </a:p>
          <a:p>
            <a:pPr marL="131656">
              <a:spcBef>
                <a:spcPts val="165"/>
              </a:spcBef>
            </a:pPr>
            <a:r>
              <a:rPr sz="1181" dirty="0">
                <a:latin typeface="Arial Unicode MS"/>
                <a:cs typeface="Arial Unicode MS"/>
              </a:rPr>
              <a:t>50: 884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94"/>
              </a:spcBef>
              <a:tabLst>
                <a:tab pos="625785" algn="l"/>
              </a:tabLst>
            </a:pPr>
            <a:r>
              <a:rPr sz="525" spc="-12" dirty="0">
                <a:latin typeface="Arial Unicode MS"/>
                <a:cs typeface="Arial Unicode MS"/>
              </a:rPr>
              <a:t>ColocarI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597457">
              <a:spcBef>
                <a:spcPts val="348"/>
              </a:spcBef>
            </a:pPr>
            <a:r>
              <a:rPr sz="985" spc="78" dirty="0">
                <a:latin typeface="Arial Unicode MS"/>
                <a:cs typeface="Arial Unicode MS"/>
              </a:rPr>
              <a:t>t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56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554009" y="6888340"/>
            <a:ext cx="3648383" cy="6194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Acción: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919" spc="-26" dirty="0">
                <a:latin typeface="Arial Unicode MS"/>
                <a:cs typeface="Arial Unicode MS"/>
              </a:rPr>
              <a:t>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4.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(46)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etapa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(disparo):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03952" y="7720561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354024" y="7624798"/>
            <a:ext cx="1865859" cy="385839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16666">
              <a:spcBef>
                <a:spcPts val="289"/>
              </a:spcBef>
            </a:pPr>
            <a:r>
              <a:rPr sz="919" dirty="0">
                <a:latin typeface="Arial Unicode MS"/>
                <a:cs typeface="Arial Unicode MS"/>
              </a:rPr>
              <a:t>50:15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1181" dirty="0">
                <a:latin typeface="Arial Unicode MS"/>
                <a:cs typeface="Arial Unicode MS"/>
              </a:rPr>
              <a:t>50:1530: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84250: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1263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A50: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354023" y="8010460"/>
            <a:ext cx="42584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127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03989" y="8118362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21565" y="8168280"/>
            <a:ext cx="5254237" cy="3546943"/>
          </a:xfrm>
          <a:prstGeom prst="rect">
            <a:avLst/>
          </a:prstGeom>
        </p:spPr>
        <p:txBody>
          <a:bodyPr vert="horz" wrap="square" lIns="0" tIns="41666" rIns="0" bIns="0" rtlCol="0">
            <a:spAutoFit/>
          </a:bodyPr>
          <a:lstStyle/>
          <a:p>
            <a:pPr marL="1398230">
              <a:spcBef>
                <a:spcPts val="327"/>
              </a:spcBef>
              <a:tabLst>
                <a:tab pos="2048182" algn="l"/>
              </a:tabLst>
            </a:pP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1312" spc="-26" dirty="0">
                <a:latin typeface="Arial Unicode MS"/>
                <a:cs typeface="Arial Unicode MS"/>
              </a:rPr>
              <a:t>512%</a:t>
            </a:r>
            <a:endParaRPr sz="1312" dirty="0">
              <a:latin typeface="Arial Unicode MS"/>
              <a:cs typeface="Arial Unicode MS"/>
            </a:endParaRPr>
          </a:p>
          <a:p>
            <a:pPr marL="248315">
              <a:lnSpc>
                <a:spcPts val="1107"/>
              </a:lnSpc>
              <a:spcBef>
                <a:spcPts val="190"/>
              </a:spcBef>
            </a:pPr>
            <a:r>
              <a:rPr sz="1312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2</a:t>
            </a:r>
            <a:endParaRPr sz="854" dirty="0">
              <a:latin typeface="Arial Unicode MS"/>
              <a:cs typeface="Arial Unicode MS"/>
            </a:endParaRPr>
          </a:p>
          <a:p>
            <a:pPr marL="366640">
              <a:lnSpc>
                <a:spcPts val="1031"/>
              </a:lnSpc>
            </a:pP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1247" dirty="0">
                <a:latin typeface="Arial Unicode MS"/>
                <a:cs typeface="Arial Unicode MS"/>
              </a:rPr>
              <a:t>.t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donde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K5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 smtClean="0">
                <a:latin typeface="Arial Unicode MS"/>
                <a:cs typeface="Arial Unicode MS"/>
              </a:rPr>
              <a:t>I</a:t>
            </a:r>
            <a:r>
              <a:rPr sz="787" dirty="0" smtClean="0">
                <a:latin typeface="Arial Unicode MS"/>
                <a:cs typeface="Arial Unicode MS"/>
              </a:rPr>
              <a:t>2</a:t>
            </a:r>
            <a:r>
              <a:rPr lang="es-ES" sz="787" spc="282" dirty="0" smtClean="0">
                <a:latin typeface="Arial Unicode MS"/>
                <a:cs typeface="Arial Unicode MS"/>
              </a:rPr>
              <a:t> </a:t>
            </a:r>
            <a:r>
              <a:rPr sz="787" dirty="0" smtClean="0">
                <a:latin typeface="Arial Unicode MS"/>
                <a:cs typeface="Arial Unicode MS"/>
              </a:rPr>
              <a:t>2</a:t>
            </a:r>
            <a:r>
              <a:rPr sz="1181" dirty="0" smtClean="0">
                <a:latin typeface="Arial Unicode MS"/>
                <a:cs typeface="Arial Unicode MS"/>
              </a:rPr>
              <a:t>.t</a:t>
            </a:r>
            <a:r>
              <a:rPr sz="1181" dirty="0">
                <a:latin typeface="Arial Unicode MS"/>
                <a:cs typeface="Arial Unicode MS"/>
              </a:rPr>
              <a:t>,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K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factor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510.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472"/>
              </a:spcBef>
            </a:pPr>
            <a:r>
              <a:rPr sz="854" dirty="0">
                <a:latin typeface="Arial Unicode MS"/>
                <a:cs typeface="Arial Unicode MS"/>
              </a:rPr>
              <a:t>Primera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(alarma):</a:t>
            </a:r>
            <a:endParaRPr sz="854" dirty="0">
              <a:latin typeface="Arial Unicode MS"/>
              <a:cs typeface="Arial Unicode MS"/>
            </a:endParaRPr>
          </a:p>
          <a:p>
            <a:pPr marR="99160" algn="ctr">
              <a:spcBef>
                <a:spcPts val="997"/>
              </a:spcBef>
              <a:tabLst>
                <a:tab pos="1430727" algn="l"/>
              </a:tabLst>
            </a:pP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alarma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50: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colocar</a:t>
            </a:r>
            <a:r>
              <a:rPr sz="525" dirty="0">
                <a:latin typeface="Arial Unicode MS"/>
                <a:cs typeface="Arial Unicode MS"/>
              </a:rPr>
              <a:t>	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930:12</a:t>
            </a:r>
            <a:endParaRPr sz="1181" dirty="0">
              <a:latin typeface="Arial Unicode MS"/>
              <a:cs typeface="Arial Unicode MS"/>
            </a:endParaRPr>
          </a:p>
          <a:p>
            <a:pPr marL="1081587" algn="ctr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108</a:t>
            </a:r>
            <a:endParaRPr sz="1115" dirty="0">
              <a:latin typeface="Arial Unicode MS"/>
              <a:cs typeface="Arial Unicode MS"/>
            </a:endParaRPr>
          </a:p>
          <a:p>
            <a:pPr marL="1149081" algn="ctr">
              <a:spcBef>
                <a:spcPts val="165"/>
              </a:spcBef>
            </a:pPr>
            <a:r>
              <a:rPr sz="1181" dirty="0">
                <a:latin typeface="Arial Unicode MS"/>
                <a:cs typeface="Arial Unicode MS"/>
              </a:rPr>
              <a:t>510: </a:t>
            </a:r>
            <a:r>
              <a:rPr sz="1181" spc="-33" dirty="0">
                <a:latin typeface="Arial Unicode MS"/>
                <a:cs typeface="Arial Unicode MS"/>
              </a:rPr>
              <a:t>8%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267"/>
              </a:spcBef>
            </a:pPr>
            <a:r>
              <a:rPr sz="854" dirty="0">
                <a:latin typeface="Arial Unicode MS"/>
                <a:cs typeface="Arial Unicode MS"/>
              </a:rPr>
              <a:t>Colocar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alarma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53,0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</a:t>
            </a:r>
            <a:endParaRPr sz="854" dirty="0">
              <a:latin typeface="Arial Unicode MS"/>
              <a:cs typeface="Arial Unicode MS"/>
            </a:endParaRPr>
          </a:p>
          <a:p>
            <a:pPr marL="248315" marR="1714041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Acción: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etapa.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Alarma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etapa.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5.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excitación</a:t>
            </a:r>
            <a:endParaRPr sz="78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sincronismo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velocidad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superior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sincrónica.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19.6.2</a:t>
            </a:r>
            <a:r>
              <a:rPr sz="1050" spc="-12" dirty="0">
                <a:latin typeface="Arial Unicode MS"/>
                <a:cs typeface="Arial Unicode MS"/>
              </a:rPr>
              <a:t>).X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-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1X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656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5xd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787" spc="-52" dirty="0">
                <a:latin typeface="Arial Unicode MS"/>
                <a:cs typeface="Arial Unicode MS"/>
              </a:rPr>
              <a:t>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5xd-</a:t>
            </a:r>
            <a:r>
              <a:rPr sz="1247" spc="-46" dirty="0">
                <a:latin typeface="Arial Unicode MS"/>
                <a:cs typeface="Arial Unicode MS"/>
              </a:rPr>
              <a:t>x</a:t>
            </a:r>
            <a:r>
              <a:rPr sz="787" spc="-46" dirty="0">
                <a:latin typeface="Arial Unicode MS"/>
                <a:cs typeface="Arial Unicode MS"/>
              </a:rPr>
              <a:t>2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xd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'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533%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417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MVA.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43918" y="6584037"/>
            <a:ext cx="1043348" cy="6667"/>
          </a:xfrm>
          <a:custGeom>
            <a:avLst/>
            <a:gdLst/>
            <a:ahLst/>
            <a:cxnLst/>
            <a:rect l="l" t="t" r="r" b="b"/>
            <a:pathLst>
              <a:path w="795020" h="5079">
                <a:moveTo>
                  <a:pt x="794880" y="0"/>
                </a:moveTo>
                <a:lnTo>
                  <a:pt x="0" y="0"/>
                </a:lnTo>
                <a:lnTo>
                  <a:pt x="0" y="5039"/>
                </a:lnTo>
                <a:lnTo>
                  <a:pt x="794880" y="5039"/>
                </a:lnTo>
                <a:lnTo>
                  <a:pt x="794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878102" y="7676335"/>
            <a:ext cx="374172" cy="6667"/>
          </a:xfrm>
          <a:custGeom>
            <a:avLst/>
            <a:gdLst/>
            <a:ahLst/>
            <a:cxnLst/>
            <a:rect l="l" t="t" r="r" b="b"/>
            <a:pathLst>
              <a:path w="285114" h="5079">
                <a:moveTo>
                  <a:pt x="285114" y="0"/>
                </a:moveTo>
                <a:lnTo>
                  <a:pt x="0" y="0"/>
                </a:lnTo>
                <a:lnTo>
                  <a:pt x="0" y="5039"/>
                </a:lnTo>
                <a:lnTo>
                  <a:pt x="285114" y="5039"/>
                </a:lnTo>
                <a:lnTo>
                  <a:pt x="285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553999" y="8445479"/>
            <a:ext cx="983347" cy="6667"/>
          </a:xfrm>
          <a:custGeom>
            <a:avLst/>
            <a:gdLst/>
            <a:ahLst/>
            <a:cxnLst/>
            <a:rect l="l" t="t" r="r" b="b"/>
            <a:pathLst>
              <a:path w="749300" h="5079">
                <a:moveTo>
                  <a:pt x="748804" y="0"/>
                </a:moveTo>
                <a:lnTo>
                  <a:pt x="0" y="0"/>
                </a:lnTo>
                <a:lnTo>
                  <a:pt x="0" y="5039"/>
                </a:lnTo>
                <a:lnTo>
                  <a:pt x="748804" y="5039"/>
                </a:lnTo>
                <a:lnTo>
                  <a:pt x="7488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493535" y="10185034"/>
            <a:ext cx="871677" cy="6667"/>
          </a:xfrm>
          <a:custGeom>
            <a:avLst/>
            <a:gdLst/>
            <a:ahLst/>
            <a:cxnLst/>
            <a:rect l="l" t="t" r="r" b="b"/>
            <a:pathLst>
              <a:path w="664210" h="5079">
                <a:moveTo>
                  <a:pt x="663841" y="0"/>
                </a:moveTo>
                <a:lnTo>
                  <a:pt x="0" y="0"/>
                </a:lnTo>
                <a:lnTo>
                  <a:pt x="0" y="5040"/>
                </a:lnTo>
                <a:lnTo>
                  <a:pt x="663841" y="5040"/>
                </a:lnTo>
                <a:lnTo>
                  <a:pt x="6638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78878" y="2995333"/>
            <a:ext cx="1681906" cy="1597384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8379190" y="4700247"/>
            <a:ext cx="368005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19.6.2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generadores.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54575" y="4892336"/>
            <a:ext cx="785844" cy="473234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66662">
              <a:spcBef>
                <a:spcPts val="341"/>
              </a:spcBef>
            </a:pPr>
            <a:r>
              <a:rPr sz="1968" spc="-78" baseline="-38888" dirty="0">
                <a:latin typeface="Arial Unicode MS"/>
                <a:cs typeface="Arial Unicode MS"/>
              </a:rPr>
              <a:t>X</a:t>
            </a:r>
            <a:r>
              <a:rPr sz="1378" spc="-78" baseline="-55555" dirty="0">
                <a:latin typeface="Arial Unicode MS"/>
                <a:cs typeface="Arial Unicode MS"/>
              </a:rPr>
              <a:t>2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97" baseline="-38888" dirty="0">
                <a:latin typeface="Arial Unicode MS"/>
                <a:cs typeface="Arial Unicode MS"/>
              </a:rPr>
              <a:t> 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xd</a:t>
            </a:r>
            <a:r>
              <a:rPr sz="919" spc="-33" dirty="0">
                <a:latin typeface="Arial Unicode MS"/>
                <a:cs typeface="Arial Unicode MS"/>
              </a:rPr>
              <a:t>0</a:t>
            </a:r>
            <a:endParaRPr sz="919">
              <a:latin typeface="Arial Unicode MS"/>
              <a:cs typeface="Arial Unicode MS"/>
            </a:endParaRPr>
          </a:p>
          <a:p>
            <a:pPr marL="520795">
              <a:spcBef>
                <a:spcPts val="210"/>
              </a:spcBef>
            </a:pPr>
            <a:r>
              <a:rPr sz="1312" spc="20" dirty="0">
                <a:latin typeface="Arial Unicode MS"/>
                <a:cs typeface="Arial Unicode MS"/>
              </a:rPr>
              <a:t>2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11638" y="6079701"/>
            <a:ext cx="3149209" cy="4755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Xd5191%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417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MVAb.</a:t>
            </a:r>
            <a:endParaRPr sz="1050">
              <a:latin typeface="Arial Unicode MS"/>
              <a:cs typeface="Arial Unicode MS"/>
            </a:endParaRPr>
          </a:p>
          <a:p>
            <a:pPr marR="6666" algn="r">
              <a:spcBef>
                <a:spcPts val="859"/>
              </a:spcBef>
            </a:pPr>
            <a:r>
              <a:rPr sz="1181" spc="-72" dirty="0">
                <a:latin typeface="Arial Unicode MS"/>
                <a:cs typeface="Arial Unicode MS"/>
              </a:rPr>
              <a:t>Z%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MVAb: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100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235910" y="6487291"/>
            <a:ext cx="43084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ðΩÞ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062700" y="6609439"/>
            <a:ext cx="368339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DVLÞ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594981" y="6983701"/>
            <a:ext cx="3639215" cy="10600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35750" algn="ctr">
              <a:lnSpc>
                <a:spcPts val="1437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Xd</a:t>
            </a:r>
            <a:r>
              <a:rPr sz="721" dirty="0">
                <a:latin typeface="Arial Unicode MS"/>
                <a:cs typeface="Arial Unicode MS"/>
              </a:rPr>
              <a:t>0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ðΩÞ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10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333</a:t>
            </a:r>
            <a:r>
              <a:rPr sz="1968" u="sng" spc="344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575" u="sng" baseline="4513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417: 100</a:t>
            </a:r>
            <a:r>
              <a:rPr sz="1575" spc="393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528:43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119918" algn="ctr">
              <a:lnSpc>
                <a:spcPts val="965"/>
              </a:lnSpc>
            </a:pPr>
            <a:r>
              <a:rPr sz="919" spc="-12" dirty="0">
                <a:latin typeface="Arial Unicode MS"/>
                <a:cs typeface="Arial Unicode MS"/>
              </a:rPr>
              <a:t>100D22Þ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15">
              <a:latin typeface="Arial Unicode MS"/>
              <a:cs typeface="Arial Unicode MS"/>
            </a:endParaRPr>
          </a:p>
          <a:p>
            <a:pPr marL="1135750" algn="ctr">
              <a:lnSpc>
                <a:spcPts val="1233"/>
              </a:lnSpc>
            </a:pPr>
            <a:r>
              <a:rPr sz="1312" spc="-52" dirty="0">
                <a:latin typeface="Arial Unicode MS"/>
                <a:cs typeface="Arial Unicode MS"/>
              </a:rPr>
              <a:t>X</a:t>
            </a:r>
            <a:r>
              <a:rPr sz="919" spc="-52" dirty="0">
                <a:latin typeface="Arial Unicode MS"/>
                <a:cs typeface="Arial Unicode MS"/>
              </a:rPr>
              <a:t>2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536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xd</a:t>
            </a:r>
            <a:r>
              <a:rPr sz="1378" baseline="55555" dirty="0">
                <a:latin typeface="Arial Unicode MS"/>
                <a:cs typeface="Arial Unicode MS"/>
              </a:rPr>
              <a:t>0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72" dirty="0">
                <a:latin typeface="Arial Unicode MS"/>
                <a:cs typeface="Arial Unicode MS"/>
              </a:rPr>
              <a:t> </a:t>
            </a:r>
            <a:r>
              <a:rPr sz="1673" baseline="45751" dirty="0">
                <a:latin typeface="Arial Unicode MS"/>
                <a:cs typeface="Arial Unicode MS"/>
              </a:rPr>
              <a:t>28:43</a:t>
            </a:r>
            <a:r>
              <a:rPr sz="1673" spc="393" baseline="4575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514:21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891527">
              <a:lnSpc>
                <a:spcPts val="1233"/>
              </a:lnSpc>
              <a:tabLst>
                <a:tab pos="2428154" algn="l"/>
              </a:tabLst>
            </a:pPr>
            <a:r>
              <a:rPr sz="1312" spc="-66" dirty="0">
                <a:latin typeface="Arial Unicode MS"/>
                <a:cs typeface="Arial Unicode MS"/>
              </a:rPr>
              <a:t>2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2</a:t>
            </a:r>
            <a:endParaRPr sz="1312">
              <a:latin typeface="Arial Unicode MS"/>
              <a:cs typeface="Arial Unicode MS"/>
            </a:endParaRPr>
          </a:p>
          <a:p>
            <a:pPr marL="33331">
              <a:spcBef>
                <a:spcPts val="525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787" spc="-52" dirty="0">
                <a:latin typeface="Arial Unicode MS"/>
                <a:cs typeface="Arial Unicode MS"/>
              </a:rPr>
              <a:t>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5xd-</a:t>
            </a:r>
            <a:r>
              <a:rPr sz="1247" spc="-46" dirty="0">
                <a:latin typeface="Arial Unicode MS"/>
                <a:cs typeface="Arial Unicode MS"/>
              </a:rPr>
              <a:t>x</a:t>
            </a:r>
            <a:r>
              <a:rPr sz="787" spc="-4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821783" y="8219109"/>
            <a:ext cx="1667523" cy="1884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673" baseline="-45751" dirty="0">
                <a:latin typeface="Arial Unicode MS"/>
                <a:cs typeface="Arial Unicode MS"/>
              </a:rPr>
              <a:t>Xd</a:t>
            </a:r>
            <a:r>
              <a:rPr sz="1673" spc="-40" baseline="-45751" dirty="0">
                <a:latin typeface="Arial Unicode MS"/>
                <a:cs typeface="Arial Unicode MS"/>
              </a:rPr>
              <a:t> </a:t>
            </a:r>
            <a:r>
              <a:rPr sz="1673" baseline="-45751" dirty="0">
                <a:latin typeface="Arial Unicode MS"/>
                <a:cs typeface="Arial Unicode MS"/>
              </a:rPr>
              <a:t>ðΩÞ</a:t>
            </a:r>
            <a:r>
              <a:rPr sz="1673" spc="-40" baseline="-45751" dirty="0">
                <a:latin typeface="Arial Unicode MS"/>
                <a:cs typeface="Arial Unicode MS"/>
              </a:rPr>
              <a:t> </a:t>
            </a:r>
            <a:r>
              <a:rPr sz="1673" baseline="-45751" dirty="0">
                <a:latin typeface="Arial Unicode MS"/>
                <a:cs typeface="Arial Unicode MS"/>
              </a:rPr>
              <a:t>5</a:t>
            </a:r>
            <a:r>
              <a:rPr sz="1673" spc="414" baseline="-4575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4173100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575773" y="8315833"/>
            <a:ext cx="56084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5164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611641" y="8376775"/>
            <a:ext cx="3479214" cy="985604"/>
          </a:xfrm>
          <a:prstGeom prst="rect">
            <a:avLst/>
          </a:prstGeom>
        </p:spPr>
        <p:txBody>
          <a:bodyPr vert="horz" wrap="square" lIns="0" tIns="102502" rIns="0" bIns="0" rtlCol="0">
            <a:spAutoFit/>
          </a:bodyPr>
          <a:lstStyle/>
          <a:p>
            <a:pPr marL="2115677">
              <a:spcBef>
                <a:spcPts val="807"/>
              </a:spcBef>
            </a:pPr>
            <a:r>
              <a:rPr sz="985" spc="-12" dirty="0">
                <a:latin typeface="Arial Unicode MS"/>
                <a:cs typeface="Arial Unicode MS"/>
              </a:rPr>
              <a:t>100:D22Þ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854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787" spc="-52" dirty="0">
                <a:latin typeface="Arial Unicode MS"/>
                <a:cs typeface="Arial Unicode MS"/>
              </a:rPr>
              <a:t>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5164-14.215150,35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ts val="1575"/>
              </a:lnSpc>
              <a:spcBef>
                <a:spcPts val="59"/>
              </a:spcBef>
            </a:pP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5150,35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5887,065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ΩX</a:t>
            </a:r>
            <a:r>
              <a:rPr sz="721" spc="-26" dirty="0">
                <a:latin typeface="Arial Unicode MS"/>
                <a:cs typeface="Arial Unicode MS"/>
              </a:rPr>
              <a:t>2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r>
              <a:rPr sz="1115" dirty="0">
                <a:latin typeface="Arial Unicode MS"/>
                <a:cs typeface="Arial Unicode MS"/>
              </a:rPr>
              <a:t> 14,21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primario,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583,839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313089" y="9493184"/>
            <a:ext cx="271670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Nevada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765440" y="9523241"/>
            <a:ext cx="2659202" cy="5445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6662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t</a:t>
            </a:r>
            <a:r>
              <a:rPr sz="591" spc="-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51 segundo;</a:t>
            </a:r>
            <a:r>
              <a:rPr sz="591" spc="-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Z</a:t>
            </a:r>
            <a:r>
              <a:rPr sz="393" spc="-26" dirty="0">
                <a:latin typeface="Arial Unicode MS"/>
                <a:cs typeface="Arial Unicode MS"/>
              </a:rPr>
              <a:t>s</a:t>
            </a:r>
            <a:r>
              <a:rPr sz="393" spc="-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5Z</a:t>
            </a:r>
            <a:r>
              <a:rPr sz="393" spc="-26" dirty="0">
                <a:latin typeface="Arial Unicode MS"/>
                <a:cs typeface="Arial Unicode MS"/>
              </a:rPr>
              <a:t>PAG</a:t>
            </a:r>
            <a:r>
              <a:rPr sz="393" spc="-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CAROLINA</a:t>
            </a:r>
            <a:r>
              <a:rPr sz="591" dirty="0">
                <a:latin typeface="Arial Unicode MS"/>
                <a:cs typeface="Arial Unicode MS"/>
              </a:rPr>
              <a:t> </a:t>
            </a:r>
            <a:r>
              <a:rPr sz="591" spc="-40" dirty="0">
                <a:latin typeface="Arial Unicode MS"/>
                <a:cs typeface="Arial Unicode MS"/>
              </a:rPr>
              <a:t>DEL</a:t>
            </a:r>
            <a:r>
              <a:rPr sz="591" spc="-7" dirty="0">
                <a:latin typeface="Arial Unicode MS"/>
                <a:cs typeface="Arial Unicode MS"/>
              </a:rPr>
              <a:t> </a:t>
            </a:r>
            <a:r>
              <a:rPr sz="591" dirty="0" smtClean="0">
                <a:latin typeface="Arial Unicode MS"/>
                <a:cs typeface="Arial Unicode MS"/>
              </a:rPr>
              <a:t>NOR</a:t>
            </a:r>
            <a:r>
              <a:rPr sz="591" strike="sngStrike" dirty="0" smtClean="0">
                <a:latin typeface="Arial Unicode MS"/>
                <a:cs typeface="Arial Unicode MS"/>
              </a:rPr>
              <a:t>TE</a:t>
            </a:r>
            <a:r>
              <a:rPr lang="es-ES" sz="591" strike="sngStrike" spc="492" dirty="0" smtClean="0">
                <a:latin typeface="Arial Unicode MS"/>
                <a:cs typeface="Arial Unicode MS"/>
              </a:rPr>
              <a:t> </a:t>
            </a:r>
            <a:r>
              <a:rPr sz="591" spc="289" dirty="0" smtClean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Z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378" spc="-48" baseline="-11904" dirty="0">
                <a:latin typeface="Arial Unicode MS"/>
                <a:cs typeface="Arial Unicode MS"/>
              </a:rPr>
              <a:t>PAG</a:t>
            </a:r>
            <a:endParaRPr sz="1378" baseline="-11904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115" dirty="0">
              <a:latin typeface="Arial Unicode MS"/>
              <a:cs typeface="Arial Unicode MS"/>
            </a:endParaRPr>
          </a:p>
          <a:p>
            <a:pPr marL="727447"/>
            <a:r>
              <a:rPr sz="1050" dirty="0">
                <a:latin typeface="Arial Unicode MS"/>
                <a:cs typeface="Arial Unicode MS"/>
              </a:rPr>
              <a:t>220;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000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=O3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685983" y="10096105"/>
            <a:ext cx="72834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403793" y="10104437"/>
            <a:ext cx="79251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12" dirty="0">
                <a:latin typeface="Arial Unicode MS"/>
                <a:cs typeface="Arial Unicode MS"/>
              </a:rPr>
              <a:t>522005Nevada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379206" y="10199440"/>
            <a:ext cx="4940066" cy="10596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25824" algn="ctr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100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=O3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919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CT513.000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/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15CAROLINA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spc="-40" dirty="0">
                <a:latin typeface="Arial Unicode MS"/>
                <a:cs typeface="Arial Unicode MS"/>
              </a:rPr>
              <a:t>DEL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406"/>
              </a:spcBef>
            </a:pPr>
            <a:r>
              <a:rPr sz="1050" dirty="0">
                <a:latin typeface="Arial Unicode MS"/>
                <a:cs typeface="Arial Unicode MS"/>
              </a:rPr>
              <a:t>6.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subimpedancia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externas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alta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(220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kV)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919" spc="-26" dirty="0">
                <a:latin typeface="Arial Unicode MS"/>
                <a:cs typeface="Arial Unicode MS"/>
              </a:rPr>
              <a:t>),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03119" y="2995331"/>
            <a:ext cx="3119608" cy="265565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0823286" y="6614270"/>
            <a:ext cx="1175850" cy="6667"/>
          </a:xfrm>
          <a:custGeom>
            <a:avLst/>
            <a:gdLst/>
            <a:ahLst/>
            <a:cxnLst/>
            <a:rect l="l" t="t" r="r" b="b"/>
            <a:pathLst>
              <a:path w="895985" h="5079">
                <a:moveTo>
                  <a:pt x="895680" y="0"/>
                </a:moveTo>
                <a:lnTo>
                  <a:pt x="0" y="0"/>
                </a:lnTo>
                <a:lnTo>
                  <a:pt x="0" y="5039"/>
                </a:lnTo>
                <a:lnTo>
                  <a:pt x="895680" y="5039"/>
                </a:lnTo>
                <a:lnTo>
                  <a:pt x="895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8271555" y="5750195"/>
            <a:ext cx="3750051" cy="17451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6662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19.6.3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591">
              <a:latin typeface="Arial Unicode MS"/>
              <a:cs typeface="Arial Unicode MS"/>
            </a:endParaRPr>
          </a:p>
          <a:p>
            <a:pPr marR="129157" algn="r"/>
            <a:r>
              <a:rPr sz="1115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730:3650: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252-525: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2%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>
              <a:latin typeface="Arial Unicode MS"/>
              <a:cs typeface="Arial Unicode MS"/>
            </a:endParaRPr>
          </a:p>
          <a:p>
            <a:pPr marL="1647378"/>
            <a:r>
              <a:rPr sz="1575" baseline="-45138" dirty="0">
                <a:latin typeface="Arial Unicode MS"/>
                <a:cs typeface="Arial Unicode MS"/>
              </a:rPr>
              <a:t>Z</a:t>
            </a:r>
            <a:r>
              <a:rPr sz="1082" baseline="-65656" dirty="0">
                <a:latin typeface="Arial Unicode MS"/>
                <a:cs typeface="Arial Unicode MS"/>
              </a:rPr>
              <a:t>colocar</a:t>
            </a:r>
            <a:r>
              <a:rPr sz="1082" spc="-9" baseline="-65656" dirty="0">
                <a:latin typeface="Arial Unicode MS"/>
                <a:cs typeface="Arial Unicode MS"/>
              </a:rPr>
              <a:t> </a:t>
            </a:r>
            <a:r>
              <a:rPr sz="1575" baseline="-45138" dirty="0">
                <a:latin typeface="Arial Unicode MS"/>
                <a:cs typeface="Arial Unicode MS"/>
              </a:rPr>
              <a:t>ðΩÞ 5</a:t>
            </a:r>
            <a:r>
              <a:rPr sz="1575" spc="993" baseline="-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25:</a:t>
            </a:r>
            <a:r>
              <a:rPr sz="1181" spc="-12" dirty="0">
                <a:latin typeface="Arial Unicode MS"/>
                <a:cs typeface="Arial Unicode MS"/>
              </a:rPr>
              <a:t> 234173100</a:t>
            </a:r>
            <a:endParaRPr sz="1181">
              <a:latin typeface="Arial Unicode MS"/>
              <a:cs typeface="Arial Unicode MS"/>
            </a:endParaRPr>
          </a:p>
          <a:p>
            <a:pPr marR="294979" algn="r">
              <a:spcBef>
                <a:spcPts val="564"/>
              </a:spcBef>
            </a:pPr>
            <a:r>
              <a:rPr sz="985" spc="-12" dirty="0">
                <a:latin typeface="Arial Unicode MS"/>
                <a:cs typeface="Arial Unicode MS"/>
              </a:rPr>
              <a:t>100D220Þ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  <a:p>
            <a:pPr marR="126657" algn="r"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50: 217 Ω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DprimarioÞ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985">
              <a:latin typeface="Arial Unicode MS"/>
              <a:cs typeface="Arial Unicode MS"/>
            </a:endParaRPr>
          </a:p>
          <a:p>
            <a:pPr marR="23332" algn="r">
              <a:tabLst>
                <a:tab pos="1403230" algn="l"/>
              </a:tabLst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854" dirty="0">
                <a:latin typeface="Arial Unicode MS"/>
                <a:cs typeface="Arial Unicode MS"/>
              </a:rPr>
              <a:t>ðΩÞ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secundario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55: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721" spc="-12" dirty="0">
                <a:latin typeface="Arial Unicode MS"/>
                <a:cs typeface="Arial Unicode MS"/>
              </a:rPr>
              <a:t>primario</a:t>
            </a:r>
            <a:endParaRPr sz="721">
              <a:latin typeface="Arial Unicode MS"/>
              <a:cs typeface="Arial Unicode MS"/>
            </a:endParaRPr>
          </a:p>
          <a:p>
            <a:pPr marR="29998" algn="r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55: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930: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217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44113" y="7653120"/>
            <a:ext cx="742510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 2803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258627" y="7745298"/>
            <a:ext cx="246670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12" dirty="0">
                <a:latin typeface="Arial Unicode MS"/>
                <a:cs typeface="Arial Unicode MS"/>
              </a:rPr>
              <a:t>Z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258586" y="8604890"/>
            <a:ext cx="92084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Carga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092285" y="8803830"/>
            <a:ext cx="55500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-2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min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842531" y="8754265"/>
            <a:ext cx="861678" cy="8127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5XG1XT</a:t>
            </a:r>
            <a:endParaRPr sz="1247">
              <a:latin typeface="Arial Unicode MS"/>
              <a:cs typeface="Arial Unicode MS"/>
            </a:endParaRPr>
          </a:p>
          <a:p>
            <a:pPr marL="34997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5Xd}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1XT</a:t>
            </a:r>
            <a:endParaRPr sz="1247">
              <a:latin typeface="Arial Unicode MS"/>
              <a:cs typeface="Arial Unicode MS"/>
            </a:endParaRPr>
          </a:p>
          <a:p>
            <a:pPr marL="16666" algn="ctr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50:221o: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14</a:t>
            </a:r>
            <a:endParaRPr sz="1181">
              <a:latin typeface="Arial Unicode MS"/>
              <a:cs typeface="Arial Unicode MS"/>
            </a:endParaRPr>
          </a:p>
          <a:p>
            <a:pPr marL="94160" algn="ctr">
              <a:spcBef>
                <a:spcPts val="86"/>
              </a:spcBef>
            </a:pPr>
            <a:r>
              <a:rPr sz="1247" spc="-12" dirty="0">
                <a:latin typeface="Arial Unicode MS"/>
                <a:cs typeface="Arial Unicode MS"/>
              </a:rPr>
              <a:t>50:36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21643" y="9633259"/>
            <a:ext cx="5252571" cy="19533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3607234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Fijar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tiempo53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>
              <a:latin typeface="Arial Unicode MS"/>
              <a:cs typeface="Arial Unicode MS"/>
            </a:endParaRPr>
          </a:p>
          <a:p>
            <a:pPr marL="144988" indent="-128324"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>
              <a:latin typeface="Arial Unicode MS"/>
              <a:cs typeface="Arial Unicode MS"/>
            </a:endParaRPr>
          </a:p>
          <a:p>
            <a:pPr marL="135823" indent="-119157">
              <a:spcBef>
                <a:spcPts val="531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6,4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K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entrante;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480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  <a:buAutoNum type="arabicPeriod"/>
            </a:pPr>
            <a:endParaRPr sz="721">
              <a:latin typeface="Arial Unicode MS"/>
              <a:cs typeface="Arial Unicode MS"/>
            </a:endParaRPr>
          </a:p>
          <a:p>
            <a:pPr marL="367473" lvl="1" indent="-119991">
              <a:buAutoNum type="arabicPeriod" startAt="7"/>
              <a:tabLst>
                <a:tab pos="368306" algn="l"/>
              </a:tabLst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A.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subfrecuencia</a:t>
            </a:r>
            <a:endParaRPr sz="105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72"/>
              </a:spcBef>
            </a:pPr>
            <a:r>
              <a:rPr sz="787" spc="-12" dirty="0">
                <a:latin typeface="Arial Unicode MS"/>
                <a:cs typeface="Arial Unicode MS"/>
              </a:rPr>
              <a:t>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necesaria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deslastre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permitir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recuperación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unidad.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80150" y="2497265"/>
            <a:ext cx="5160901" cy="19333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247482"/>
            <a:r>
              <a:rPr sz="919" dirty="0">
                <a:latin typeface="Arial Unicode MS"/>
                <a:cs typeface="Arial Unicode MS"/>
              </a:rPr>
              <a:t>Conjunto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547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Hz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F550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Hzt</a:t>
            </a:r>
            <a:endParaRPr sz="919" dirty="0">
              <a:latin typeface="Arial Unicode MS"/>
              <a:cs typeface="Arial Unicode MS"/>
            </a:endParaRPr>
          </a:p>
          <a:p>
            <a:pPr marL="247482">
              <a:spcBef>
                <a:spcPts val="465"/>
              </a:spcBef>
            </a:pP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257480" marR="6666" indent="-24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deslastre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carga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red.</a:t>
            </a:r>
            <a:endParaRPr sz="1050" dirty="0">
              <a:latin typeface="Arial Unicode MS"/>
              <a:cs typeface="Arial Unicode MS"/>
            </a:endParaRPr>
          </a:p>
          <a:p>
            <a:pPr marL="247482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8.protección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sobrefrecuencia</a:t>
            </a:r>
            <a:endParaRPr sz="919" dirty="0">
              <a:latin typeface="Arial Unicode MS"/>
              <a:cs typeface="Arial Unicode MS"/>
            </a:endParaRPr>
          </a:p>
          <a:p>
            <a:pPr marL="247482" marR="654951">
              <a:lnSpc>
                <a:spcPts val="1575"/>
              </a:lnSpc>
              <a:spcBef>
                <a:spcPts val="91"/>
              </a:spcBef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sobrevelocidad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manera.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Conjunto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relés554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Hz,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F5Acción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Hz: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201" y="5048803"/>
            <a:ext cx="5251737" cy="4458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7499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8.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subtensión</a:t>
            </a:r>
            <a:endParaRPr sz="919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  <a:spcBef>
                <a:spcPts val="7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 tiene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uv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establecido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0,7V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CB.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2426488">
              <a:lnSpc>
                <a:spcPct val="166100"/>
              </a:lnSpc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etapa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2,5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segundos.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Nivel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656">
              <a:latin typeface="Arial Unicode MS"/>
              <a:cs typeface="Arial Unicode MS"/>
            </a:endParaRPr>
          </a:p>
          <a:p>
            <a:pPr marL="1541553"/>
            <a:r>
              <a:rPr sz="985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50: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7V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50: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73100570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51,2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</a:t>
            </a:r>
            <a:endParaRPr sz="854">
              <a:latin typeface="Arial Unicode MS"/>
              <a:cs typeface="Arial Unicode MS"/>
            </a:endParaRPr>
          </a:p>
          <a:p>
            <a:pPr marL="248315" marR="2181506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Acción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985" spc="-26" dirty="0">
                <a:latin typeface="Arial Unicode MS"/>
                <a:cs typeface="Arial Unicode MS"/>
              </a:rPr>
              <a:t>).</a:t>
            </a:r>
            <a:r>
              <a:rPr sz="985" dirty="0">
                <a:latin typeface="Arial Unicode MS"/>
                <a:cs typeface="Arial Unicode MS"/>
              </a:rPr>
              <a:t> Etapa </a:t>
            </a:r>
            <a:r>
              <a:rPr sz="985" spc="-33" dirty="0">
                <a:latin typeface="Arial Unicode MS"/>
                <a:cs typeface="Arial Unicode MS"/>
              </a:rPr>
              <a:t>2: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570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</a:t>
            </a:r>
            <a:endParaRPr sz="985">
              <a:latin typeface="Arial Unicode MS"/>
              <a:cs typeface="Arial Unicode MS"/>
            </a:endParaRPr>
          </a:p>
          <a:p>
            <a:pPr marL="248315" marR="3877215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52,5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591">
              <a:latin typeface="Arial Unicode MS"/>
              <a:cs typeface="Arial Unicode MS"/>
            </a:endParaRPr>
          </a:p>
          <a:p>
            <a:pPr marL="145823" indent="-129157"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>
              <a:latin typeface="Arial Unicode MS"/>
              <a:cs typeface="Arial Unicode MS"/>
            </a:endParaRPr>
          </a:p>
          <a:p>
            <a:pPr marL="154988" indent="-138323">
              <a:spcBef>
                <a:spcPts val="406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6,4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kV;</a:t>
            </a:r>
            <a:endParaRPr sz="985">
              <a:latin typeface="Arial Unicode MS"/>
              <a:cs typeface="Arial Unicode MS"/>
            </a:endParaRPr>
          </a:p>
          <a:p>
            <a:pPr marL="145823" indent="-129157">
              <a:spcBef>
                <a:spcPts val="453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9.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sobretensión</a:t>
            </a:r>
            <a:endParaRPr sz="787">
              <a:latin typeface="Arial Unicode MS"/>
              <a:cs typeface="Arial Unicode MS"/>
            </a:endParaRPr>
          </a:p>
          <a:p>
            <a:pPr marL="16666" marR="344142" indent="231649">
              <a:lnSpc>
                <a:spcPct val="124600"/>
              </a:lnSpc>
              <a:spcBef>
                <a:spcPts val="52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Regulador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Automático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(AVR)</a:t>
            </a:r>
            <a:r>
              <a:rPr sz="1050" dirty="0">
                <a:latin typeface="Arial Unicode MS"/>
                <a:cs typeface="Arial Unicode MS"/>
              </a:rPr>
              <a:t> funciona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excitación.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76"/>
              </a:spcBef>
            </a:pPr>
            <a:r>
              <a:rPr sz="787" dirty="0">
                <a:latin typeface="Arial Unicode MS"/>
                <a:cs typeface="Arial Unicode MS"/>
              </a:rPr>
              <a:t>Primera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etapa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070560" y="9914776"/>
            <a:ext cx="249169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12" dirty="0">
                <a:latin typeface="Arial Unicode MS"/>
                <a:cs typeface="Arial Unicode MS"/>
              </a:rPr>
              <a:t>V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518432" y="9842680"/>
            <a:ext cx="1250017" cy="379299"/>
          </a:xfrm>
          <a:prstGeom prst="rect">
            <a:avLst/>
          </a:prstGeom>
        </p:spPr>
        <p:txBody>
          <a:bodyPr vert="horz" wrap="square" lIns="0" tIns="30000" rIns="0" bIns="0" rtlCol="0">
            <a:spAutoFit/>
          </a:bodyPr>
          <a:lstStyle/>
          <a:p>
            <a:pPr marL="21665">
              <a:spcBef>
                <a:spcPts val="236"/>
              </a:spcBef>
            </a:pPr>
            <a:r>
              <a:rPr sz="854" dirty="0">
                <a:latin typeface="Arial Unicode MS"/>
                <a:cs typeface="Arial Unicode MS"/>
              </a:rPr>
              <a:t>51: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12" dirty="0">
                <a:latin typeface="Arial Unicode MS"/>
                <a:cs typeface="Arial Unicode MS"/>
              </a:rPr>
              <a:t> V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247" dirty="0">
                <a:latin typeface="Arial Unicode MS"/>
                <a:cs typeface="Arial Unicode MS"/>
              </a:rPr>
              <a:t>51: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131005110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611650" y="10287853"/>
            <a:ext cx="965847" cy="617275"/>
          </a:xfrm>
          <a:prstGeom prst="rect">
            <a:avLst/>
          </a:prstGeom>
        </p:spPr>
        <p:txBody>
          <a:bodyPr vert="horz" wrap="square" lIns="0" tIns="12500" rIns="0" bIns="0" rtlCol="0">
            <a:spAutoFit/>
          </a:bodyPr>
          <a:lstStyle/>
          <a:p>
            <a:pPr marL="16666" marR="6666" indent="-833">
              <a:lnSpc>
                <a:spcPct val="135700"/>
              </a:lnSpc>
              <a:spcBef>
                <a:spcPts val="99"/>
              </a:spcBef>
            </a:pPr>
            <a:r>
              <a:rPr sz="985" spc="78" dirty="0">
                <a:latin typeface="Arial Unicode MS"/>
                <a:cs typeface="Arial Unicode MS"/>
              </a:rPr>
              <a:t>t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54,5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</a:t>
            </a:r>
            <a:r>
              <a:rPr sz="985" dirty="0">
                <a:latin typeface="Arial Unicode MS"/>
                <a:cs typeface="Arial Unicode MS"/>
              </a:rPr>
              <a:t> Acción: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alarma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etapa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262388" y="11042889"/>
            <a:ext cx="1373352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51: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5120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633988" y="11924506"/>
            <a:ext cx="96667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53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693836" y="9981882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79">
                <a:moveTo>
                  <a:pt x="370078" y="0"/>
                </a:moveTo>
                <a:lnTo>
                  <a:pt x="0" y="0"/>
                </a:lnTo>
                <a:lnTo>
                  <a:pt x="0" y="5040"/>
                </a:lnTo>
                <a:lnTo>
                  <a:pt x="370078" y="5040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61845" y="5012681"/>
            <a:ext cx="3999888" cy="273358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49" y="2505598"/>
            <a:ext cx="5038402" cy="1942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1115" spc="-12" dirty="0">
                <a:latin typeface="Arial Unicode MS"/>
                <a:cs typeface="Arial Unicode MS"/>
              </a:rPr>
              <a:t>Acción:</a:t>
            </a:r>
            <a:endParaRPr sz="1115" dirty="0">
              <a:latin typeface="Arial Unicode MS"/>
              <a:cs typeface="Arial Unicode MS"/>
            </a:endParaRPr>
          </a:p>
          <a:p>
            <a:pPr marL="172488" indent="-155822">
              <a:spcBef>
                <a:spcPts val="1011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CB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AT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</a:t>
            </a:r>
            <a:r>
              <a:rPr sz="721" spc="-33" dirty="0">
                <a:latin typeface="Arial Unicode MS"/>
                <a:cs typeface="Arial Unicode MS"/>
              </a:rPr>
              <a:t>1</a:t>
            </a:r>
            <a:r>
              <a:rPr sz="1115" spc="-33" dirty="0">
                <a:latin typeface="Arial Unicode MS"/>
                <a:cs typeface="Arial Unicode MS"/>
              </a:rPr>
              <a:t>;</a:t>
            </a:r>
            <a:endParaRPr sz="1115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26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Entrante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</a:t>
            </a:r>
            <a:r>
              <a:rPr sz="591" spc="-26" dirty="0">
                <a:latin typeface="Arial Unicode MS"/>
                <a:cs typeface="Arial Unicode MS"/>
              </a:rPr>
              <a:t>2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6,4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kV;</a:t>
            </a:r>
            <a:endParaRPr sz="919" dirty="0">
              <a:latin typeface="Arial Unicode MS"/>
              <a:cs typeface="Arial Unicode MS"/>
            </a:endParaRPr>
          </a:p>
          <a:p>
            <a:pPr marL="144988" indent="-129157">
              <a:spcBef>
                <a:spcPts val="465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 dirty="0">
              <a:latin typeface="Arial Unicode MS"/>
              <a:cs typeface="Arial Unicode MS"/>
            </a:endParaRPr>
          </a:p>
          <a:p>
            <a:pPr marL="144988" indent="-129157">
              <a:spcBef>
                <a:spcPts val="472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10.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26"/>
              </a:spcBef>
            </a:pPr>
            <a:r>
              <a:rPr sz="1115" spc="-72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circunstancias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(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19.6.4</a:t>
            </a:r>
            <a:r>
              <a:rPr sz="1115" spc="-12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7828186"/>
            <a:ext cx="3304211" cy="72497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19.6.4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sesgada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050">
              <a:latin typeface="Arial Unicode MS"/>
              <a:cs typeface="Arial Unicode MS"/>
            </a:endParaRPr>
          </a:p>
          <a:p>
            <a:pPr marL="248315" marR="980761" indent="-833">
              <a:lnSpc>
                <a:spcPct val="152600"/>
              </a:lnSpc>
            </a:pPr>
            <a:r>
              <a:rPr sz="854" dirty="0">
                <a:latin typeface="Arial Unicode MS"/>
                <a:cs typeface="Arial Unicode MS"/>
              </a:rPr>
              <a:t>(I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5corriente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generador):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PAG5O3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</a:t>
            </a:r>
            <a:r>
              <a:rPr sz="591" spc="-26" dirty="0">
                <a:latin typeface="Arial Unicode MS"/>
                <a:cs typeface="Arial Unicode MS"/>
              </a:rPr>
              <a:t>L</a:t>
            </a:r>
            <a:r>
              <a:rPr sz="854" spc="-26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[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73396" y="8725143"/>
            <a:ext cx="36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46" dirty="0">
                <a:latin typeface="Arial Unicode MS"/>
                <a:cs typeface="Arial Unicode MS"/>
              </a:rPr>
              <a:t>PAG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450098" y="8741809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333310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24413" y="8908804"/>
            <a:ext cx="210502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24091" algn="l"/>
                <a:tab pos="2087346" algn="l"/>
              </a:tabLst>
            </a:pPr>
            <a:r>
              <a:rPr sz="721" dirty="0">
                <a:latin typeface="Arial Unicode MS"/>
                <a:cs typeface="Arial Unicode MS"/>
              </a:rPr>
              <a:t>5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pf</a:t>
            </a:r>
            <a:r>
              <a:rPr sz="721" strike="sngStrike" spc="-12" dirty="0">
                <a:latin typeface="Arial Unicode MS"/>
                <a:cs typeface="Arial Unicode MS"/>
              </a:rPr>
              <a:t>fiffiffi</a:t>
            </a:r>
            <a:r>
              <a:rPr sz="721" strike="sngStrike" dirty="0">
                <a:latin typeface="Arial Unicode MS"/>
                <a:cs typeface="Arial Unicode MS"/>
              </a:rPr>
              <a:t>	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 pf</a:t>
            </a:r>
            <a:r>
              <a:rPr sz="721" strike="sngStrike" dirty="0">
                <a:latin typeface="Arial Unicode MS"/>
                <a:cs typeface="Arial Unicode MS"/>
              </a:rPr>
              <a:t>fiffiffi	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457022" y="9004148"/>
            <a:ext cx="1711689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79088" algn="l"/>
              </a:tabLst>
            </a:pPr>
            <a:r>
              <a:rPr sz="1050" spc="-26" dirty="0">
                <a:latin typeface="Arial Unicode MS"/>
                <a:cs typeface="Arial Unicode MS"/>
              </a:rPr>
              <a:t>3V</a:t>
            </a:r>
            <a:r>
              <a:rPr sz="721" spc="-26" dirty="0">
                <a:latin typeface="Arial Unicode MS"/>
                <a:cs typeface="Arial Unicode MS"/>
              </a:rPr>
              <a:t>L</a:t>
            </a:r>
            <a:r>
              <a:rPr sz="1050" spc="-26" dirty="0">
                <a:latin typeface="Arial Unicode MS"/>
                <a:cs typeface="Arial Unicode MS"/>
              </a:rPr>
              <a:t>: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" dirty="0">
                <a:latin typeface="Arial Unicode MS"/>
                <a:cs typeface="Arial Unicode MS"/>
              </a:rPr>
              <a:t>φ</a:t>
            </a:r>
            <a:r>
              <a:rPr sz="1050" dirty="0">
                <a:latin typeface="Arial Unicode MS"/>
                <a:cs typeface="Arial Unicode MS"/>
              </a:rPr>
              <a:t>	</a:t>
            </a:r>
            <a:r>
              <a:rPr sz="1050" spc="-26" dirty="0">
                <a:latin typeface="Arial Unicode MS"/>
                <a:cs typeface="Arial Unicode MS"/>
              </a:rPr>
              <a:t>3V</a:t>
            </a:r>
            <a:r>
              <a:rPr sz="721" spc="-26" dirty="0">
                <a:latin typeface="Arial Unicode MS"/>
                <a:cs typeface="Arial Unicode MS"/>
              </a:rPr>
              <a:t>L</a:t>
            </a:r>
            <a:r>
              <a:rPr sz="1050" spc="-26" dirty="0">
                <a:latin typeface="Arial Unicode MS"/>
                <a:cs typeface="Arial Unicode MS"/>
              </a:rPr>
              <a:t>: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φ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734180" y="8963098"/>
            <a:ext cx="1841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norte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485361" y="9257722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333310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39551" y="9371101"/>
            <a:ext cx="199252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190745" algn="l"/>
              </a:tabLst>
            </a:pPr>
            <a:r>
              <a:rPr sz="1082" baseline="5050" dirty="0">
                <a:latin typeface="Arial Unicode MS"/>
                <a:cs typeface="Arial Unicode MS"/>
              </a:rPr>
              <a:t>5</a:t>
            </a:r>
            <a:r>
              <a:rPr sz="1082" spc="-9" baseline="5050" dirty="0">
                <a:latin typeface="Arial Unicode MS"/>
                <a:cs typeface="Arial Unicode MS"/>
              </a:rPr>
              <a:t> </a:t>
            </a:r>
            <a:r>
              <a:rPr sz="1082" spc="-20" baseline="5050" dirty="0">
                <a:latin typeface="Arial Unicode MS"/>
                <a:cs typeface="Arial Unicode MS"/>
              </a:rPr>
              <a:t>pf</a:t>
            </a:r>
            <a:r>
              <a:rPr sz="1082" strike="sngStrike" spc="-20" baseline="5050" dirty="0">
                <a:latin typeface="Arial Unicode MS"/>
                <a:cs typeface="Arial Unicode MS"/>
              </a:rPr>
              <a:t>fiffiffi</a:t>
            </a:r>
            <a:r>
              <a:rPr sz="1082" strike="sngStrike" baseline="5050" dirty="0">
                <a:latin typeface="Arial Unicode MS"/>
                <a:cs typeface="Arial Unicode MS"/>
              </a:rPr>
              <a:t>	</a:t>
            </a:r>
            <a:r>
              <a:rPr sz="1082" spc="315" baseline="50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510;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924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455466" y="9450856"/>
            <a:ext cx="1393353" cy="494702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33331">
              <a:spcBef>
                <a:spcPts val="544"/>
              </a:spcBef>
            </a:pPr>
            <a:r>
              <a:rPr sz="1181" dirty="0">
                <a:latin typeface="Arial Unicode MS"/>
                <a:cs typeface="Arial Unicode MS"/>
              </a:rPr>
              <a:t>332230: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8</a:t>
            </a:r>
            <a:endParaRPr sz="1181">
              <a:latin typeface="Arial Unicode MS"/>
              <a:cs typeface="Arial Unicode MS"/>
            </a:endParaRPr>
          </a:p>
          <a:p>
            <a:pPr marL="238316">
              <a:spcBef>
                <a:spcPts val="433"/>
              </a:spcBef>
            </a:pPr>
            <a:r>
              <a:rPr sz="1050" dirty="0">
                <a:latin typeface="Arial Unicode MS"/>
                <a:cs typeface="Arial Unicode MS"/>
              </a:rPr>
              <a:t>10;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924</a:t>
            </a:r>
            <a:r>
              <a:rPr sz="1050" spc="453" dirty="0">
                <a:latin typeface="Arial Unicode MS"/>
                <a:cs typeface="Arial Unicode MS"/>
              </a:rPr>
              <a:t> </a:t>
            </a:r>
            <a:r>
              <a:rPr sz="1870" baseline="-40935" dirty="0">
                <a:latin typeface="Arial Unicode MS"/>
                <a:cs typeface="Arial Unicode MS"/>
              </a:rPr>
              <a:t>50:84</a:t>
            </a:r>
            <a:r>
              <a:rPr sz="1870" spc="-9" baseline="-40935" dirty="0">
                <a:latin typeface="Arial Unicode MS"/>
                <a:cs typeface="Arial Unicode MS"/>
              </a:rPr>
              <a:t> </a:t>
            </a:r>
            <a:r>
              <a:rPr sz="1870" spc="-117" baseline="-40935" dirty="0">
                <a:latin typeface="Arial Unicode MS"/>
                <a:cs typeface="Arial Unicode MS"/>
              </a:rPr>
              <a:t>A</a:t>
            </a:r>
            <a:endParaRPr sz="1870" baseline="-40935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661173" y="9901798"/>
            <a:ext cx="15516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 err="1">
                <a:latin typeface="Arial Unicode MS"/>
                <a:cs typeface="Arial Unicode MS"/>
              </a:rPr>
              <a:t>secundario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5</a:t>
            </a:r>
            <a:r>
              <a:rPr lang="es-ES" sz="1050" spc="236" dirty="0" smtClean="0">
                <a:latin typeface="Arial Unicode MS"/>
                <a:cs typeface="Arial Unicode MS"/>
              </a:rPr>
              <a:t> </a:t>
            </a:r>
            <a:r>
              <a:rPr sz="1575" baseline="-38194" dirty="0" smtClean="0">
                <a:latin typeface="Arial Unicode MS"/>
                <a:cs typeface="Arial Unicode MS"/>
              </a:rPr>
              <a:t>13</a:t>
            </a:r>
            <a:r>
              <a:rPr sz="1575" baseline="-38194" dirty="0">
                <a:latin typeface="Arial Unicode MS"/>
                <a:cs typeface="Arial Unicode MS"/>
              </a:rPr>
              <a:t>;</a:t>
            </a:r>
            <a:r>
              <a:rPr sz="1575" spc="117" baseline="-38194" dirty="0">
                <a:latin typeface="Arial Unicode MS"/>
                <a:cs typeface="Arial Unicode MS"/>
              </a:rPr>
              <a:t> </a:t>
            </a:r>
            <a:r>
              <a:rPr sz="1575" spc="-48" baseline="-38194" dirty="0">
                <a:latin typeface="Arial Unicode MS"/>
                <a:cs typeface="Arial Unicode MS"/>
              </a:rPr>
              <a:t>000</a:t>
            </a:r>
            <a:endParaRPr sz="1575" baseline="-38194" dirty="0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554042" y="10421146"/>
            <a:ext cx="2822539" cy="1214448"/>
          </a:xfrm>
          <a:prstGeom prst="rect">
            <a:avLst/>
          </a:prstGeom>
        </p:spPr>
        <p:txBody>
          <a:bodyPr vert="horz" wrap="square" lIns="0" tIns="35001" rIns="0" bIns="0" rtlCol="0">
            <a:spAutoFit/>
          </a:bodyPr>
          <a:lstStyle/>
          <a:p>
            <a:pPr marL="1874862">
              <a:spcBef>
                <a:spcPts val="275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colocar</a:t>
            </a:r>
            <a:r>
              <a:rPr sz="459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50: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</a:t>
            </a:r>
            <a:r>
              <a:rPr sz="459" spc="-12" dirty="0">
                <a:latin typeface="Arial Unicode MS"/>
                <a:cs typeface="Arial Unicode MS"/>
              </a:rPr>
              <a:t>norte</a:t>
            </a:r>
            <a:endParaRPr sz="459">
              <a:latin typeface="Arial Unicode MS"/>
              <a:cs typeface="Arial Unicode MS"/>
            </a:endParaRPr>
          </a:p>
          <a:p>
            <a:pPr marL="2083180">
              <a:spcBef>
                <a:spcPts val="236"/>
              </a:spcBef>
            </a:pP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130:84</a:t>
            </a:r>
            <a:endParaRPr sz="1181">
              <a:latin typeface="Arial Unicode MS"/>
              <a:cs typeface="Arial Unicode MS"/>
            </a:endParaRPr>
          </a:p>
          <a:p>
            <a:pPr marL="216150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50: 084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Establecer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parada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sesgo520%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985" dirty="0">
                <a:latin typeface="Arial Unicode MS"/>
                <a:cs typeface="Arial Unicode MS"/>
              </a:rPr>
              <a:t>11.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inversaPAG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Conjunto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inverso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50,01333353,33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MW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1196524" y="4270938"/>
            <a:ext cx="540840" cy="6667"/>
          </a:xfrm>
          <a:custGeom>
            <a:avLst/>
            <a:gdLst/>
            <a:ahLst/>
            <a:cxnLst/>
            <a:rect l="l" t="t" r="r" b="b"/>
            <a:pathLst>
              <a:path w="412114" h="5080">
                <a:moveTo>
                  <a:pt x="411835" y="0"/>
                </a:moveTo>
                <a:lnTo>
                  <a:pt x="0" y="0"/>
                </a:lnTo>
                <a:lnTo>
                  <a:pt x="0" y="5039"/>
                </a:lnTo>
                <a:lnTo>
                  <a:pt x="411835" y="5039"/>
                </a:lnTo>
                <a:lnTo>
                  <a:pt x="411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064887" y="2996247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128192" y="3087482"/>
            <a:ext cx="114668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establecido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91986" y="3077852"/>
            <a:ext cx="739177" cy="534887"/>
          </a:xfrm>
          <a:prstGeom prst="rect">
            <a:avLst/>
          </a:prstGeom>
        </p:spPr>
        <p:txBody>
          <a:bodyPr vert="horz" wrap="square" lIns="0" tIns="100835" rIns="0" bIns="0" rtlCol="0">
            <a:spAutoFit/>
          </a:bodyPr>
          <a:lstStyle/>
          <a:p>
            <a:pPr marL="106659">
              <a:spcBef>
                <a:spcPts val="795"/>
              </a:spcBef>
            </a:pPr>
            <a:r>
              <a:rPr sz="1050" spc="-26" dirty="0">
                <a:latin typeface="Arial Unicode MS"/>
                <a:cs typeface="Arial Unicode MS"/>
              </a:rPr>
              <a:t>3V</a:t>
            </a:r>
            <a:r>
              <a:rPr sz="721" spc="-26" dirty="0">
                <a:latin typeface="Arial Unicode MS"/>
                <a:cs typeface="Arial Unicode MS"/>
              </a:rPr>
              <a:t>L</a:t>
            </a:r>
            <a:r>
              <a:rPr sz="1050" spc="-26" dirty="0">
                <a:latin typeface="Arial Unicode MS"/>
                <a:cs typeface="Arial Unicode MS"/>
              </a:rPr>
              <a:t>: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" dirty="0">
                <a:latin typeface="Arial Unicode MS"/>
                <a:cs typeface="Arial Unicode MS"/>
              </a:rPr>
              <a:t>φ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41"/>
              </a:spcBef>
            </a:pPr>
            <a:r>
              <a:rPr sz="1181" spc="-12" dirty="0">
                <a:latin typeface="Arial Unicode MS"/>
                <a:cs typeface="Arial Unicode MS"/>
              </a:rPr>
              <a:t>3:33310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766946" y="3582435"/>
            <a:ext cx="120835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190745" algn="l"/>
              </a:tabLst>
            </a:pPr>
            <a:r>
              <a:rPr sz="721" dirty="0">
                <a:latin typeface="Arial Unicode MS"/>
                <a:cs typeface="Arial Unicode MS"/>
              </a:rPr>
              <a:t>5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pf</a:t>
            </a:r>
            <a:r>
              <a:rPr sz="721" strike="sngStrike" spc="-12" dirty="0">
                <a:latin typeface="Arial Unicode MS"/>
                <a:cs typeface="Arial Unicode MS"/>
              </a:rPr>
              <a:t>fiffiffi</a:t>
            </a:r>
            <a:r>
              <a:rPr sz="721" strike="sngStrike" dirty="0">
                <a:latin typeface="Arial Unicode MS"/>
                <a:cs typeface="Arial Unicode MS"/>
              </a:rPr>
              <a:t>	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796260" y="3599212"/>
            <a:ext cx="1016680" cy="507494"/>
          </a:xfrm>
          <a:prstGeom prst="rect">
            <a:avLst/>
          </a:prstGeom>
        </p:spPr>
        <p:txBody>
          <a:bodyPr vert="horz" wrap="square" lIns="0" tIns="79168" rIns="0" bIns="0" rtlCol="0">
            <a:spAutoFit/>
          </a:bodyPr>
          <a:lstStyle/>
          <a:p>
            <a:pPr marL="319142">
              <a:spcBef>
                <a:spcPts val="623"/>
              </a:spcBef>
            </a:pPr>
            <a:r>
              <a:rPr sz="1181" dirty="0">
                <a:latin typeface="Arial Unicode MS"/>
                <a:cs typeface="Arial Unicode MS"/>
              </a:rPr>
              <a:t>332230: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8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1181" dirty="0">
                <a:latin typeface="Arial Unicode MS"/>
                <a:cs typeface="Arial Unicode MS"/>
              </a:rPr>
              <a:t>5109: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237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954711" y="4019569"/>
            <a:ext cx="82001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10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109: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237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022068" y="4210414"/>
            <a:ext cx="659174" cy="495680"/>
          </a:xfrm>
          <a:prstGeom prst="rect">
            <a:avLst/>
          </a:prstGeom>
        </p:spPr>
        <p:txBody>
          <a:bodyPr vert="horz" wrap="square" lIns="0" tIns="77501" rIns="0" bIns="0" rtlCol="0">
            <a:spAutoFit/>
          </a:bodyPr>
          <a:lstStyle/>
          <a:p>
            <a:pPr marR="6666" algn="r">
              <a:spcBef>
                <a:spcPts val="610"/>
              </a:spcBef>
            </a:pPr>
            <a:r>
              <a:rPr sz="1115" spc="-12" dirty="0">
                <a:latin typeface="Arial Unicode MS"/>
                <a:cs typeface="Arial Unicode MS"/>
              </a:rPr>
              <a:t>13000</a:t>
            </a:r>
            <a:endParaRPr sz="1115">
              <a:latin typeface="Arial Unicode MS"/>
              <a:cs typeface="Arial Unicode MS"/>
            </a:endParaRPr>
          </a:p>
          <a:p>
            <a:pPr marR="19998" algn="r">
              <a:spcBef>
                <a:spcPts val="505"/>
              </a:spcBef>
            </a:pPr>
            <a:r>
              <a:rPr sz="1181" dirty="0">
                <a:latin typeface="Arial Unicode MS"/>
                <a:cs typeface="Arial Unicode MS"/>
              </a:rPr>
              <a:t>58: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4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084771" y="4232522"/>
            <a:ext cx="66750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establecer</a:t>
            </a:r>
            <a:r>
              <a:rPr sz="459" spc="131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secundario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80138" y="4779345"/>
            <a:ext cx="2050862" cy="11366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7482" marR="708281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515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>
              <a:latin typeface="Arial Unicode MS"/>
              <a:cs typeface="Arial Unicode MS"/>
            </a:endParaRPr>
          </a:p>
          <a:p>
            <a:pPr marL="172488" indent="-156655">
              <a:spcBef>
                <a:spcPts val="1050"/>
              </a:spcBef>
              <a:buAutoNum type="arabicPeriod"/>
              <a:tabLst>
                <a:tab pos="173320" algn="l"/>
              </a:tabLst>
            </a:pP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HV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CB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220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</a:t>
            </a:r>
            <a:r>
              <a:rPr sz="721" spc="-33" dirty="0">
                <a:latin typeface="Arial Unicode MS"/>
                <a:cs typeface="Arial Unicode MS"/>
              </a:rPr>
              <a:t>1</a:t>
            </a:r>
            <a:r>
              <a:rPr sz="1115" spc="-33" dirty="0">
                <a:latin typeface="Arial Unicode MS"/>
                <a:cs typeface="Arial Unicode MS"/>
              </a:rPr>
              <a:t>;</a:t>
            </a:r>
            <a:endParaRPr sz="1115">
              <a:latin typeface="Arial Unicode MS"/>
              <a:cs typeface="Arial Unicode MS"/>
            </a:endParaRPr>
          </a:p>
          <a:p>
            <a:pPr marL="126657" indent="-109992">
              <a:spcBef>
                <a:spcPts val="558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generador;</a:t>
            </a:r>
            <a:endParaRPr sz="787">
              <a:latin typeface="Arial Unicode MS"/>
              <a:cs typeface="Arial Unicode MS"/>
            </a:endParaRPr>
          </a:p>
          <a:p>
            <a:pPr marL="181654" indent="-164988">
              <a:spcBef>
                <a:spcPts val="229"/>
              </a:spcBef>
              <a:buAutoNum type="arabicPeriod"/>
              <a:tabLst>
                <a:tab pos="181654" algn="l"/>
              </a:tabLst>
            </a:pPr>
            <a:r>
              <a:rPr sz="1181" dirty="0">
                <a:latin typeface="Arial Unicode MS"/>
                <a:cs typeface="Arial Unicode MS"/>
              </a:rPr>
              <a:t>Entrante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6,6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</a:t>
            </a:r>
            <a:r>
              <a:rPr sz="787" spc="-26" dirty="0">
                <a:latin typeface="Arial Unicode MS"/>
                <a:cs typeface="Arial Unicode MS"/>
              </a:rPr>
              <a:t>2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viaje.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79193" y="6424155"/>
            <a:ext cx="126585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19.7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79192" y="6988598"/>
            <a:ext cx="5273404" cy="45901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Configuraciones</a:t>
            </a:r>
            <a:r>
              <a:rPr sz="1378" spc="30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30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protección</a:t>
            </a:r>
            <a:r>
              <a:rPr sz="1378" spc="30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del</a:t>
            </a:r>
            <a:r>
              <a:rPr sz="1378" spc="30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tablero</a:t>
            </a:r>
            <a:r>
              <a:rPr sz="1378" spc="30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(barra</a:t>
            </a:r>
            <a:r>
              <a:rPr sz="1378" spc="308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colectora)</a:t>
            </a:r>
            <a:endParaRPr sz="1378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607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deben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raras,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superiores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esencial.</a:t>
            </a:r>
            <a:endParaRPr sz="919">
              <a:latin typeface="Arial Unicode MS"/>
              <a:cs typeface="Arial Unicode MS"/>
            </a:endParaRPr>
          </a:p>
          <a:p>
            <a:pPr marL="16666" marR="63329" indent="231649">
              <a:lnSpc>
                <a:spcPct val="1329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comúnmente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</a:t>
            </a:r>
            <a:r>
              <a:rPr sz="985" dirty="0">
                <a:latin typeface="Arial Unicode MS"/>
                <a:cs typeface="Arial Unicode MS"/>
              </a:rPr>
              <a:t> diferencial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575">
              <a:latin typeface="Arial Unicode MS"/>
              <a:cs typeface="Arial Unicode MS"/>
            </a:endParaRPr>
          </a:p>
          <a:p>
            <a:pPr marL="375805" lvl="2" indent="-359974">
              <a:buAutoNum type="arabicPeriod" startAt="2"/>
              <a:tabLst>
                <a:tab pos="376639" algn="l"/>
              </a:tabLst>
            </a:pPr>
            <a:r>
              <a:rPr sz="919" spc="-72" dirty="0">
                <a:latin typeface="Arial Unicode MS"/>
                <a:cs typeface="Arial Unicode MS"/>
              </a:rPr>
              <a:t>EJEMPLOS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TRABAJO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PARA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PROTECCIÓN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BARRAS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EMBARRADO</a:t>
            </a:r>
            <a:endParaRPr sz="919">
              <a:latin typeface="Arial Unicode MS"/>
              <a:cs typeface="Arial Unicode MS"/>
            </a:endParaRPr>
          </a:p>
          <a:p>
            <a:pPr marL="16666" marR="66662">
              <a:lnSpc>
                <a:spcPct val="142400"/>
              </a:lnSpc>
              <a:spcBef>
                <a:spcPts val="780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treinta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kiloVoltios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acoplador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19.7.1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795"/>
              </a:spcBef>
            </a:pPr>
            <a:r>
              <a:rPr sz="591" dirty="0">
                <a:latin typeface="Arial Unicode MS"/>
                <a:cs typeface="Arial Unicode MS"/>
              </a:rPr>
              <a:t>Relaciones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CT:</a:t>
            </a:r>
            <a:endParaRPr sz="591">
              <a:latin typeface="Arial Unicode MS"/>
              <a:cs typeface="Arial Unicode MS"/>
            </a:endParaRPr>
          </a:p>
          <a:p>
            <a:pPr marL="248315" marR="424968" indent="-833">
              <a:lnSpc>
                <a:spcPct val="124400"/>
              </a:lnSpc>
              <a:spcBef>
                <a:spcPts val="99"/>
              </a:spcBef>
            </a:pPr>
            <a:r>
              <a:rPr sz="1050" dirty="0">
                <a:latin typeface="Arial Unicode MS"/>
                <a:cs typeface="Arial Unicode MS"/>
              </a:rPr>
              <a:t>Connecticut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2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3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4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7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8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9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10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-1200/1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52,9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ΩI</a:t>
            </a:r>
            <a:r>
              <a:rPr sz="656" spc="-12" dirty="0">
                <a:latin typeface="Arial Unicode MS"/>
                <a:cs typeface="Arial Unicode MS"/>
              </a:rPr>
              <a:t>revista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540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V5130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revista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V5Relaciones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125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V: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5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r>
              <a:rPr sz="656" spc="-33" dirty="0">
                <a:latin typeface="Arial Unicode MS"/>
                <a:cs typeface="Arial Unicode MS"/>
              </a:rPr>
              <a:t>6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-1500/1R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53,1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3277259" indent="-833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revista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545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V5Resistencias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130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V: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7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190211" y="8932101"/>
            <a:ext cx="150002" cy="6667"/>
          </a:xfrm>
          <a:custGeom>
            <a:avLst/>
            <a:gdLst/>
            <a:ahLst/>
            <a:cxnLst/>
            <a:rect l="l" t="t" r="r" b="b"/>
            <a:pathLst>
              <a:path w="114300" h="5079">
                <a:moveTo>
                  <a:pt x="113760" y="0"/>
                </a:moveTo>
                <a:lnTo>
                  <a:pt x="0" y="0"/>
                </a:lnTo>
                <a:lnTo>
                  <a:pt x="0" y="5039"/>
                </a:lnTo>
                <a:lnTo>
                  <a:pt x="113760" y="5039"/>
                </a:lnTo>
                <a:lnTo>
                  <a:pt x="113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3339" y="2995316"/>
            <a:ext cx="5215155" cy="373611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271559" y="6823592"/>
            <a:ext cx="5181735" cy="27148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5829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19.7.1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tramos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alimentadores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entrantes.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298310"/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50,36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8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298310">
              <a:spcBef>
                <a:spcPts val="268"/>
              </a:spcBef>
            </a:pP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3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50,4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6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50,48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9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50,33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10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50.39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Usamos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tres</a:t>
            </a:r>
            <a:endParaRPr sz="1050">
              <a:latin typeface="Arial Unicode MS"/>
              <a:cs typeface="Arial Unicode MS"/>
            </a:endParaRPr>
          </a:p>
          <a:p>
            <a:pPr marL="298310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manera:</a:t>
            </a:r>
            <a:endParaRPr sz="1050">
              <a:latin typeface="Arial Unicode MS"/>
              <a:cs typeface="Arial Unicode MS"/>
            </a:endParaRPr>
          </a:p>
          <a:p>
            <a:pPr marL="298310" marR="619121">
              <a:lnSpc>
                <a:spcPct val="166100"/>
              </a:lnSpc>
              <a:spcBef>
                <a:spcPts val="729"/>
              </a:spcBef>
            </a:pPr>
            <a:r>
              <a:rPr sz="787" spc="-33" dirty="0">
                <a:latin typeface="Arial Unicode MS"/>
                <a:cs typeface="Arial Unicode MS"/>
              </a:rPr>
              <a:t>(METRO</a:t>
            </a:r>
            <a:r>
              <a:rPr sz="525" spc="-33" dirty="0">
                <a:latin typeface="Arial Unicode MS"/>
                <a:cs typeface="Arial Unicode MS"/>
              </a:rPr>
              <a:t>1</a:t>
            </a:r>
            <a:r>
              <a:rPr sz="787" spc="-33" dirty="0">
                <a:latin typeface="Arial Unicode MS"/>
                <a:cs typeface="Arial Unicode MS"/>
              </a:rPr>
              <a:t>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discriminatorio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proteger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colectora;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(METRO</a:t>
            </a:r>
            <a:r>
              <a:rPr sz="525" spc="-33" dirty="0">
                <a:latin typeface="Arial Unicode MS"/>
                <a:cs typeface="Arial Unicode MS"/>
              </a:rPr>
              <a:t>2</a:t>
            </a:r>
            <a:r>
              <a:rPr sz="787" spc="-33" dirty="0">
                <a:latin typeface="Arial Unicode MS"/>
                <a:cs typeface="Arial Unicode MS"/>
              </a:rPr>
              <a:t>)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discriminatorio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proteger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A2.</a:t>
            </a:r>
            <a:endParaRPr sz="787">
              <a:latin typeface="Arial Unicode MS"/>
              <a:cs typeface="Arial Unicode MS"/>
            </a:endParaRPr>
          </a:p>
          <a:p>
            <a:pPr marL="66662" marR="56662" indent="231649">
              <a:lnSpc>
                <a:spcPct val="153400"/>
              </a:lnSpc>
              <a:spcBef>
                <a:spcPts val="795"/>
              </a:spcBef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(CH)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A1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A2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confirmar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existe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colectoras.</a:t>
            </a:r>
            <a:endParaRPr sz="854">
              <a:latin typeface="Arial Unicode MS"/>
              <a:cs typeface="Arial Unicode MS"/>
            </a:endParaRPr>
          </a:p>
          <a:p>
            <a:pPr marL="298310" marR="2460652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F</a:t>
            </a:r>
            <a:r>
              <a:rPr sz="689" spc="-20" baseline="-23809" dirty="0">
                <a:latin typeface="Arial Unicode MS"/>
                <a:cs typeface="Arial Unicode MS"/>
              </a:rPr>
              <a:t>Connecticut</a:t>
            </a:r>
            <a:r>
              <a:rPr sz="689" spc="48" baseline="-23809" dirty="0">
                <a:latin typeface="Arial Unicode MS"/>
                <a:cs typeface="Arial Unicode MS"/>
              </a:rPr>
              <a:t> </a:t>
            </a:r>
            <a:r>
              <a:rPr sz="985" baseline="-16666" dirty="0">
                <a:latin typeface="Arial Unicode MS"/>
                <a:cs typeface="Arial Unicode MS"/>
              </a:rPr>
              <a:t>R</a:t>
            </a:r>
            <a:r>
              <a:rPr sz="591" baseline="-27777" dirty="0">
                <a:latin typeface="Arial Unicode MS"/>
                <a:cs typeface="Arial Unicode MS"/>
              </a:rPr>
              <a:t>bucle</a:t>
            </a:r>
            <a:r>
              <a:rPr sz="591" spc="29" baseline="-27777" dirty="0">
                <a:latin typeface="Arial Unicode MS"/>
                <a:cs typeface="Arial Unicode MS"/>
              </a:rPr>
              <a:t> </a:t>
            </a:r>
            <a:r>
              <a:rPr sz="591" spc="-20" baseline="-27777" dirty="0">
                <a:latin typeface="Arial Unicode MS"/>
                <a:cs typeface="Arial Unicode MS"/>
              </a:rPr>
              <a:t>máximo</a:t>
            </a:r>
            <a:r>
              <a:rPr sz="591" spc="393" baseline="-277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bucle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5máxima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r>
              <a:rPr sz="985" dirty="0">
                <a:latin typeface="Arial Unicode MS"/>
                <a:cs typeface="Arial Unicode MS"/>
              </a:rPr>
              <a:t> Suponiendo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</a:t>
            </a:r>
            <a:r>
              <a:rPr sz="656" spc="-33" dirty="0">
                <a:latin typeface="Arial Unicode MS"/>
                <a:cs typeface="Arial Unicode MS"/>
              </a:rPr>
              <a:t>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(ajuste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principal)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840936" y="9765392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398430" y="9680469"/>
            <a:ext cx="1418353" cy="1476828"/>
          </a:xfrm>
          <a:prstGeom prst="rect">
            <a:avLst/>
          </a:prstGeom>
        </p:spPr>
        <p:txBody>
          <a:bodyPr vert="horz" wrap="square" lIns="0" tIns="35001" rIns="0" bIns="0" rtlCol="0">
            <a:spAutoFit/>
          </a:bodyPr>
          <a:lstStyle/>
          <a:p>
            <a:pPr marL="54163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1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CT1</a:t>
            </a:r>
            <a:endParaRPr sz="854">
              <a:latin typeface="Arial Unicode MS"/>
              <a:cs typeface="Arial Unicode MS"/>
            </a:endParaRPr>
          </a:p>
          <a:p>
            <a:pPr marL="57496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5230: 312: 953: 5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33331">
              <a:spcBef>
                <a:spcPts val="1129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CT3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5230:3512: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953: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54163">
              <a:spcBef>
                <a:spcPts val="1129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CT6</a:t>
            </a:r>
            <a:endParaRPr sz="854">
              <a:latin typeface="Arial Unicode MS"/>
              <a:cs typeface="Arial Unicode MS"/>
            </a:endParaRPr>
          </a:p>
          <a:p>
            <a:pPr marL="57496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5230: 413: 153: 9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9436" y="10297368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841016" y="10828399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3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39239" y="11916196"/>
            <a:ext cx="2468367" cy="3502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206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53,9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  <a:p>
            <a:pPr marL="16666">
              <a:lnSpc>
                <a:spcPts val="1444"/>
              </a:lnSpc>
            </a:pPr>
            <a:r>
              <a:rPr sz="1247" dirty="0">
                <a:latin typeface="Arial Unicode MS"/>
                <a:cs typeface="Arial Unicode MS"/>
              </a:rPr>
              <a:t>Máxima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corriente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621086" y="3604780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80">
                <a:moveTo>
                  <a:pt x="370078" y="0"/>
                </a:moveTo>
                <a:lnTo>
                  <a:pt x="0" y="0"/>
                </a:lnTo>
                <a:lnTo>
                  <a:pt x="0" y="5039"/>
                </a:lnTo>
                <a:lnTo>
                  <a:pt x="370078" y="5039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138891" y="7083893"/>
            <a:ext cx="691676" cy="6667"/>
          </a:xfrm>
          <a:custGeom>
            <a:avLst/>
            <a:gdLst/>
            <a:ahLst/>
            <a:cxnLst/>
            <a:rect l="l" t="t" r="r" b="b"/>
            <a:pathLst>
              <a:path w="527050" h="5079">
                <a:moveTo>
                  <a:pt x="527037" y="0"/>
                </a:moveTo>
                <a:lnTo>
                  <a:pt x="0" y="0"/>
                </a:lnTo>
                <a:lnTo>
                  <a:pt x="0" y="5039"/>
                </a:lnTo>
                <a:lnTo>
                  <a:pt x="527037" y="5039"/>
                </a:lnTo>
                <a:lnTo>
                  <a:pt x="527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23573" y="10011163"/>
            <a:ext cx="4792514" cy="142301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0606308" y="2949094"/>
            <a:ext cx="868345" cy="3646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8330">
              <a:spcBef>
                <a:spcPts val="131"/>
              </a:spcBef>
            </a:pPr>
            <a:r>
              <a:rPr sz="985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656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656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985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:</a:t>
            </a:r>
            <a:r>
              <a:rPr sz="985" spc="-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bucle</a:t>
            </a:r>
            <a:r>
              <a:rPr sz="656" spc="-2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máximo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866"/>
              </a:spcBef>
            </a:pPr>
            <a:r>
              <a:rPr sz="525" spc="-12" dirty="0">
                <a:latin typeface="Arial Unicode MS"/>
                <a:cs typeface="Arial Unicode MS"/>
              </a:rPr>
              <a:t>Connecticut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003203" y="2996248"/>
            <a:ext cx="57250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426635" algn="l"/>
              </a:tabLst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1378" spc="-48" baseline="-11904" dirty="0">
                <a:latin typeface="Arial Unicode MS"/>
                <a:cs typeface="Arial Unicode MS"/>
              </a:rPr>
              <a:t>S</a:t>
            </a:r>
            <a:r>
              <a:rPr sz="1378" baseline="-11904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80947" y="3580187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379271" y="3465860"/>
            <a:ext cx="157002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26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40;</a:t>
            </a:r>
            <a:r>
              <a:rPr sz="1575" spc="-9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000</a:t>
            </a:r>
            <a:r>
              <a:rPr sz="1575" spc="827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95130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11637" y="3944026"/>
            <a:ext cx="3709217" cy="8150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56574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Elija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R</a:t>
            </a:r>
            <a:r>
              <a:rPr sz="591" spc="-78" dirty="0">
                <a:latin typeface="Arial Unicode MS"/>
                <a:cs typeface="Arial Unicode MS"/>
              </a:rPr>
              <a:t>V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Rango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25-175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RV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5Conjunto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35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V</a:t>
            </a:r>
            <a:r>
              <a:rPr sz="591" spc="-78" dirty="0">
                <a:latin typeface="Arial Unicode MS"/>
                <a:cs typeface="Arial Unicode MS"/>
              </a:rPr>
              <a:t>S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5130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Entonces,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inflexión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debería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044105" y="4883976"/>
            <a:ext cx="42000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78" dirty="0">
                <a:latin typeface="Arial Unicode MS"/>
                <a:cs typeface="Arial Unicode MS"/>
              </a:rPr>
              <a:t>V</a:t>
            </a:r>
            <a:r>
              <a:rPr sz="854" spc="-78" dirty="0">
                <a:latin typeface="Arial Unicode MS"/>
                <a:cs typeface="Arial Unicode MS"/>
              </a:rPr>
              <a:t>K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min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69616" y="4858463"/>
            <a:ext cx="1075848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9165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523V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5231305260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79206" y="5324211"/>
            <a:ext cx="5267572" cy="1487227"/>
          </a:xfrm>
          <a:prstGeom prst="rect">
            <a:avLst/>
          </a:prstGeom>
        </p:spPr>
        <p:txBody>
          <a:bodyPr vert="horz" wrap="square" lIns="0" tIns="56667" rIns="0" bIns="0" rtlCol="0">
            <a:spAutoFit/>
          </a:bodyPr>
          <a:lstStyle/>
          <a:p>
            <a:pPr marL="248315">
              <a:spcBef>
                <a:spcPts val="446"/>
              </a:spcBef>
            </a:pPr>
            <a:r>
              <a:rPr sz="1181" dirty="0">
                <a:latin typeface="Arial Unicode MS"/>
                <a:cs typeface="Arial Unicode MS"/>
              </a:rPr>
              <a:t>Escoger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V</a:t>
            </a:r>
            <a:r>
              <a:rPr sz="787" spc="-72" dirty="0">
                <a:latin typeface="Arial Unicode MS"/>
                <a:cs typeface="Arial Unicode MS"/>
              </a:rPr>
              <a:t>K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5300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  <a:p>
            <a:pPr marL="248315" marR="2135675">
              <a:lnSpc>
                <a:spcPts val="1575"/>
              </a:lnSpc>
              <a:spcBef>
                <a:spcPts val="78"/>
              </a:spcBef>
            </a:pPr>
            <a:r>
              <a:rPr sz="1050" dirty="0">
                <a:latin typeface="Arial Unicode MS"/>
                <a:cs typeface="Arial Unicode MS"/>
              </a:rPr>
              <a:t>Utilice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carga53500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ΩI</a:t>
            </a:r>
            <a:r>
              <a:rPr sz="1050" dirty="0">
                <a:latin typeface="Arial Unicode MS"/>
                <a:cs typeface="Arial Unicode MS"/>
              </a:rPr>
              <a:t> 530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66"/>
              </a:spcBef>
            </a:pPr>
            <a:r>
              <a:rPr sz="1181" dirty="0">
                <a:latin typeface="Arial Unicode MS"/>
                <a:cs typeface="Arial Unicode MS"/>
              </a:rPr>
              <a:t>Entonces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través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siguiente: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3500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30,035105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V.</a:t>
            </a:r>
            <a:endParaRPr sz="1181">
              <a:latin typeface="Arial Unicode MS"/>
              <a:cs typeface="Arial Unicode MS"/>
            </a:endParaRPr>
          </a:p>
          <a:p>
            <a:pPr marL="16666" marR="51662" indent="231649">
              <a:lnSpc>
                <a:spcPts val="1575"/>
              </a:lnSpc>
              <a:spcBef>
                <a:spcPts val="59"/>
              </a:spcBef>
            </a:pPr>
            <a:r>
              <a:rPr sz="854" dirty="0">
                <a:latin typeface="Arial Unicode MS"/>
                <a:cs typeface="Arial Unicode MS"/>
              </a:rPr>
              <a:t>Entonces,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requiere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serie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</a:t>
            </a:r>
            <a:r>
              <a:rPr sz="591" spc="-26" dirty="0">
                <a:latin typeface="Arial Unicode MS"/>
                <a:cs typeface="Arial Unicode MS"/>
              </a:rPr>
              <a:t>I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calcula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19.7.2</a:t>
            </a:r>
            <a:r>
              <a:rPr sz="854" spc="-12" dirty="0">
                <a:latin typeface="Arial Unicode MS"/>
                <a:cs typeface="Arial Unicode MS"/>
              </a:rPr>
              <a:t>):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122220" y="6822095"/>
            <a:ext cx="634174" cy="453036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R="6666" algn="r">
              <a:spcBef>
                <a:spcPts val="341"/>
              </a:spcBef>
            </a:pPr>
            <a:r>
              <a:rPr sz="1181" spc="-12" dirty="0">
                <a:latin typeface="Arial Unicode MS"/>
                <a:cs typeface="Arial Unicode MS"/>
              </a:rPr>
              <a:t>1302105</a:t>
            </a:r>
            <a:endParaRPr sz="1181">
              <a:latin typeface="Arial Unicode MS"/>
              <a:cs typeface="Arial Unicode MS"/>
            </a:endParaRPr>
          </a:p>
          <a:p>
            <a:pPr marR="75829" algn="r">
              <a:spcBef>
                <a:spcPts val="236"/>
              </a:spcBef>
            </a:pPr>
            <a:r>
              <a:rPr sz="1312" spc="-26" dirty="0">
                <a:latin typeface="Arial Unicode MS"/>
                <a:cs typeface="Arial Unicode MS"/>
              </a:rPr>
              <a:t>0:03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562213" y="7028295"/>
            <a:ext cx="141168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R</a:t>
            </a:r>
            <a:r>
              <a:rPr sz="459" dirty="0">
                <a:latin typeface="Arial Unicode MS"/>
                <a:cs typeface="Arial Unicode MS"/>
              </a:rPr>
              <a:t>S</a:t>
            </a:r>
            <a:r>
              <a:rPr sz="656" dirty="0">
                <a:latin typeface="Arial Unicode MS"/>
                <a:cs typeface="Arial Unicode MS"/>
              </a:rPr>
              <a:t>DConfiguración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resistenciaÞ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5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868681" y="6953283"/>
            <a:ext cx="56084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5833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79209" y="7352101"/>
            <a:ext cx="4798397" cy="1276794"/>
          </a:xfrm>
          <a:prstGeom prst="rect">
            <a:avLst/>
          </a:prstGeom>
        </p:spPr>
        <p:txBody>
          <a:bodyPr vert="horz" wrap="square" lIns="0" tIns="57501" rIns="0" bIns="0" rtlCol="0">
            <a:spAutoFit/>
          </a:bodyPr>
          <a:lstStyle/>
          <a:p>
            <a:pPr marL="248315">
              <a:spcBef>
                <a:spcPts val="453"/>
              </a:spcBef>
            </a:pPr>
            <a:r>
              <a:rPr sz="721" spc="-33" dirty="0">
                <a:latin typeface="Arial Unicode MS"/>
                <a:cs typeface="Arial Unicode MS"/>
              </a:rPr>
              <a:t>METRO</a:t>
            </a:r>
            <a:r>
              <a:rPr sz="459" spc="-33" dirty="0">
                <a:latin typeface="Arial Unicode MS"/>
                <a:cs typeface="Arial Unicode MS"/>
              </a:rPr>
              <a:t>1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440"/>
              </a:spcBef>
            </a:pP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no:</a:t>
            </a:r>
            <a:endParaRPr sz="985">
              <a:latin typeface="Arial Unicode MS"/>
              <a:cs typeface="Arial Unicode MS"/>
            </a:endParaRPr>
          </a:p>
          <a:p>
            <a:pPr marL="248315">
              <a:lnSpc>
                <a:spcPts val="1206"/>
              </a:lnSpc>
              <a:spcBef>
                <a:spcPts val="536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50,15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min</a:t>
            </a:r>
            <a:endParaRPr sz="721">
              <a:latin typeface="Arial Unicode MS"/>
              <a:cs typeface="Arial Unicode MS"/>
            </a:endParaRPr>
          </a:p>
          <a:p>
            <a:pPr marL="248315">
              <a:lnSpc>
                <a:spcPts val="1444"/>
              </a:lnSpc>
            </a:pPr>
            <a:r>
              <a:rPr sz="1247" dirty="0">
                <a:latin typeface="Arial Unicode MS"/>
                <a:cs typeface="Arial Unicode MS"/>
              </a:rPr>
              <a:t>Suponga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mínima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monofásica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kA,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mínima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trifásica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514kA:</a:t>
            </a:r>
            <a:endParaRPr sz="1247">
              <a:latin typeface="Arial Unicode MS"/>
              <a:cs typeface="Arial Unicode MS"/>
            </a:endParaRPr>
          </a:p>
          <a:p>
            <a:pPr marL="234149" algn="ctr">
              <a:spcBef>
                <a:spcPts val="1050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50:1531251: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kA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008831" y="8959471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975501" y="8845132"/>
            <a:ext cx="96001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1800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075324" y="8937324"/>
            <a:ext cx="83084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establecer</a:t>
            </a:r>
            <a:r>
              <a:rPr sz="525" spc="144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secundario</a:t>
            </a:r>
            <a:r>
              <a:rPr sz="525" spc="15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611636" y="9257458"/>
            <a:ext cx="3934220" cy="377517"/>
          </a:xfrm>
          <a:prstGeom prst="rect">
            <a:avLst/>
          </a:prstGeom>
        </p:spPr>
        <p:txBody>
          <a:bodyPr vert="horz" wrap="square" lIns="0" tIns="38332" rIns="0" bIns="0" rtlCol="0">
            <a:spAutoFit/>
          </a:bodyPr>
          <a:lstStyle/>
          <a:p>
            <a:pPr marL="16666">
              <a:spcBef>
                <a:spcPts val="300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total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RV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Rhode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Island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CT1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CT3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CT6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mag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157"/>
              </a:spcBef>
            </a:pP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RV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Rhode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Island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611636" y="12301421"/>
            <a:ext cx="163585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19.7.2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87220" y="2995331"/>
            <a:ext cx="2943407" cy="194364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3" y="5038519"/>
            <a:ext cx="309337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19.7.3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magnetización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0" y="5485453"/>
            <a:ext cx="4392560" cy="10100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verificar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curva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5130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19.7.3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5351301401401451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derivación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5190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mA1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51,5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A51500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mAI</a:t>
            </a:r>
            <a:r>
              <a:rPr sz="721" spc="-26" dirty="0">
                <a:latin typeface="Arial Unicode MS"/>
                <a:cs typeface="Arial Unicode MS"/>
              </a:rPr>
              <a:t>R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721" dirty="0">
                <a:latin typeface="Arial Unicode MS"/>
                <a:cs typeface="Arial Unicode MS"/>
              </a:rPr>
              <a:t>derivación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51500-19051310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066773" y="6832779"/>
            <a:ext cx="1583355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809940" algn="l"/>
              </a:tabLst>
            </a:pP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</a:t>
            </a:r>
            <a:r>
              <a:rPr sz="459" spc="-2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derivación</a:t>
            </a:r>
            <a:r>
              <a:rPr sz="656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1310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=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1000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033442" y="6685109"/>
            <a:ext cx="236503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595790" algn="l"/>
                <a:tab pos="1113251" algn="l"/>
                <a:tab pos="1633213" algn="l"/>
              </a:tabLst>
            </a:pPr>
            <a:r>
              <a:rPr lang="es-ES" sz="1968" u="sng" spc="580" baseline="36111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spc="-48" baseline="36111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378" u="sng" spc="-48" baseline="51587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S</a:t>
            </a:r>
            <a:r>
              <a:rPr sz="1378" u="sng" baseline="5158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378" spc="393" baseline="5158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87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968" u="sng" spc="-48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130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968" spc="324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599:23 Ω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9484734" y="6768015"/>
            <a:ext cx="54834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derivación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54008" y="7019596"/>
            <a:ext cx="2261696" cy="952590"/>
          </a:xfrm>
          <a:prstGeom prst="rect">
            <a:avLst/>
          </a:prstGeom>
        </p:spPr>
        <p:txBody>
          <a:bodyPr vert="horz" wrap="square" lIns="0" tIns="103335" rIns="0" bIns="0" rtlCol="0">
            <a:spAutoFit/>
          </a:bodyPr>
          <a:lstStyle/>
          <a:p>
            <a:pPr marL="16666">
              <a:spcBef>
                <a:spcPts val="814"/>
              </a:spcBef>
            </a:pPr>
            <a:r>
              <a:rPr sz="1247" spc="-105" dirty="0">
                <a:latin typeface="Arial Unicode MS"/>
                <a:cs typeface="Arial Unicode MS"/>
              </a:rPr>
              <a:t>V</a:t>
            </a:r>
            <a:r>
              <a:rPr sz="787" spc="-105" dirty="0">
                <a:latin typeface="Arial Unicode MS"/>
                <a:cs typeface="Arial Unicode MS"/>
              </a:rPr>
              <a:t>S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854" dirty="0">
                <a:latin typeface="Arial Unicode MS"/>
                <a:cs typeface="Arial Unicode MS"/>
              </a:rPr>
              <a:t>Elija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Metrosil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1247" dirty="0">
                <a:latin typeface="Arial Unicode MS"/>
                <a:cs typeface="Arial Unicode MS"/>
              </a:rPr>
              <a:t>)</a:t>
            </a:r>
            <a:r>
              <a:rPr sz="787" dirty="0">
                <a:latin typeface="Arial Unicode MS"/>
                <a:cs typeface="Arial Unicode MS"/>
              </a:rPr>
              <a:t>β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1247" dirty="0">
                <a:latin typeface="Arial Unicode MS"/>
                <a:cs typeface="Arial Unicode MS"/>
              </a:rPr>
              <a:t>Escoger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C5450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78" dirty="0">
                <a:latin typeface="Arial Unicode MS"/>
                <a:cs typeface="Arial Unicode MS"/>
              </a:rPr>
              <a:t>β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50,25 </a:t>
            </a:r>
            <a:r>
              <a:rPr sz="1247" spc="72" dirty="0">
                <a:latin typeface="Arial Unicode MS"/>
                <a:cs typeface="Arial Unicode MS"/>
              </a:rPr>
              <a:t>I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049779" y="8165254"/>
            <a:ext cx="505840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12" dirty="0">
                <a:latin typeface="Arial Unicode MS"/>
                <a:cs typeface="Arial Unicode MS"/>
              </a:rPr>
              <a:t>V</a:t>
            </a:r>
            <a:r>
              <a:rPr sz="787" spc="-12" dirty="0">
                <a:latin typeface="Arial Unicode MS"/>
                <a:cs typeface="Arial Unicode MS"/>
              </a:rPr>
              <a:t>metrosil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717546" y="8148073"/>
            <a:ext cx="649175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-12" dirty="0">
                <a:latin typeface="Arial Unicode MS"/>
                <a:cs typeface="Arial Unicode MS"/>
              </a:rPr>
              <a:t> D30Þ</a:t>
            </a:r>
            <a:r>
              <a:rPr sz="721" spc="-12" dirty="0">
                <a:latin typeface="Arial Unicode MS"/>
                <a:cs typeface="Arial Unicode MS"/>
              </a:rPr>
              <a:t>0</a:t>
            </a:r>
            <a:r>
              <a:rPr sz="985" spc="-20" baseline="44444" dirty="0">
                <a:latin typeface="Arial Unicode MS"/>
                <a:cs typeface="Arial Unicode MS"/>
              </a:rPr>
              <a:t>0</a:t>
            </a:r>
            <a:endParaRPr sz="985" baseline="44444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268620" y="8114741"/>
            <a:ext cx="5733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25</a:t>
            </a:r>
            <a:r>
              <a:rPr sz="525" spc="499" dirty="0">
                <a:latin typeface="Arial Unicode MS"/>
                <a:cs typeface="Arial Unicode MS"/>
              </a:rPr>
              <a:t> </a:t>
            </a:r>
            <a:r>
              <a:rPr sz="1312" spc="-26" dirty="0">
                <a:latin typeface="Arial Unicode MS"/>
                <a:cs typeface="Arial Unicode MS"/>
              </a:rPr>
              <a:t>3450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554004" y="8322445"/>
            <a:ext cx="2820038" cy="7002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6666" algn="r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51053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 marR="608289">
              <a:lnSpc>
                <a:spcPct val="141700"/>
              </a:lnSpc>
              <a:spcBef>
                <a:spcPts val="729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metrosil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</a:t>
            </a:r>
            <a:r>
              <a:rPr sz="591" spc="-33" dirty="0">
                <a:latin typeface="Arial Unicode MS"/>
                <a:cs typeface="Arial Unicode MS"/>
              </a:rPr>
              <a:t>2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100791" y="9161170"/>
            <a:ext cx="37917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12" dirty="0">
                <a:latin typeface="Arial Unicode MS"/>
                <a:cs typeface="Arial Unicode MS"/>
              </a:rPr>
              <a:t>R</a:t>
            </a:r>
            <a:r>
              <a:rPr sz="787" spc="-12" dirty="0">
                <a:latin typeface="Arial Unicode MS"/>
                <a:cs typeface="Arial Unicode MS"/>
              </a:rPr>
              <a:t>lead1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58276" y="9119937"/>
            <a:ext cx="1065848" cy="6182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6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5230:4812: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95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3:86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57863" y="9983661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336068" y="9916482"/>
            <a:ext cx="1565021" cy="9511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6664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5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CT7</a:t>
            </a:r>
            <a:endParaRPr sz="854">
              <a:latin typeface="Arial Unicode MS"/>
              <a:cs typeface="Arial Unicode MS"/>
            </a:endParaRPr>
          </a:p>
          <a:p>
            <a:pPr marL="36664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5230:3612: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953:62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122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4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CT5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5230:3213: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153:74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778637" y="10489692"/>
            <a:ext cx="37917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12" dirty="0">
                <a:latin typeface="Arial Unicode MS"/>
                <a:cs typeface="Arial Unicode MS"/>
              </a:rPr>
              <a:t>R</a:t>
            </a:r>
            <a:r>
              <a:rPr sz="787" spc="-12" dirty="0">
                <a:latin typeface="Arial Unicode MS"/>
                <a:cs typeface="Arial Unicode MS"/>
              </a:rPr>
              <a:t>lead3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554067" y="10998818"/>
            <a:ext cx="1572521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53,86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571948" y="3604780"/>
            <a:ext cx="485007" cy="6667"/>
          </a:xfrm>
          <a:custGeom>
            <a:avLst/>
            <a:gdLst/>
            <a:ahLst/>
            <a:cxnLst/>
            <a:rect l="l" t="t" r="r" b="b"/>
            <a:pathLst>
              <a:path w="369569" h="5080">
                <a:moveTo>
                  <a:pt x="369354" y="0"/>
                </a:moveTo>
                <a:lnTo>
                  <a:pt x="0" y="0"/>
                </a:lnTo>
                <a:lnTo>
                  <a:pt x="0" y="5039"/>
                </a:lnTo>
                <a:lnTo>
                  <a:pt x="369354" y="5039"/>
                </a:lnTo>
                <a:lnTo>
                  <a:pt x="3693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880939" y="9739044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79">
                <a:moveTo>
                  <a:pt x="370078" y="0"/>
                </a:moveTo>
                <a:lnTo>
                  <a:pt x="0" y="0"/>
                </a:lnTo>
                <a:lnTo>
                  <a:pt x="0" y="5040"/>
                </a:lnTo>
                <a:lnTo>
                  <a:pt x="370078" y="5040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521951" y="2896198"/>
            <a:ext cx="870845" cy="320606"/>
          </a:xfrm>
          <a:prstGeom prst="rect">
            <a:avLst/>
          </a:prstGeom>
        </p:spPr>
        <p:txBody>
          <a:bodyPr vert="horz" wrap="square" lIns="0" tIns="27500" rIns="0" bIns="0" rtlCol="0">
            <a:spAutoFit/>
          </a:bodyPr>
          <a:lstStyle/>
          <a:p>
            <a:pPr marL="81660">
              <a:spcBef>
                <a:spcPts val="216"/>
              </a:spcBef>
            </a:pPr>
            <a:r>
              <a:rPr sz="1968" u="sng" cap="small" spc="205" baseline="83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cap="small" spc="-17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-138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  <a:p>
            <a:pPr marL="49997">
              <a:spcBef>
                <a:spcPts val="40"/>
              </a:spcBef>
            </a:pPr>
            <a:r>
              <a:rPr sz="591" dirty="0">
                <a:latin typeface="Arial Unicode MS"/>
                <a:cs typeface="Arial Unicode MS"/>
              </a:rPr>
              <a:t>Connecticut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393" dirty="0">
                <a:latin typeface="Arial Unicode MS"/>
                <a:cs typeface="Arial Unicode MS"/>
              </a:rPr>
              <a:t>bucle</a:t>
            </a:r>
            <a:r>
              <a:rPr sz="393" spc="72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máximo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4643" y="2996246"/>
            <a:ext cx="6966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84122" algn="l"/>
              </a:tabLst>
            </a:pPr>
            <a:r>
              <a:rPr sz="1312" spc="-40" dirty="0">
                <a:latin typeface="Arial Unicode MS"/>
                <a:cs typeface="Arial Unicode MS"/>
              </a:rPr>
              <a:t>V</a:t>
            </a:r>
            <a:r>
              <a:rPr sz="919" spc="-40" dirty="0">
                <a:latin typeface="Arial Unicode MS"/>
                <a:cs typeface="Arial Unicode MS"/>
              </a:rPr>
              <a:t>S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31813" y="3580187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329193" y="3465860"/>
            <a:ext cx="186835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40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40;</a:t>
            </a:r>
            <a:r>
              <a:rPr sz="1575" spc="-9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000</a:t>
            </a:r>
            <a:r>
              <a:rPr sz="1575" spc="835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3:865128: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66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611639" y="3961759"/>
            <a:ext cx="3599215" cy="25798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05" dirty="0">
                <a:latin typeface="Arial Unicode MS"/>
                <a:cs typeface="Arial Unicode MS"/>
              </a:rPr>
              <a:t>V</a:t>
            </a:r>
            <a:r>
              <a:rPr sz="787" spc="-105" dirty="0">
                <a:latin typeface="Arial Unicode MS"/>
                <a:cs typeface="Arial Unicode MS"/>
              </a:rPr>
              <a:t>S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 marR="1082420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Elige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5Rango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mA: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25-175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531"/>
              </a:spcBef>
            </a:pP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rodilla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525">
              <a:latin typeface="Arial Unicode MS"/>
              <a:cs typeface="Arial Unicode MS"/>
            </a:endParaRPr>
          </a:p>
          <a:p>
            <a:pPr marL="1302404"/>
            <a:r>
              <a:rPr sz="1247" spc="-78" dirty="0">
                <a:latin typeface="Arial Unicode MS"/>
                <a:cs typeface="Arial Unicode MS"/>
              </a:rPr>
              <a:t>V</a:t>
            </a:r>
            <a:r>
              <a:rPr sz="854" spc="-78" dirty="0">
                <a:latin typeface="Arial Unicode MS"/>
                <a:cs typeface="Arial Unicode MS"/>
              </a:rPr>
              <a:t>K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52V</a:t>
            </a:r>
            <a:r>
              <a:rPr sz="854" spc="-52" dirty="0">
                <a:latin typeface="Arial Unicode MS"/>
                <a:cs typeface="Arial Unicode MS"/>
              </a:rPr>
              <a:t>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5231305260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859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CT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V</a:t>
            </a:r>
            <a:r>
              <a:rPr sz="787" spc="-40" dirty="0">
                <a:latin typeface="Arial Unicode MS"/>
                <a:cs typeface="Arial Unicode MS"/>
              </a:rPr>
              <a:t>k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5300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ts val="1575"/>
              </a:lnSpc>
              <a:spcBef>
                <a:spcPts val="59"/>
              </a:spcBef>
            </a:pPr>
            <a:r>
              <a:rPr sz="1115" dirty="0">
                <a:latin typeface="Arial Unicode MS"/>
                <a:cs typeface="Arial Unicode MS"/>
              </a:rPr>
              <a:t>Utilice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3500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I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530 </a:t>
            </a:r>
            <a:r>
              <a:rPr sz="1115" dirty="0">
                <a:latin typeface="Arial Unicode MS"/>
                <a:cs typeface="Arial Unicode MS"/>
              </a:rPr>
              <a:t>mA.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antes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cálculo:R</a:t>
            </a:r>
            <a:r>
              <a:rPr sz="721" dirty="0">
                <a:latin typeface="Arial Unicode MS"/>
                <a:cs typeface="Arial Unicode MS"/>
              </a:rPr>
              <a:t>sh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599,23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</a:t>
            </a:r>
            <a:r>
              <a:rPr sz="721" spc="-12" dirty="0">
                <a:latin typeface="Arial Unicode MS"/>
                <a:cs typeface="Arial Unicode MS"/>
              </a:rPr>
              <a:t>metrosil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51053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</a:pPr>
            <a:r>
              <a:rPr sz="1115" dirty="0">
                <a:latin typeface="Arial Unicode MS"/>
                <a:cs typeface="Arial Unicode MS"/>
              </a:rPr>
              <a:t>R</a:t>
            </a:r>
            <a:r>
              <a:rPr sz="721" dirty="0">
                <a:latin typeface="Arial Unicode MS"/>
                <a:cs typeface="Arial Unicode MS"/>
              </a:rPr>
              <a:t>resistor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serie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(RS)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5833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C5450,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72" dirty="0">
                <a:latin typeface="Arial Unicode MS"/>
                <a:cs typeface="Arial Unicode MS"/>
              </a:rPr>
              <a:t>β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50,25I</a:t>
            </a:r>
            <a:r>
              <a:rPr sz="721" dirty="0">
                <a:latin typeface="Arial Unicode MS"/>
                <a:cs typeface="Arial Unicode MS"/>
              </a:rPr>
              <a:t>metrosil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segundos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cálculo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CH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zona: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911819" y="6718109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414497" y="6633188"/>
            <a:ext cx="1544187" cy="2024734"/>
          </a:xfrm>
          <a:prstGeom prst="rect">
            <a:avLst/>
          </a:prstGeom>
        </p:spPr>
        <p:txBody>
          <a:bodyPr vert="horz" wrap="square" lIns="0" tIns="35001" rIns="0" bIns="0" rtlCol="0">
            <a:spAutoFit/>
          </a:bodyPr>
          <a:lstStyle/>
          <a:p>
            <a:pPr marL="112492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7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CT2</a:t>
            </a:r>
            <a:endParaRPr sz="854">
              <a:latin typeface="Arial Unicode MS"/>
              <a:cs typeface="Arial Unicode MS"/>
            </a:endParaRPr>
          </a:p>
          <a:p>
            <a:pPr marL="84993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0:333212: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953:56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12492">
              <a:spcBef>
                <a:spcPts val="1129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8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CT4</a:t>
            </a:r>
            <a:endParaRPr sz="854">
              <a:latin typeface="Arial Unicode MS"/>
              <a:cs typeface="Arial Unicode MS"/>
            </a:endParaRPr>
          </a:p>
          <a:p>
            <a:pPr marL="84993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230:3112: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953:52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35"/>
              </a:spcBef>
            </a:pPr>
            <a:r>
              <a:rPr sz="1247" dirty="0">
                <a:latin typeface="Arial Unicode MS"/>
                <a:cs typeface="Arial Unicode MS"/>
              </a:rPr>
              <a:t>52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3R</a:t>
            </a:r>
            <a:r>
              <a:rPr sz="854" spc="-33" dirty="0">
                <a:latin typeface="Arial Unicode MS"/>
                <a:cs typeface="Arial Unicode MS"/>
              </a:rPr>
              <a:t>9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CT8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5230:3312: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953:56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97493">
              <a:spcBef>
                <a:spcPts val="1115"/>
              </a:spcBef>
            </a:pPr>
            <a:r>
              <a:rPr sz="1247" cap="small" spc="20" dirty="0">
                <a:latin typeface="Arial Unicode MS"/>
                <a:cs typeface="Arial Unicode MS"/>
              </a:rPr>
              <a:t>523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10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184" dirty="0">
                <a:latin typeface="Arial Unicode MS"/>
                <a:cs typeface="Arial Unicode MS"/>
              </a:rPr>
              <a:t>ct10</a:t>
            </a:r>
            <a:endParaRPr sz="1247">
              <a:latin typeface="Arial Unicode MS"/>
              <a:cs typeface="Arial Unicode MS"/>
            </a:endParaRPr>
          </a:p>
          <a:p>
            <a:pPr marL="97493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5230:3912: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953:68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911859" y="7250084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815486" y="7781114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3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895784" y="8312144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4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611702" y="8797217"/>
            <a:ext cx="1572521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53,68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896392" y="9017118"/>
            <a:ext cx="2150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u="sng" spc="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296389" y="9130492"/>
            <a:ext cx="7241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392471" algn="l"/>
              </a:tabLst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919" spc="-33" dirty="0">
                <a:latin typeface="Arial Unicode MS"/>
                <a:cs typeface="Arial Unicode MS"/>
              </a:rPr>
              <a:t>S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864265" y="9335554"/>
            <a:ext cx="636675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Connecticut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L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max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672448" y="9631308"/>
            <a:ext cx="683343" cy="550581"/>
          </a:xfrm>
          <a:prstGeom prst="rect">
            <a:avLst/>
          </a:prstGeom>
        </p:spPr>
        <p:txBody>
          <a:bodyPr vert="horz" wrap="square" lIns="0" tIns="99168" rIns="0" bIns="0" rtlCol="0">
            <a:spAutoFit/>
          </a:bodyPr>
          <a:lstStyle/>
          <a:p>
            <a:pPr marL="284980">
              <a:spcBef>
                <a:spcPts val="780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1115" dirty="0">
                <a:latin typeface="Arial Unicode MS"/>
                <a:cs typeface="Arial Unicode MS"/>
              </a:rPr>
              <a:t>5122: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66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39118" y="9487674"/>
            <a:ext cx="117751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19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40;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000</a:t>
            </a:r>
            <a:r>
              <a:rPr sz="1050" spc="536" dirty="0">
                <a:latin typeface="Arial Unicode MS"/>
                <a:cs typeface="Arial Unicode MS"/>
              </a:rPr>
              <a:t> </a:t>
            </a:r>
            <a:r>
              <a:rPr sz="1968" spc="-40" baseline="-36111" dirty="0">
                <a:latin typeface="Arial Unicode MS"/>
                <a:cs typeface="Arial Unicode MS"/>
              </a:rPr>
              <a:t>3:68</a:t>
            </a:r>
            <a:endParaRPr sz="1968" baseline="-3611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611632" y="10288457"/>
            <a:ext cx="4398391" cy="1395923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16666">
              <a:spcBef>
                <a:spcPts val="289"/>
              </a:spcBef>
            </a:pPr>
            <a:r>
              <a:rPr sz="919" dirty="0">
                <a:latin typeface="Arial Unicode MS"/>
                <a:cs typeface="Arial Unicode MS"/>
              </a:rPr>
              <a:t>Colocar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V</a:t>
            </a:r>
            <a:r>
              <a:rPr sz="591" spc="-78" dirty="0">
                <a:latin typeface="Arial Unicode MS"/>
                <a:cs typeface="Arial Unicode MS"/>
              </a:rPr>
              <a:t>S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5125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1181" dirty="0">
                <a:latin typeface="Arial Unicode MS"/>
                <a:cs typeface="Arial Unicode MS"/>
              </a:rPr>
              <a:t>Elija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rango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relé: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25-175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VV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5125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V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inflexión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siguiente:</a:t>
            </a:r>
            <a:endParaRPr sz="919">
              <a:latin typeface="Arial Unicode MS"/>
              <a:cs typeface="Arial Unicode MS"/>
            </a:endParaRPr>
          </a:p>
          <a:p>
            <a:pPr marR="62495" algn="ctr">
              <a:spcBef>
                <a:spcPts val="919"/>
              </a:spcBef>
            </a:pPr>
            <a:r>
              <a:rPr sz="1247" spc="-78" dirty="0">
                <a:latin typeface="Arial Unicode MS"/>
                <a:cs typeface="Arial Unicode MS"/>
              </a:rPr>
              <a:t>V</a:t>
            </a:r>
            <a:r>
              <a:rPr sz="854" spc="-78" dirty="0">
                <a:latin typeface="Arial Unicode MS"/>
                <a:cs typeface="Arial Unicode MS"/>
              </a:rPr>
              <a:t>K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523V</a:t>
            </a:r>
            <a:r>
              <a:rPr sz="854" spc="-33" dirty="0">
                <a:latin typeface="Arial Unicode MS"/>
                <a:cs typeface="Arial Unicode MS"/>
              </a:rPr>
              <a:t>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5231255250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algn="ctr">
              <a:spcBef>
                <a:spcPts val="1050"/>
              </a:spcBef>
            </a:pPr>
            <a:r>
              <a:rPr sz="1050" dirty="0">
                <a:latin typeface="Arial Unicode MS"/>
                <a:cs typeface="Arial Unicode MS"/>
              </a:rPr>
              <a:t>Escoger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K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5300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carga53500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495417" y="6400734"/>
            <a:ext cx="691676" cy="6667"/>
          </a:xfrm>
          <a:custGeom>
            <a:avLst/>
            <a:gdLst/>
            <a:ahLst/>
            <a:cxnLst/>
            <a:rect l="l" t="t" r="r" b="b"/>
            <a:pathLst>
              <a:path w="527050" h="5079">
                <a:moveTo>
                  <a:pt x="527037" y="0"/>
                </a:moveTo>
                <a:lnTo>
                  <a:pt x="0" y="0"/>
                </a:lnTo>
                <a:lnTo>
                  <a:pt x="0" y="5039"/>
                </a:lnTo>
                <a:lnTo>
                  <a:pt x="527037" y="5039"/>
                </a:lnTo>
                <a:lnTo>
                  <a:pt x="527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819520" y="7730202"/>
            <a:ext cx="633342" cy="6667"/>
          </a:xfrm>
          <a:custGeom>
            <a:avLst/>
            <a:gdLst/>
            <a:ahLst/>
            <a:cxnLst/>
            <a:rect l="l" t="t" r="r" b="b"/>
            <a:pathLst>
              <a:path w="482600" h="5079">
                <a:moveTo>
                  <a:pt x="482396" y="0"/>
                </a:moveTo>
                <a:lnTo>
                  <a:pt x="0" y="0"/>
                </a:lnTo>
                <a:lnTo>
                  <a:pt x="0" y="5039"/>
                </a:lnTo>
                <a:lnTo>
                  <a:pt x="482396" y="5039"/>
                </a:lnTo>
                <a:lnTo>
                  <a:pt x="482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1293" y="2995319"/>
            <a:ext cx="4703246" cy="140128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8321554" y="4487814"/>
            <a:ext cx="5162570" cy="15005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19.7.4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(CH).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248315"/>
            <a:r>
              <a:rPr sz="1247" spc="72" dirty="0">
                <a:latin typeface="Arial Unicode MS"/>
                <a:cs typeface="Arial Unicode MS"/>
              </a:rPr>
              <a:t>I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R</a:t>
            </a:r>
            <a:r>
              <a:rPr sz="656" spc="-40" dirty="0">
                <a:latin typeface="Arial Unicode MS"/>
                <a:cs typeface="Arial Unicode MS"/>
              </a:rPr>
              <a:t>I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R="70829" algn="ctr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5350030:035105V</a:t>
            </a: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R</a:t>
            </a:r>
            <a:r>
              <a:rPr sz="591" spc="-91" dirty="0">
                <a:latin typeface="Arial Unicode MS"/>
                <a:cs typeface="Arial Unicode MS"/>
              </a:rPr>
              <a:t>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19.7.4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79049" y="6376130"/>
            <a:ext cx="364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0:03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057056" y="6149362"/>
            <a:ext cx="108918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197" baseline="-38888" dirty="0">
                <a:latin typeface="Arial Unicode MS"/>
                <a:cs typeface="Arial Unicode MS"/>
              </a:rPr>
              <a:t>R</a:t>
            </a:r>
            <a:r>
              <a:rPr sz="1378" spc="-197" baseline="-55555" dirty="0">
                <a:latin typeface="Arial Unicode MS"/>
                <a:cs typeface="Arial Unicode MS"/>
              </a:rPr>
              <a:t>S</a:t>
            </a:r>
            <a:r>
              <a:rPr sz="1378" spc="-20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00" baseline="-3888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1252105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225208" y="6271070"/>
            <a:ext cx="56084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5666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554015" y="6676694"/>
            <a:ext cx="379088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no: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999691" y="7059135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395597" y="6942900"/>
            <a:ext cx="1305849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50:15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min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50:1531251: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8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802847" y="7476822"/>
            <a:ext cx="570842" cy="442905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R="6666" algn="r">
              <a:spcBef>
                <a:spcPts val="341"/>
              </a:spcBef>
            </a:pPr>
            <a:r>
              <a:rPr sz="1115" dirty="0">
                <a:latin typeface="Arial Unicode MS"/>
                <a:cs typeface="Arial Unicode MS"/>
              </a:rPr>
              <a:t>1: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8310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endParaRPr sz="787">
              <a:latin typeface="Arial Unicode MS"/>
              <a:cs typeface="Arial Unicode MS"/>
            </a:endParaRPr>
          </a:p>
          <a:p>
            <a:pPr marR="11666" algn="r">
              <a:spcBef>
                <a:spcPts val="249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865566" y="7683450"/>
            <a:ext cx="83084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establecer</a:t>
            </a:r>
            <a:r>
              <a:rPr sz="525" spc="144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secundario</a:t>
            </a:r>
            <a:r>
              <a:rPr sz="525" spc="15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490724" y="7607928"/>
            <a:ext cx="50500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854867" y="10039750"/>
            <a:ext cx="1195850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derivación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453" dirty="0">
                <a:latin typeface="Arial Unicode MS"/>
                <a:cs typeface="Arial Unicode MS"/>
              </a:rPr>
              <a:t> </a:t>
            </a:r>
            <a:r>
              <a:rPr sz="1575" spc="-20" baseline="-38194" dirty="0">
                <a:latin typeface="Arial Unicode MS"/>
                <a:cs typeface="Arial Unicode MS"/>
              </a:rPr>
              <a:t>IRshunt</a:t>
            </a:r>
            <a:endParaRPr sz="1575" baseline="-38194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04908" y="8017850"/>
            <a:ext cx="5341739" cy="20777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64980">
              <a:lnSpc>
                <a:spcPts val="128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operación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RV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Rhode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Island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CT2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CT4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CT8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CT10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 dirty="0">
              <a:latin typeface="Arial Unicode MS"/>
              <a:cs typeface="Arial Unicode MS"/>
            </a:endParaRPr>
          </a:p>
          <a:p>
            <a:pPr marL="264980">
              <a:lnSpc>
                <a:spcPts val="1437"/>
              </a:lnSpc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5351301351351351355205</a:t>
            </a:r>
            <a:r>
              <a:rPr sz="1247" spc="32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 dirty="0">
              <a:latin typeface="Arial Unicode MS"/>
              <a:cs typeface="Arial Unicode MS"/>
            </a:endParaRPr>
          </a:p>
          <a:p>
            <a:pPr marL="33331" marR="23332" indent="232482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revista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2</a:t>
            </a:r>
            <a:r>
              <a:rPr sz="1247" spc="-52" dirty="0">
                <a:latin typeface="Arial Unicode MS"/>
                <a:cs typeface="Arial Unicode MS"/>
              </a:rPr>
              <a:t>,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4</a:t>
            </a:r>
            <a:r>
              <a:rPr sz="1247" spc="-52" dirty="0">
                <a:latin typeface="Arial Unicode MS"/>
                <a:cs typeface="Arial Unicode MS"/>
              </a:rPr>
              <a:t>,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8</a:t>
            </a:r>
            <a:r>
              <a:rPr sz="1247" spc="-52" dirty="0">
                <a:latin typeface="Arial Unicode MS"/>
                <a:cs typeface="Arial Unicode MS"/>
              </a:rPr>
              <a:t>,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10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VI</a:t>
            </a:r>
            <a:r>
              <a:rPr sz="787" dirty="0">
                <a:latin typeface="Arial Unicode MS"/>
                <a:cs typeface="Arial Unicode MS"/>
              </a:rPr>
              <a:t>revista</a:t>
            </a:r>
            <a:r>
              <a:rPr sz="1247" dirty="0">
                <a:latin typeface="Arial Unicode MS"/>
                <a:cs typeface="Arial Unicode MS"/>
              </a:rPr>
              <a:t>.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curva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CT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enV</a:t>
            </a:r>
            <a:r>
              <a:rPr sz="787" spc="-26" dirty="0">
                <a:latin typeface="Arial Unicode MS"/>
                <a:cs typeface="Arial Unicode MS"/>
              </a:rPr>
              <a:t>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 </a:t>
            </a:r>
            <a:r>
              <a:rPr sz="1247" dirty="0">
                <a:latin typeface="Arial Unicode MS"/>
                <a:cs typeface="Arial Unicode MS"/>
              </a:rPr>
              <a:t>125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 dirty="0">
              <a:latin typeface="Arial Unicode MS"/>
              <a:cs typeface="Arial Unicode MS"/>
            </a:endParaRPr>
          </a:p>
          <a:p>
            <a:pPr marL="264980">
              <a:spcBef>
                <a:spcPts val="204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revista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535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 dirty="0">
              <a:latin typeface="Arial Unicode MS"/>
              <a:cs typeface="Arial Unicode MS"/>
            </a:endParaRPr>
          </a:p>
          <a:p>
            <a:pPr marL="264980">
              <a:spcBef>
                <a:spcPts val="512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52051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 dirty="0">
              <a:latin typeface="Arial Unicode MS"/>
              <a:cs typeface="Arial Unicode MS"/>
            </a:endParaRPr>
          </a:p>
          <a:p>
            <a:pPr marL="1498223">
              <a:spcBef>
                <a:spcPts val="985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5310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51500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 dirty="0">
              <a:latin typeface="Arial Unicode MS"/>
              <a:cs typeface="Arial Unicode MS"/>
            </a:endParaRPr>
          </a:p>
          <a:p>
            <a:pPr marL="264980">
              <a:spcBef>
                <a:spcPts val="945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205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1295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</a:t>
            </a:r>
            <a:endParaRPr sz="1181" dirty="0">
              <a:latin typeface="Arial Unicode MS"/>
              <a:cs typeface="Arial Unicode MS"/>
            </a:endParaRPr>
          </a:p>
          <a:p>
            <a:pPr marL="564125" algn="ctr">
              <a:spcBef>
                <a:spcPts val="721"/>
              </a:spcBef>
              <a:tabLst>
                <a:tab pos="1090753" algn="l"/>
                <a:tab pos="1587383" algn="l"/>
                <a:tab pos="2087346" algn="l"/>
              </a:tabLst>
            </a:pPr>
            <a:r>
              <a:rPr lang="es-ES" sz="1312" u="sng" spc="289" dirty="0" smtClean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33" dirty="0" smtClean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VS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80" baseline="-38888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125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253565" y="10136902"/>
            <a:ext cx="742510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1295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=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1000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553999" y="10416132"/>
            <a:ext cx="2572535" cy="1204717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16666">
              <a:spcBef>
                <a:spcPts val="289"/>
              </a:spcBef>
            </a:pP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596,525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Ω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0"/>
              </a:spcBef>
            </a:pPr>
            <a:r>
              <a:rPr sz="1181" dirty="0">
                <a:latin typeface="Arial Unicode MS"/>
                <a:cs typeface="Arial Unicode MS"/>
              </a:rPr>
              <a:t>Elija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resistencia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metrosil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voltaje: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300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1247" dirty="0">
                <a:latin typeface="Arial Unicode MS"/>
                <a:cs typeface="Arial Unicode MS"/>
              </a:rPr>
              <a:t>)</a:t>
            </a:r>
            <a:r>
              <a:rPr sz="787" dirty="0">
                <a:latin typeface="Arial Unicode MS"/>
                <a:cs typeface="Arial Unicode MS"/>
              </a:rPr>
              <a:t>β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52"/>
              </a:spcBef>
            </a:pPr>
            <a:r>
              <a:rPr sz="1050" spc="-12" dirty="0">
                <a:latin typeface="Arial Unicode MS"/>
                <a:cs typeface="Arial Unicode MS"/>
              </a:rPr>
              <a:t>C5450,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β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50,25,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530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</a:t>
            </a:r>
            <a:r>
              <a:rPr sz="721" dirty="0">
                <a:latin typeface="Arial Unicode MS"/>
                <a:cs typeface="Arial Unicode MS"/>
              </a:rPr>
              <a:t>metrosil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(30)</a:t>
            </a:r>
            <a:endParaRPr sz="1050">
              <a:latin typeface="Arial Unicode MS"/>
              <a:cs typeface="Arial Unicode MS"/>
            </a:endParaRPr>
          </a:p>
          <a:p>
            <a:pPr marL="16666" marR="539127">
              <a:lnSpc>
                <a:spcPct val="124600"/>
              </a:lnSpc>
            </a:pPr>
            <a:r>
              <a:rPr sz="721" dirty="0">
                <a:latin typeface="Arial Unicode MS"/>
                <a:cs typeface="Arial Unicode MS"/>
              </a:rPr>
              <a:t>0,25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45051053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VConfiguración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26" dirty="0">
                <a:latin typeface="Arial Unicode MS"/>
                <a:cs typeface="Arial Unicode MS"/>
              </a:rPr>
              <a:t> relé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16352" y="9641723"/>
            <a:ext cx="3198032" cy="178846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2" y="2497266"/>
            <a:ext cx="5300906" cy="66982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(zona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discriminación)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—</a:t>
            </a:r>
            <a:r>
              <a:rPr sz="919" spc="-33" dirty="0">
                <a:latin typeface="Arial Unicode MS"/>
                <a:cs typeface="Arial Unicode MS"/>
              </a:rPr>
              <a:t>M</a:t>
            </a:r>
            <a:r>
              <a:rPr sz="591" spc="-33" dirty="0">
                <a:latin typeface="Arial Unicode MS"/>
                <a:cs typeface="Arial Unicode MS"/>
              </a:rPr>
              <a:t>1</a:t>
            </a:r>
            <a:endParaRPr sz="591" dirty="0">
              <a:latin typeface="Arial Unicode MS"/>
              <a:cs typeface="Arial Unicode MS"/>
            </a:endParaRPr>
          </a:p>
          <a:p>
            <a:pPr marL="248315" marR="1785702" indent="-833">
              <a:lnSpc>
                <a:spcPct val="104900"/>
              </a:lnSpc>
              <a:spcBef>
                <a:spcPts val="66"/>
              </a:spcBef>
            </a:pP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25-175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 </a:t>
            </a:r>
            <a:r>
              <a:rPr sz="1247" spc="-46" dirty="0">
                <a:latin typeface="Arial Unicode MS"/>
                <a:cs typeface="Arial Unicode MS"/>
              </a:rPr>
              <a:t>R</a:t>
            </a:r>
            <a:r>
              <a:rPr sz="787" spc="-46" dirty="0">
                <a:latin typeface="Arial Unicode MS"/>
                <a:cs typeface="Arial Unicode MS"/>
              </a:rPr>
              <a:t>I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carga53500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118" dirty="0">
                <a:latin typeface="Arial Unicode MS"/>
                <a:cs typeface="Arial Unicode MS"/>
              </a:rPr>
              <a:t>R</a:t>
            </a:r>
            <a:r>
              <a:rPr sz="787" spc="-118" dirty="0">
                <a:latin typeface="Arial Unicode MS"/>
                <a:cs typeface="Arial Unicode MS"/>
              </a:rPr>
              <a:t>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5833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 dirty="0">
              <a:latin typeface="Arial Unicode MS"/>
              <a:cs typeface="Arial Unicode MS"/>
            </a:endParaRPr>
          </a:p>
          <a:p>
            <a:pPr marL="248315" marR="798275" indent="-833">
              <a:lnSpc>
                <a:spcPts val="1562"/>
              </a:lnSpc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599,23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C5450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β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50,25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530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segundos.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Zona</a:t>
            </a:r>
            <a:r>
              <a:rPr sz="985" dirty="0">
                <a:latin typeface="Arial Unicode MS"/>
                <a:cs typeface="Arial Unicode MS"/>
              </a:rPr>
              <a:t> principal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(zona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discriminación)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33" dirty="0">
                <a:latin typeface="Arial Unicode MS"/>
                <a:cs typeface="Arial Unicode MS"/>
              </a:rPr>
              <a:t>M</a:t>
            </a:r>
            <a:r>
              <a:rPr sz="656" spc="-33" dirty="0">
                <a:latin typeface="Arial Unicode MS"/>
                <a:cs typeface="Arial Unicode MS"/>
              </a:rPr>
              <a:t>2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525-175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VR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carga53500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118" dirty="0">
                <a:latin typeface="Arial Unicode MS"/>
                <a:cs typeface="Arial Unicode MS"/>
              </a:rPr>
              <a:t>R</a:t>
            </a:r>
            <a:r>
              <a:rPr sz="787" spc="-118" dirty="0">
                <a:latin typeface="Arial Unicode MS"/>
                <a:cs typeface="Arial Unicode MS"/>
              </a:rPr>
              <a:t>S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5833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 dirty="0">
              <a:latin typeface="Arial Unicode MS"/>
              <a:cs typeface="Arial Unicode MS"/>
            </a:endParaRPr>
          </a:p>
          <a:p>
            <a:pPr marL="248315" marR="1058256" indent="-833">
              <a:lnSpc>
                <a:spcPts val="1575"/>
              </a:lnSpc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599,23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C5450,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β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50,25,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530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segundos.</a:t>
            </a:r>
            <a:r>
              <a:rPr sz="985" dirty="0">
                <a:latin typeface="Arial Unicode MS"/>
                <a:cs typeface="Arial Unicode MS"/>
              </a:rPr>
              <a:t> Comprobar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(CH)</a:t>
            </a:r>
            <a:endParaRPr sz="985" dirty="0">
              <a:latin typeface="Arial Unicode MS"/>
              <a:cs typeface="Arial Unicode MS"/>
            </a:endParaRPr>
          </a:p>
          <a:p>
            <a:pPr marL="248315"/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525-175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VR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carga53500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118" dirty="0">
                <a:latin typeface="Arial Unicode MS"/>
                <a:cs typeface="Arial Unicode MS"/>
              </a:rPr>
              <a:t>R</a:t>
            </a:r>
            <a:r>
              <a:rPr sz="787" spc="-118" dirty="0">
                <a:latin typeface="Arial Unicode MS"/>
                <a:cs typeface="Arial Unicode MS"/>
              </a:rPr>
              <a:t>S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5666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596,525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Metrosil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C5450,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β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50,25,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segundos.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575" dirty="0">
              <a:latin typeface="Arial Unicode MS"/>
              <a:cs typeface="Arial Unicode MS"/>
            </a:endParaRPr>
          </a:p>
          <a:p>
            <a:pPr marL="427468" lvl="2" indent="-411636">
              <a:spcBef>
                <a:spcPts val="7"/>
              </a:spcBef>
              <a:buAutoNum type="arabicPeriod" startAt="3"/>
              <a:tabLst>
                <a:tab pos="42830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INTRODUCCIÓN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12" dirty="0">
                <a:latin typeface="Arial Unicode MS"/>
                <a:cs typeface="Arial Unicode MS"/>
              </a:rPr>
              <a:t> LA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FALLOS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INTERRUPTORES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80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disyuntor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problema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mecánico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impide </a:t>
            </a:r>
            <a:r>
              <a:rPr sz="1050" dirty="0">
                <a:latin typeface="Arial Unicode MS"/>
                <a:cs typeface="Arial Unicode MS"/>
              </a:rPr>
              <a:t>abrir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aísla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fuentes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también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remoto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 marR="1174913" lvl="2">
              <a:lnSpc>
                <a:spcPct val="134600"/>
              </a:lnSpc>
              <a:buAutoNum type="arabicPeriod" startAt="4"/>
              <a:tabLst>
                <a:tab pos="428302" algn="l"/>
              </a:tabLst>
            </a:pPr>
            <a:r>
              <a:rPr sz="1050" spc="-72" dirty="0">
                <a:latin typeface="Arial Unicode MS"/>
                <a:cs typeface="Arial Unicode MS"/>
              </a:rPr>
              <a:t>EJEMPLO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TRABAJADO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FALLOS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INTERRUPTORES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1221"/>
              </a:spcBef>
            </a:pP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CB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5110-180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ms</a:t>
            </a:r>
            <a:endParaRPr sz="1247" dirty="0">
              <a:latin typeface="Arial Unicode MS"/>
              <a:cs typeface="Arial Unicode MS"/>
            </a:endParaRPr>
          </a:p>
          <a:p>
            <a:pPr marL="248315" marR="1896526" algn="just">
              <a:lnSpc>
                <a:spcPts val="1575"/>
              </a:lnSpc>
              <a:spcBef>
                <a:spcPts val="6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exceder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resuelto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19.7.5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19.7.6</a:t>
            </a:r>
            <a:r>
              <a:rPr sz="854" dirty="0">
                <a:latin typeface="Arial Unicode MS"/>
                <a:cs typeface="Arial Unicode MS"/>
              </a:rPr>
              <a:t>):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(BF)</a:t>
            </a:r>
            <a:endParaRPr sz="854" dirty="0">
              <a:latin typeface="Arial Unicode MS"/>
              <a:cs typeface="Arial Unicode MS"/>
            </a:endParaRPr>
          </a:p>
          <a:p>
            <a:pPr marL="248315" algn="just">
              <a:spcBef>
                <a:spcPts val="584"/>
              </a:spcBef>
            </a:pPr>
            <a:r>
              <a:rPr sz="656" dirty="0">
                <a:latin typeface="Arial Unicode MS"/>
                <a:cs typeface="Arial Unicode MS"/>
              </a:rPr>
              <a:t>Tiempos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BF</a:t>
            </a:r>
            <a:endParaRPr sz="656" dirty="0">
              <a:latin typeface="Arial Unicode MS"/>
              <a:cs typeface="Arial Unicode MS"/>
            </a:endParaRPr>
          </a:p>
          <a:p>
            <a:pPr marL="16666" marR="85827" indent="231649">
              <a:lnSpc>
                <a:spcPct val="152600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19.7.7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total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falla.</a:t>
            </a:r>
            <a:endParaRPr sz="854" dirty="0">
              <a:latin typeface="Arial Unicode MS"/>
              <a:cs typeface="Arial Unicode MS"/>
            </a:endParaRPr>
          </a:p>
          <a:p>
            <a:pPr marL="248315" algn="just">
              <a:spcBef>
                <a:spcPts val="840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establecer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spc="-40" dirty="0">
                <a:latin typeface="Arial Unicode MS"/>
                <a:cs typeface="Arial Unicode MS"/>
              </a:rPr>
              <a:t>BF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759" y="12305507"/>
            <a:ext cx="428172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19.7.5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aérea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transmisión.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75071" y="2995334"/>
            <a:ext cx="5174236" cy="86362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53339" y="4398488"/>
            <a:ext cx="5215155" cy="142301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3958504"/>
            <a:ext cx="290170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19.7.6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5921050"/>
            <a:ext cx="5210070" cy="19172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19.7.7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eliminación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falla.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81">
              <a:latin typeface="Arial Unicode MS"/>
              <a:cs typeface="Arial Unicode MS"/>
            </a:endParaRPr>
          </a:p>
          <a:p>
            <a:pPr marL="276647"/>
            <a:r>
              <a:rPr sz="1247" dirty="0">
                <a:latin typeface="Arial Unicode MS"/>
                <a:cs typeface="Arial Unicode MS"/>
              </a:rPr>
              <a:t>50,5312005600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At</a:t>
            </a:r>
            <a:r>
              <a:rPr sz="787" spc="-26" dirty="0">
                <a:latin typeface="Arial Unicode MS"/>
                <a:cs typeface="Arial Unicode MS"/>
              </a:rPr>
              <a:t>CB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5120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ms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210"/>
              </a:spcBef>
            </a:pPr>
            <a:r>
              <a:rPr sz="1115" spc="-12" dirty="0">
                <a:latin typeface="Arial Unicode MS"/>
                <a:cs typeface="Arial Unicode MS"/>
              </a:rPr>
              <a:t>Acción: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retorno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conectó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exceder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1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B.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72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7" y="8423549"/>
            <a:ext cx="4014221" cy="30714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19.8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dirty="0">
                <a:latin typeface="Arial Unicode MS"/>
                <a:cs typeface="Arial Unicode MS"/>
              </a:rPr>
              <a:t>Ajuste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spc="105" dirty="0">
                <a:latin typeface="Arial Unicode MS"/>
                <a:cs typeface="Arial Unicode MS"/>
              </a:rPr>
              <a:t>motor</a:t>
            </a:r>
            <a:endParaRPr sz="1706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548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86"/>
              </a:spcBef>
            </a:pPr>
            <a:r>
              <a:rPr sz="787" dirty="0">
                <a:latin typeface="Arial Unicode MS"/>
                <a:cs typeface="Arial Unicode MS"/>
              </a:rPr>
              <a:t>Aquí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proporcionamos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algunos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configuraciones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motor.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529961" lvl="2" indent="-514128">
              <a:buAutoNum type="arabicPeriod" startAt="2"/>
              <a:tabLst>
                <a:tab pos="530794" algn="l"/>
              </a:tabLst>
            </a:pP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spc="-12" dirty="0">
                <a:latin typeface="Arial Unicode MS"/>
                <a:cs typeface="Arial Unicode MS"/>
              </a:rPr>
              <a:t> RESUELTOS</a:t>
            </a:r>
            <a:endParaRPr sz="1312">
              <a:latin typeface="Arial Unicode MS"/>
              <a:cs typeface="Arial Unicode MS"/>
            </a:endParaRPr>
          </a:p>
          <a:p>
            <a:pPr marL="604954" lvl="3" indent="-589122">
              <a:spcBef>
                <a:spcPts val="1044"/>
              </a:spcBef>
              <a:buAutoNum type="arabicPeriod"/>
              <a:tabLst>
                <a:tab pos="605789" algn="l"/>
              </a:tabLst>
            </a:pPr>
            <a:r>
              <a:rPr sz="1181" dirty="0">
                <a:latin typeface="Arial Unicode MS"/>
                <a:cs typeface="Arial Unicode MS"/>
              </a:rPr>
              <a:t>Fallos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motor</a:t>
            </a:r>
            <a:endParaRPr sz="1181">
              <a:latin typeface="Arial Unicode MS"/>
              <a:cs typeface="Arial Unicode MS"/>
            </a:endParaRPr>
          </a:p>
          <a:p>
            <a:pPr marL="144988" indent="-128324">
              <a:spcBef>
                <a:spcPts val="1194"/>
              </a:spcBef>
              <a:buAutoNum type="arabicPeriod"/>
              <a:tabLst>
                <a:tab pos="144988" algn="l"/>
              </a:tabLst>
            </a:pPr>
            <a:r>
              <a:rPr sz="919" spc="-12" dirty="0">
                <a:latin typeface="Arial Unicode MS"/>
                <a:cs typeface="Arial Unicode MS"/>
              </a:rPr>
              <a:t>Fallas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bobinado</a:t>
            </a:r>
            <a:endParaRPr sz="919">
              <a:latin typeface="Arial Unicode MS"/>
              <a:cs typeface="Arial Unicode MS"/>
            </a:endParaRPr>
          </a:p>
          <a:p>
            <a:pPr marL="190819" indent="-174154">
              <a:spcBef>
                <a:spcPts val="144"/>
              </a:spcBef>
              <a:buAutoNum type="arabicPeriod"/>
              <a:tabLst>
                <a:tab pos="19081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Sobrecarga;</a:t>
            </a:r>
            <a:endParaRPr sz="1247">
              <a:latin typeface="Arial Unicode MS"/>
              <a:cs typeface="Arial Unicode MS"/>
            </a:endParaRPr>
          </a:p>
          <a:p>
            <a:pPr marL="135823" indent="-119157">
              <a:spcBef>
                <a:spcPts val="46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Reducción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suministro;</a:t>
            </a:r>
            <a:endParaRPr sz="854">
              <a:latin typeface="Arial Unicode MS"/>
              <a:cs typeface="Arial Unicode MS"/>
            </a:endParaRPr>
          </a:p>
          <a:p>
            <a:pPr marL="154155" indent="-137490">
              <a:spcBef>
                <a:spcPts val="41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Inversión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fase;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47829" y="6601049"/>
            <a:ext cx="3935837" cy="249501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0" y="2497265"/>
            <a:ext cx="5215070" cy="33653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145823" indent="-129157">
              <a:buAutoNum type="arabicPeriod" startAt="5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Desequilibrio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fase;</a:t>
            </a:r>
            <a:endParaRPr sz="919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401"/>
              </a:spcBef>
              <a:buAutoNum type="arabicPeriod" startAt="5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desfasado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síncronos;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22"/>
              </a:spcBef>
              <a:buAutoNum type="arabicPeriod" startAt="5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Pérdida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motores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síncronos.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539127" lvl="3" indent="-523295">
              <a:buAutoNum type="arabicPeriod" startAt="2"/>
              <a:tabLst>
                <a:tab pos="539960" algn="l"/>
              </a:tabLst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</a:t>
            </a:r>
            <a:endParaRPr sz="1050" dirty="0">
              <a:latin typeface="Arial Unicode MS"/>
              <a:cs typeface="Arial Unicode MS"/>
            </a:endParaRPr>
          </a:p>
          <a:p>
            <a:pPr lvl="3">
              <a:spcBef>
                <a:spcPts val="99"/>
              </a:spcBef>
              <a:buFont typeface="Arial Unicode MS"/>
              <a:buAutoNum type="arabicPeriod" startAt="2"/>
            </a:pPr>
            <a:endParaRPr sz="721" dirty="0">
              <a:latin typeface="Arial Unicode MS"/>
              <a:cs typeface="Arial Unicode MS"/>
            </a:endParaRPr>
          </a:p>
          <a:p>
            <a:pPr marL="16666"/>
            <a:r>
              <a:rPr sz="787" spc="-52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(OC)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alto.</a:t>
            </a:r>
            <a:endParaRPr sz="787" dirty="0">
              <a:latin typeface="Arial Unicode MS"/>
              <a:cs typeface="Arial Unicode MS"/>
            </a:endParaRPr>
          </a:p>
          <a:p>
            <a:pPr marL="16666" marR="32498" indent="231649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afectada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arranque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 dirty="0">
              <a:latin typeface="Arial Unicode MS"/>
              <a:cs typeface="Arial Unicode MS"/>
            </a:endParaRPr>
          </a:p>
          <a:p>
            <a:pPr marL="248315" marR="6666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set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OC,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motor: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787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.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comienzo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539127" lvl="3" indent="-523295">
              <a:buAutoNum type="arabicPeriod" startAt="3"/>
              <a:tabLst>
                <a:tab pos="539960" algn="l"/>
              </a:tabLst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</a:t>
            </a:r>
            <a:endParaRPr sz="1050" dirty="0">
              <a:latin typeface="Arial Unicode MS"/>
              <a:cs typeface="Arial Unicode MS"/>
            </a:endParaRPr>
          </a:p>
          <a:p>
            <a:pPr marL="16666" marR="144156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residual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muestra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19.8.1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9195281"/>
            <a:ext cx="3801718" cy="5042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19.8.1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motores.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247">
              <a:latin typeface="Arial Unicode MS"/>
              <a:cs typeface="Arial Unicode MS"/>
            </a:endParaRPr>
          </a:p>
          <a:p>
            <a:pPr marL="248315"/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50,25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F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F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mínima.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10122128"/>
            <a:ext cx="4997568" cy="16010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19.8.2.4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72" dirty="0">
                <a:latin typeface="Arial Unicode MS"/>
                <a:cs typeface="Arial Unicode MS"/>
              </a:rPr>
              <a:t>rotor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bloqueado</a:t>
            </a:r>
            <a:endParaRPr sz="1115">
              <a:latin typeface="Arial Unicode MS"/>
              <a:cs typeface="Arial Unicode MS"/>
            </a:endParaRPr>
          </a:p>
          <a:p>
            <a:pPr marL="248315" marR="6666" algn="just">
              <a:lnSpc>
                <a:spcPct val="132900"/>
              </a:lnSpc>
              <a:spcBef>
                <a:spcPts val="755"/>
              </a:spcBef>
            </a:pPr>
            <a:r>
              <a:rPr sz="985" dirty="0">
                <a:latin typeface="Arial Unicode MS"/>
                <a:cs typeface="Arial Unicode MS"/>
              </a:rPr>
              <a:t>Usamos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OC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motor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 19.8.2</a:t>
            </a:r>
            <a:r>
              <a:rPr sz="985" dirty="0">
                <a:latin typeface="Arial Unicode MS"/>
                <a:cs typeface="Arial Unicode MS"/>
              </a:rPr>
              <a:t>),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5tiempo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motor;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R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bloqueado.</a:t>
            </a:r>
            <a:endParaRPr sz="985">
              <a:latin typeface="Arial Unicode MS"/>
              <a:cs typeface="Arial Unicode MS"/>
            </a:endParaRPr>
          </a:p>
          <a:p>
            <a:pPr marL="16666" marR="24165" indent="231649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Además,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(51)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rotor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19.8.3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97273" y="2995334"/>
            <a:ext cx="4531128" cy="37077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80117" y="7407976"/>
            <a:ext cx="3555199" cy="314839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321555" y="6769305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19.8.2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325988" y="6810970"/>
            <a:ext cx="180919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rotor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bloqueado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motores.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10623527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19.8.3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325983" y="10665194"/>
            <a:ext cx="220503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condición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bloqueado.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8379194" y="2976496"/>
            <a:ext cx="5242571" cy="10745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19.8.2.5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réplica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sobrecargas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térmicos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réplica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(detectores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integrados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máquina)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brindar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motor.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3" y="4504130"/>
            <a:ext cx="3305878" cy="9014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19.8.2.6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Protección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bajo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voltaje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378"/>
              </a:spcBef>
            </a:pP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retardo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subtensión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utiliza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 marL="248315" marR="1136582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V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50,5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V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Acción: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Disparo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5874054"/>
            <a:ext cx="3191710" cy="6939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19.8.2.7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Protección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rotación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fase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94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juegos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510%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7052943"/>
            <a:ext cx="3825886" cy="10211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19.8.2.8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desequilibrio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854">
              <a:latin typeface="Arial Unicode MS"/>
              <a:cs typeface="Arial Unicode MS"/>
            </a:endParaRPr>
          </a:p>
          <a:p>
            <a:pPr marL="16666"/>
            <a:r>
              <a:rPr sz="656" dirty="0">
                <a:latin typeface="Arial Unicode MS"/>
                <a:cs typeface="Arial Unicode MS"/>
              </a:rPr>
              <a:t>Detectar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393" dirty="0">
                <a:latin typeface="Arial Unicode MS"/>
                <a:cs typeface="Arial Unicode MS"/>
              </a:rPr>
              <a:t>2</a:t>
            </a:r>
            <a:r>
              <a:rPr sz="393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siguiente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manera: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50,15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motor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única: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6"/>
              </a:spcBef>
            </a:pPr>
            <a:r>
              <a:rPr sz="1312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2</a:t>
            </a:r>
            <a:r>
              <a:rPr sz="1181" spc="-26" dirty="0">
                <a:latin typeface="Arial Unicode MS"/>
                <a:cs typeface="Arial Unicode MS"/>
              </a:rPr>
              <a:t>t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540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general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1" y="8605575"/>
            <a:ext cx="5271738" cy="10817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19.8.2.9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fuera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sincronismo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motores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consume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inducción.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92" y="10165594"/>
            <a:ext cx="4927566" cy="4865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19.8.2.10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contra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pérdida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excitación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motores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80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inserta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campo.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20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3915010"/>
            <a:ext cx="4088389" cy="8201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7300"/>
              </a:lnSpc>
              <a:spcBef>
                <a:spcPts val="131"/>
              </a:spcBef>
            </a:pPr>
            <a:r>
              <a:rPr sz="2231" dirty="0">
                <a:latin typeface="Arial Unicode MS"/>
                <a:cs typeface="Arial Unicode MS"/>
              </a:rPr>
              <a:t>Prueba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y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spc="66" dirty="0">
                <a:latin typeface="Arial Unicode MS"/>
                <a:cs typeface="Arial Unicode MS"/>
              </a:rPr>
              <a:t>puesta</a:t>
            </a:r>
            <a:r>
              <a:rPr sz="2231" spc="99" dirty="0">
                <a:latin typeface="Arial Unicode MS"/>
                <a:cs typeface="Arial Unicode MS"/>
              </a:rPr>
              <a:t> </a:t>
            </a:r>
            <a:r>
              <a:rPr sz="2231" spc="72" dirty="0">
                <a:latin typeface="Arial Unicode MS"/>
                <a:cs typeface="Arial Unicode MS"/>
              </a:rPr>
              <a:t>en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servicio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spc="-33" dirty="0">
                <a:latin typeface="Arial Unicode MS"/>
                <a:cs typeface="Arial Unicode MS"/>
              </a:rPr>
              <a:t>de </a:t>
            </a:r>
            <a:r>
              <a:rPr sz="2231" dirty="0">
                <a:latin typeface="Arial Unicode MS"/>
                <a:cs typeface="Arial Unicode MS"/>
              </a:rPr>
              <a:t>relés</a:t>
            </a:r>
            <a:r>
              <a:rPr sz="2231" spc="131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de</a:t>
            </a:r>
            <a:r>
              <a:rPr sz="2231" spc="138" dirty="0">
                <a:latin typeface="Arial Unicode MS"/>
                <a:cs typeface="Arial Unicode MS"/>
              </a:rPr>
              <a:t> </a:t>
            </a:r>
            <a:r>
              <a:rPr sz="2231" spc="66" dirty="0">
                <a:latin typeface="Arial Unicode MS"/>
                <a:cs typeface="Arial Unicode MS"/>
              </a:rPr>
              <a:t>protección</a:t>
            </a:r>
            <a:endParaRPr sz="223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5195188"/>
            <a:ext cx="5120903" cy="7204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planta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74" y="6440219"/>
            <a:ext cx="5279238" cy="376240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20.1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914026">
              <a:lnSpc>
                <a:spcPct val="118800"/>
              </a:lnSpc>
              <a:spcBef>
                <a:spcPts val="7"/>
              </a:spcBef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dirty="0">
                <a:latin typeface="Arial Unicode MS"/>
                <a:cs typeface="Arial Unicode MS"/>
              </a:rPr>
              <a:t>relés</a:t>
            </a:r>
            <a:r>
              <a:rPr sz="1837" spc="11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18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protección</a:t>
            </a:r>
            <a:endParaRPr sz="1837">
              <a:latin typeface="Arial Unicode MS"/>
              <a:cs typeface="Arial Unicode MS"/>
            </a:endParaRPr>
          </a:p>
          <a:p>
            <a:pPr marL="16666">
              <a:spcBef>
                <a:spcPts val="1515"/>
              </a:spcBef>
            </a:pPr>
            <a:r>
              <a:rPr sz="1378" dirty="0">
                <a:latin typeface="Arial Unicode MS"/>
                <a:cs typeface="Arial Unicode MS"/>
              </a:rPr>
              <a:t>20.1.1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854" dirty="0">
                <a:latin typeface="Arial Unicode MS"/>
                <a:cs typeface="Arial Unicode MS"/>
              </a:rPr>
              <a:t>Existen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continuación.</a:t>
            </a:r>
            <a:endParaRPr sz="854">
              <a:latin typeface="Arial Unicode MS"/>
              <a:cs typeface="Arial Unicode MS"/>
            </a:endParaRPr>
          </a:p>
          <a:p>
            <a:pPr marL="16666" marR="299977" indent="231649">
              <a:lnSpc>
                <a:spcPts val="1575"/>
              </a:lnSpc>
              <a:spcBef>
                <a:spcPts val="138"/>
              </a:spcBef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diversas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estándar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fábrica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denominan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deben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realizarse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cuando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introducimos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públicos.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aceptación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relacionados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red.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rutina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internamente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detectar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electromecánicos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regularidad,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móviles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digitales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estáticos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instalaciones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autoprueba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afecta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10741037"/>
            <a:ext cx="4540895" cy="4810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20.1.2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PUESTA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SERVICIO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RELÉS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PROTECCIÓN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14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2505600"/>
            <a:ext cx="5153404" cy="10478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326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20.1.2.1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captación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4" y="4053334"/>
            <a:ext cx="5185071" cy="12588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20.1.2.2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814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auxiliares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otros</a:t>
            </a:r>
            <a:r>
              <a:rPr sz="985" dirty="0">
                <a:latin typeface="Arial Unicode MS"/>
                <a:cs typeface="Arial Unicode MS"/>
              </a:rPr>
              <a:t> componentes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relés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relés,</a:t>
            </a:r>
            <a:r>
              <a:rPr sz="985" dirty="0">
                <a:latin typeface="Arial Unicode MS"/>
                <a:cs typeface="Arial Unicode MS"/>
              </a:rPr>
              <a:t> 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alimentador.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5678291"/>
            <a:ext cx="5195071" cy="15005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20.1.2.3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61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(CT),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(TT)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relés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verificando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restringida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380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también</a:t>
            </a:r>
            <a:r>
              <a:rPr sz="985" dirty="0">
                <a:latin typeface="Arial Unicode MS"/>
                <a:cs typeface="Arial Unicode MS"/>
              </a:rPr>
              <a:t> 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sensibilidad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explican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detalle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capítulos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libro.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7570231"/>
            <a:ext cx="5272572" cy="12588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20.1.2.4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extremo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807"/>
              </a:spcBef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telecomunicaciones.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cada</a:t>
            </a:r>
            <a:r>
              <a:rPr sz="985" dirty="0">
                <a:latin typeface="Arial Unicode MS"/>
                <a:cs typeface="Arial Unicode MS"/>
              </a:rPr>
              <a:t> extremo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respuesta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decisión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disparar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(CB)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6" y="9377893"/>
            <a:ext cx="5293405" cy="19112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20.1.2.5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Pruebas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carga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 err="1" smtClean="0">
                <a:latin typeface="Arial Unicode MS"/>
                <a:cs typeface="Arial Unicode MS"/>
              </a:rPr>
              <a:t>pueden</a:t>
            </a:r>
            <a:r>
              <a:rPr lang="es-ES" sz="985" spc="263" dirty="0" smtClean="0">
                <a:latin typeface="Arial Unicode MS"/>
                <a:cs typeface="Arial Unicode MS"/>
              </a:rPr>
              <a:t> </a:t>
            </a:r>
            <a:r>
              <a:rPr sz="985" dirty="0" err="1" smtClean="0">
                <a:latin typeface="Arial Unicode MS"/>
                <a:cs typeface="Arial Unicode MS"/>
              </a:rPr>
              <a:t>incluir</a:t>
            </a:r>
            <a:r>
              <a:rPr sz="985" spc="157" dirty="0" smtClean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direccionalidad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(relés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(OC)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dirección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mientras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diferenciales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enlaces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manteniendo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explican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siguientes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capítulos.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71322" y="7832251"/>
            <a:ext cx="5120069" cy="323204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1" y="-686120"/>
            <a:ext cx="5291738" cy="6051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  <a:tabLst>
                <a:tab pos="501629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19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26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19" spc="86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-33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	</a:t>
            </a:r>
            <a:r>
              <a:rPr sz="1181" spc="-33" dirty="0">
                <a:latin typeface="Arial Unicode MS"/>
                <a:cs typeface="Arial Unicode MS"/>
              </a:rPr>
              <a:t>327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3395936"/>
            <a:ext cx="3775051" cy="6982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2800"/>
              </a:lnSpc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relé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sobrecorriente</a:t>
            </a:r>
            <a:endParaRPr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4288351"/>
            <a:ext cx="5313406" cy="29972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04115" lvl="2" indent="-688283">
              <a:lnSpc>
                <a:spcPts val="1509"/>
              </a:lnSpc>
              <a:buSzPct val="117647"/>
              <a:buAutoNum type="arabicPeriod"/>
              <a:tabLst>
                <a:tab pos="704115" algn="l"/>
                <a:tab pos="704948" algn="l"/>
              </a:tabLst>
            </a:pP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INYECCIÓN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SECUNDARIA</a:t>
            </a:r>
            <a:endParaRPr sz="1115">
              <a:latin typeface="Arial Unicode MS"/>
              <a:cs typeface="Arial Unicode MS"/>
            </a:endParaRPr>
          </a:p>
          <a:p>
            <a:pPr marL="856604" lvl="3" indent="-839939">
              <a:spcBef>
                <a:spcPts val="899"/>
              </a:spcBef>
              <a:buSzPct val="125000"/>
              <a:buAutoNum type="arabicPeriod"/>
              <a:tabLst>
                <a:tab pos="855770" algn="l"/>
                <a:tab pos="856604" algn="l"/>
              </a:tabLst>
            </a:pP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sobrecorriente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direccionales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47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</a:t>
            </a:r>
            <a:endParaRPr sz="854">
              <a:latin typeface="Arial Unicode MS"/>
              <a:cs typeface="Arial Unicode MS"/>
            </a:endParaRPr>
          </a:p>
          <a:p>
            <a:pPr marL="16666" marR="114157" indent="231649">
              <a:lnSpc>
                <a:spcPct val="1243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20.2.1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servicio, </a:t>
            </a:r>
            <a:r>
              <a:rPr sz="1050" dirty="0">
                <a:latin typeface="Arial Unicode MS"/>
                <a:cs typeface="Arial Unicode MS"/>
              </a:rPr>
              <a:t>necesitamos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CD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r>
              <a:rPr sz="1050" dirty="0">
                <a:latin typeface="Arial Unicode MS"/>
                <a:cs typeface="Arial Unicode MS"/>
              </a:rPr>
              <a:t> cerrando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AC.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sabemos,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generará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peligrosamente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(HV)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peligroso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personal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capaz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dañar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superando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15-20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kV).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CA.</a:t>
            </a:r>
            <a:endParaRPr sz="1050">
              <a:latin typeface="Arial Unicode MS"/>
              <a:cs typeface="Arial Unicode MS"/>
            </a:endParaRPr>
          </a:p>
          <a:p>
            <a:pPr marL="16666" marR="199152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r>
              <a:rPr sz="985" dirty="0">
                <a:latin typeface="Arial Unicode MS"/>
                <a:cs typeface="Arial Unicode MS"/>
              </a:rPr>
              <a:t> Esto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B&amp;D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apunta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R&amp;N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respectivamente,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"contacto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disparo"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abriendo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4" y="11170882"/>
            <a:ext cx="398088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20.2.1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activación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desactivación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monofásica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OC.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2" y="2505601"/>
            <a:ext cx="5245072" cy="858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328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84993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EF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GH.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conectamos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parada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temporizador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154155" indent="-137490"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relé: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716"/>
              </a:spcBef>
            </a:pPr>
            <a:r>
              <a:rPr sz="919" spc="-12" dirty="0">
                <a:latin typeface="Arial Unicode MS"/>
                <a:cs typeface="Arial Unicode MS"/>
              </a:rPr>
              <a:t>Relé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51.2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490797" marR="1474058">
              <a:lnSpc>
                <a:spcPts val="1575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CT5La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1000/1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utilizada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SI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TD51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Carolina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Sur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inst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490797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recoger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65%I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602"/>
              </a:spcBef>
            </a:pPr>
            <a:r>
              <a:rPr sz="656" dirty="0">
                <a:latin typeface="Arial Unicode MS"/>
                <a:cs typeface="Arial Unicode MS"/>
              </a:rPr>
              <a:t>Abandonar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985" dirty="0">
                <a:latin typeface="Arial Unicode MS"/>
                <a:cs typeface="Arial Unicode MS"/>
              </a:rPr>
              <a:t>-5%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colocar</a:t>
            </a:r>
            <a:endParaRPr sz="656">
              <a:latin typeface="Arial Unicode MS"/>
              <a:cs typeface="Arial Unicode MS"/>
            </a:endParaRPr>
          </a:p>
          <a:p>
            <a:pPr marL="490797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117492" indent="-101660">
              <a:spcBef>
                <a:spcPts val="906"/>
              </a:spcBef>
              <a:buAutoNum type="arabicPeriod" startAt="2"/>
              <a:tabLst>
                <a:tab pos="118325" algn="l"/>
              </a:tabLst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recogida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 </a:t>
            </a:r>
            <a:r>
              <a:rPr sz="721" spc="-12" dirty="0">
                <a:latin typeface="Arial Unicode MS"/>
                <a:cs typeface="Arial Unicode MS"/>
              </a:rPr>
              <a:t>devolución:</a:t>
            </a:r>
            <a:endParaRPr sz="721">
              <a:latin typeface="Arial Unicode MS"/>
              <a:cs typeface="Arial Unicode MS"/>
            </a:endParaRPr>
          </a:p>
          <a:p>
            <a:pPr marL="499963" marR="33331" lvl="1" indent="-242482">
              <a:lnSpc>
                <a:spcPct val="132800"/>
              </a:lnSpc>
              <a:spcBef>
                <a:spcPts val="315"/>
              </a:spcBef>
              <a:buAutoNum type="arabicPeriod"/>
              <a:tabLst>
                <a:tab pos="396637" algn="l"/>
              </a:tabLst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gradualmente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1.2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ilumine,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ponga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arranque,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digamos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1.26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valor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led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apague,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regístrelo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digamos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1,14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>
              <a:latin typeface="Arial Unicode MS"/>
              <a:cs typeface="Arial Unicode MS"/>
            </a:endParaRPr>
          </a:p>
          <a:p>
            <a:pPr marL="404971" lvl="1" indent="-147488">
              <a:spcBef>
                <a:spcPts val="584"/>
              </a:spcBef>
              <a:buAutoNum type="arabicPeriod"/>
              <a:tabLst>
                <a:tab pos="405803" algn="l"/>
              </a:tabLst>
            </a:pP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recoger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5%I</a:t>
            </a:r>
            <a:endParaRPr sz="1050">
              <a:latin typeface="Arial Unicode MS"/>
              <a:cs typeface="Arial Unicode MS"/>
            </a:endParaRPr>
          </a:p>
          <a:p>
            <a:pPr marL="732445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recoger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51,26-1,210,0531.251,26.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correcto.</a:t>
            </a:r>
            <a:endParaRPr sz="1050">
              <a:latin typeface="Arial Unicode MS"/>
              <a:cs typeface="Arial Unicode MS"/>
            </a:endParaRPr>
          </a:p>
          <a:p>
            <a:pPr marL="386639" lvl="1" indent="-129157">
              <a:spcBef>
                <a:spcPts val="696"/>
              </a:spcBef>
              <a:buAutoNum type="arabicPeriod" startAt="3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abandono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$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919" dirty="0">
                <a:latin typeface="Arial Unicode MS"/>
                <a:cs typeface="Arial Unicode MS"/>
              </a:rPr>
              <a:t>-5%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colocar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1056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Abandonar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51,14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A-1,2-0,0531.251.4.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Entonces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correcto.</a:t>
            </a:r>
            <a:endParaRPr sz="1115">
              <a:latin typeface="Arial Unicode MS"/>
              <a:cs typeface="Arial Unicode MS"/>
            </a:endParaRPr>
          </a:p>
          <a:p>
            <a:pPr marL="16666" marR="171654" indent="231649">
              <a:lnSpc>
                <a:spcPct val="123000"/>
              </a:lnSpc>
              <a:spcBef>
                <a:spcPts val="12"/>
              </a:spcBef>
            </a:pPr>
            <a:r>
              <a:rPr sz="1247" dirty="0">
                <a:latin typeface="Arial Unicode MS"/>
                <a:cs typeface="Arial Unicode MS"/>
              </a:rPr>
              <a:t>Verifique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cada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relé.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significa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(Y)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</a:t>
            </a:r>
            <a:r>
              <a:rPr sz="1247" spc="5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(B).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moderno,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dirty="0">
                <a:latin typeface="Arial Unicode MS"/>
                <a:cs typeface="Arial Unicode MS"/>
              </a:rPr>
              <a:t> mismo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desactivación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contacto </a:t>
            </a:r>
            <a:r>
              <a:rPr sz="1050" dirty="0">
                <a:latin typeface="Arial Unicode MS"/>
                <a:cs typeface="Arial Unicode MS"/>
              </a:rPr>
              <a:t>instantáneo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20.2.2</a:t>
            </a:r>
            <a:r>
              <a:rPr sz="1050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repite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valores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33" dirty="0">
                <a:latin typeface="Arial Unicode MS"/>
                <a:cs typeface="Arial Unicode MS"/>
              </a:rPr>
              <a:t>pH.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87">
              <a:latin typeface="Arial Unicode MS"/>
              <a:cs typeface="Arial Unicode MS"/>
            </a:endParaRPr>
          </a:p>
          <a:p>
            <a:pPr marL="154155" indent="-137490">
              <a:buAutoNum type="arabicPeriod" startAt="3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Comprobación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relé:</a:t>
            </a:r>
            <a:endParaRPr sz="985">
              <a:latin typeface="Arial Unicode MS"/>
              <a:cs typeface="Arial Unicode MS"/>
            </a:endParaRPr>
          </a:p>
          <a:p>
            <a:pPr marL="499963" marR="288312" lvl="1" indent="-242482">
              <a:lnSpc>
                <a:spcPct val="117300"/>
              </a:lnSpc>
              <a:spcBef>
                <a:spcPts val="26"/>
              </a:spcBef>
              <a:buAutoNum type="arabicPeriod"/>
              <a:tabLst>
                <a:tab pos="414969" algn="l"/>
              </a:tabLst>
            </a:pPr>
            <a:r>
              <a:rPr sz="1115" dirty="0">
                <a:latin typeface="Arial Unicode MS"/>
                <a:cs typeface="Arial Unicode MS"/>
              </a:rPr>
              <a:t>Inyecte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cuatro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colocar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386639" lvl="1" indent="-129157">
              <a:spcBef>
                <a:spcPts val="689"/>
              </a:spcBef>
              <a:buAutoNum type="arabicPeriod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valor.</a:t>
            </a:r>
            <a:endParaRPr sz="919">
              <a:latin typeface="Arial Unicode MS"/>
              <a:cs typeface="Arial Unicode MS"/>
            </a:endParaRPr>
          </a:p>
          <a:p>
            <a:pPr marL="258314" marR="6666" lvl="1">
              <a:lnSpc>
                <a:spcPct val="132900"/>
              </a:lnSpc>
              <a:spcBef>
                <a:spcPts val="275"/>
              </a:spcBef>
              <a:buAutoNum type="arabicPeriod"/>
              <a:tabLst>
                <a:tab pos="396637" algn="l"/>
              </a:tabLst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PM.5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1.0</a:t>
            </a:r>
            <a:endParaRPr sz="985">
              <a:latin typeface="Arial Unicode MS"/>
              <a:cs typeface="Arial Unicode MS"/>
            </a:endParaRPr>
          </a:p>
          <a:p>
            <a:pPr marL="73244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43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colocar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499963" marR="126657" lvl="1" indent="-242482">
              <a:lnSpc>
                <a:spcPct val="142400"/>
              </a:lnSpc>
              <a:spcBef>
                <a:spcPts val="275"/>
              </a:spcBef>
              <a:buAutoNum type="arabicPeriod" startAt="4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Compruebe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curva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65%,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pH-</a:t>
            </a:r>
            <a:r>
              <a:rPr sz="919" spc="-33" dirty="0">
                <a:latin typeface="Arial Unicode MS"/>
                <a:cs typeface="Arial Unicode MS"/>
              </a:rPr>
              <a:t>pH.</a:t>
            </a:r>
            <a:endParaRPr sz="919">
              <a:latin typeface="Arial Unicode MS"/>
              <a:cs typeface="Arial Unicode MS"/>
            </a:endParaRPr>
          </a:p>
          <a:p>
            <a:pPr marL="386639" lvl="1" indent="-129157">
              <a:spcBef>
                <a:spcPts val="729"/>
              </a:spcBef>
              <a:buAutoNum type="arabicPeriod" startAt="4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elemento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instantáneo:</a:t>
            </a:r>
            <a:endParaRPr sz="919">
              <a:latin typeface="Arial Unicode MS"/>
              <a:cs typeface="Arial Unicode MS"/>
            </a:endParaRPr>
          </a:p>
          <a:p>
            <a:pPr marL="499963" marR="225817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apáguelo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este</a:t>
            </a:r>
            <a:r>
              <a:rPr sz="985" dirty="0">
                <a:latin typeface="Arial Unicode MS"/>
                <a:cs typeface="Arial Unicode MS"/>
              </a:rPr>
              <a:t> ajuste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(6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732445">
              <a:spcBef>
                <a:spcPts val="381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milisegundos.</a:t>
            </a:r>
            <a:endParaRPr sz="985">
              <a:latin typeface="Arial Unicode MS"/>
              <a:cs typeface="Arial Unicode MS"/>
            </a:endParaRPr>
          </a:p>
          <a:p>
            <a:pPr marL="368306" lvl="1" indent="-110825">
              <a:spcBef>
                <a:spcPts val="846"/>
              </a:spcBef>
              <a:buAutoNum type="arabicPeriod" startAt="6"/>
              <a:tabLst>
                <a:tab pos="369140" algn="l"/>
              </a:tabLst>
            </a:pPr>
            <a:r>
              <a:rPr sz="787" dirty="0">
                <a:latin typeface="Arial Unicode MS"/>
                <a:cs typeface="Arial Unicode MS"/>
              </a:rPr>
              <a:t>Complete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resultados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hoja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787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20.2.1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95853" y="8033517"/>
          <a:ext cx="5247571" cy="4029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58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0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16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66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58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2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000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008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300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00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5917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83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5084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360838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20.2.1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Abandonar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0838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Multiplicador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23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33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43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0003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7504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7504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0003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5837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instantáneo</a:t>
                      </a:r>
                      <a:r>
                        <a:rPr sz="700" spc="2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(A)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66668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336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1" y="2603211"/>
            <a:ext cx="5152070" cy="489076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79193" y="7585180"/>
            <a:ext cx="407838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20.2.2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activación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desactivación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trifásica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OC.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5" y="3926996"/>
            <a:ext cx="5156070" cy="504478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5" y="2505599"/>
            <a:ext cx="4750064" cy="10641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1423229">
              <a:lnSpc>
                <a:spcPct val="119700"/>
              </a:lnSpc>
            </a:pPr>
            <a:r>
              <a:rPr sz="1181" dirty="0">
                <a:latin typeface="Arial Unicode MS"/>
                <a:cs typeface="Arial Unicode MS"/>
              </a:rPr>
              <a:t>20.2.1.2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puesta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servicio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sobrecorriente</a:t>
            </a:r>
            <a:r>
              <a:rPr sz="1181" spc="5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direccional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338"/>
              </a:spcBef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direccional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(DOC)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20.2.3</a:t>
            </a:r>
            <a:r>
              <a:rPr sz="787" spc="-12" dirty="0">
                <a:latin typeface="Arial Unicode MS"/>
                <a:cs typeface="Arial Unicode MS"/>
              </a:rPr>
              <a:t>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9071327"/>
            <a:ext cx="5034235" cy="25391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20.2.3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direccional.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/>
            <a:r>
              <a:rPr sz="1050" dirty="0">
                <a:latin typeface="Arial Unicode MS"/>
                <a:cs typeface="Arial Unicode MS"/>
              </a:rPr>
              <a:t>Cerrar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AC;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43"/>
              </a:spcBef>
            </a:pPr>
            <a:r>
              <a:rPr sz="1115" dirty="0">
                <a:latin typeface="Arial Unicode MS"/>
                <a:cs typeface="Arial Unicode MS"/>
              </a:rPr>
              <a:t>Abrir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enlace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AB;</a:t>
            </a:r>
            <a:endParaRPr sz="1115">
              <a:latin typeface="Arial Unicode MS"/>
              <a:cs typeface="Arial Unicode MS"/>
            </a:endParaRPr>
          </a:p>
          <a:p>
            <a:pPr marL="248315" marR="3689728">
              <a:spcBef>
                <a:spcPts val="492"/>
              </a:spcBef>
            </a:pPr>
            <a:r>
              <a:rPr sz="854" spc="-40" dirty="0">
                <a:latin typeface="Arial Unicode MS"/>
                <a:cs typeface="Arial Unicode MS"/>
              </a:rPr>
              <a:t>CD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enlace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abierto;</a:t>
            </a:r>
            <a:endParaRPr sz="854">
              <a:latin typeface="Arial Unicode MS"/>
              <a:cs typeface="Arial Unicode MS"/>
            </a:endParaRPr>
          </a:p>
          <a:p>
            <a:pPr marL="248315" marR="3689728">
              <a:spcBef>
                <a:spcPts val="485"/>
              </a:spcBef>
            </a:pPr>
            <a:r>
              <a:rPr sz="919" dirty="0">
                <a:latin typeface="Arial Unicode MS"/>
                <a:cs typeface="Arial Unicode MS"/>
              </a:rPr>
              <a:t>Abra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1-</a:t>
            </a:r>
            <a:r>
              <a:rPr sz="919" spc="-33" dirty="0">
                <a:latin typeface="Arial Unicode MS"/>
                <a:cs typeface="Arial Unicode MS"/>
              </a:rPr>
              <a:t>3;</a:t>
            </a:r>
            <a:endParaRPr sz="919">
              <a:latin typeface="Arial Unicode MS"/>
              <a:cs typeface="Arial Unicode MS"/>
            </a:endParaRPr>
          </a:p>
          <a:p>
            <a:pPr marL="248315" marR="3689728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Abra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2-</a:t>
            </a:r>
            <a:r>
              <a:rPr sz="919" spc="-33" dirty="0">
                <a:latin typeface="Arial Unicode MS"/>
                <a:cs typeface="Arial Unicode MS"/>
              </a:rPr>
              <a:t>4.</a:t>
            </a:r>
            <a:endParaRPr sz="919">
              <a:latin typeface="Arial Unicode MS"/>
              <a:cs typeface="Arial Unicode MS"/>
            </a:endParaRPr>
          </a:p>
          <a:p>
            <a:pPr marL="154988" marR="6666" indent="-154988">
              <a:lnSpc>
                <a:spcPct val="132900"/>
              </a:lnSpc>
              <a:spcBef>
                <a:spcPts val="795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procedimiento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(SC)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cada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145823" marR="57496" indent="-145823">
              <a:lnSpc>
                <a:spcPts val="1575"/>
              </a:lnSpc>
              <a:spcBef>
                <a:spcPts val="111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Abra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144988" indent="-129157">
              <a:spcBef>
                <a:spcPts val="334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Aísle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abriendo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temporizador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41222" y="6026558"/>
            <a:ext cx="5153218" cy="4173589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95853" y="10756705"/>
          <a:ext cx="5247571" cy="13600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52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950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6083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20.2.2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9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característico</a:t>
                      </a:r>
                      <a:r>
                        <a:rPr sz="9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1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45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grados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Retraso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límites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Límites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conducen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8379196" y="2480598"/>
            <a:ext cx="5310072" cy="33557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641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1.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Retransmisión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datos: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919" spc="-12" dirty="0">
                <a:latin typeface="Arial Unicode MS"/>
                <a:cs typeface="Arial Unicode MS"/>
              </a:rPr>
              <a:t>Relé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51.2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248315" marR="1814866" indent="-83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CT5Característica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1000/1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utilizada5SI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TD51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56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16666" marR="463299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relé5-Voltaje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45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grados),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20.2.4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Pruebe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desactivación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endParaRPr sz="919">
              <a:latin typeface="Arial Unicode MS"/>
              <a:cs typeface="Arial Unicode MS"/>
            </a:endParaRPr>
          </a:p>
          <a:p>
            <a:pPr marL="16666" marR="94160" indent="-83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Sección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20.2.1.1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no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considerando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operación.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(R)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mayor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verifique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retraso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135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r>
              <a:rPr sz="985" dirty="0">
                <a:latin typeface="Arial Unicode MS"/>
                <a:cs typeface="Arial Unicode MS"/>
              </a:rPr>
              <a:t> Compruebe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error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aproximadamente65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complete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hoja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2" y="10274691"/>
            <a:ext cx="328504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20.2.4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direccional.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885653" y="8692098"/>
            <a:ext cx="569174" cy="6667"/>
          </a:xfrm>
          <a:custGeom>
            <a:avLst/>
            <a:gdLst/>
            <a:ahLst/>
            <a:cxnLst/>
            <a:rect l="l" t="t" r="r" b="b"/>
            <a:pathLst>
              <a:path w="433705" h="5079">
                <a:moveTo>
                  <a:pt x="433438" y="0"/>
                </a:moveTo>
                <a:lnTo>
                  <a:pt x="0" y="0"/>
                </a:lnTo>
                <a:lnTo>
                  <a:pt x="0" y="5039"/>
                </a:lnTo>
                <a:lnTo>
                  <a:pt x="433438" y="5039"/>
                </a:lnTo>
                <a:lnTo>
                  <a:pt x="4334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592430" y="8692098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8321554" y="2505601"/>
            <a:ext cx="5197570" cy="46287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20.3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830698">
              <a:lnSpc>
                <a:spcPct val="118500"/>
              </a:lnSpc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spc="66" dirty="0">
                <a:latin typeface="Arial Unicode MS"/>
                <a:cs typeface="Arial Unicode MS"/>
              </a:rPr>
              <a:t>protección</a:t>
            </a:r>
            <a:r>
              <a:rPr sz="1837" spc="-26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a</a:t>
            </a:r>
            <a:r>
              <a:rPr sz="1837" spc="-20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distancia</a:t>
            </a:r>
            <a:endParaRPr sz="1837">
              <a:latin typeface="Arial Unicode MS"/>
              <a:cs typeface="Arial Unicode MS"/>
            </a:endParaRPr>
          </a:p>
          <a:p>
            <a:pPr marL="16666">
              <a:spcBef>
                <a:spcPts val="1725"/>
              </a:spcBef>
            </a:pPr>
            <a:r>
              <a:rPr sz="1181" dirty="0">
                <a:latin typeface="Arial Unicode MS"/>
                <a:cs typeface="Arial Unicode MS"/>
              </a:rPr>
              <a:t>20.3.1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INYECCIÓN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SECUNDARIA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55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inyectaremos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fija)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fabricante.</a:t>
            </a:r>
            <a:endParaRPr sz="1050">
              <a:latin typeface="Arial Unicode MS"/>
              <a:cs typeface="Arial Unicode MS"/>
            </a:endParaRPr>
          </a:p>
          <a:p>
            <a:pPr marL="16666" marR="36664" indent="231649">
              <a:lnSpc>
                <a:spcPct val="124400"/>
              </a:lnSpc>
            </a:pPr>
            <a:r>
              <a:rPr sz="1050" dirty="0">
                <a:latin typeface="Arial Unicode MS"/>
                <a:cs typeface="Arial Unicode MS"/>
              </a:rPr>
              <a:t>Recomendación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(CT)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disminuimos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llegar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alcance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131" dirty="0">
                <a:latin typeface="Arial Unicode MS"/>
                <a:cs typeface="Arial Unicode MS"/>
              </a:rPr>
              <a:t>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pH-pH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R,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Y,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RY,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YB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BR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spc="-12" dirty="0">
                <a:latin typeface="Arial Unicode MS"/>
                <a:cs typeface="Arial Unicode MS"/>
              </a:rPr>
              <a:t> continuación: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dirty="0">
                <a:latin typeface="Arial Unicode MS"/>
                <a:cs typeface="Arial Unicode MS"/>
              </a:rPr>
              <a:t>1.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Relevo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 </a:t>
            </a:r>
            <a:r>
              <a:rPr sz="854" spc="-12" dirty="0">
                <a:latin typeface="Arial Unicode MS"/>
                <a:cs typeface="Arial Unicode MS"/>
              </a:rPr>
              <a:t>datos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Connecticut52000/1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(TL)</a:t>
            </a:r>
            <a:endParaRPr sz="919">
              <a:latin typeface="Arial Unicode MS"/>
              <a:cs typeface="Arial Unicode MS"/>
            </a:endParaRPr>
          </a:p>
          <a:p>
            <a:pPr marL="248315" marR="296645">
              <a:lnSpc>
                <a:spcPct val="110800"/>
              </a:lnSpc>
              <a:spcBef>
                <a:spcPts val="52"/>
              </a:spcBef>
            </a:pPr>
            <a:r>
              <a:rPr sz="1181" dirty="0">
                <a:latin typeface="Arial Unicode MS"/>
                <a:cs typeface="Arial Unicode MS"/>
              </a:rPr>
              <a:t>Característica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fase-</a:t>
            </a:r>
            <a:r>
              <a:rPr sz="1181" spc="-144" dirty="0">
                <a:latin typeface="Arial Unicode MS"/>
                <a:cs typeface="Arial Unicode MS"/>
              </a:rPr>
              <a:t>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Relé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Mho,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característica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pH-pH,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característica cuadrilátera.</a:t>
            </a:r>
            <a:endParaRPr sz="1181">
              <a:latin typeface="Arial Unicode MS"/>
              <a:cs typeface="Arial Unicode MS"/>
            </a:endParaRPr>
          </a:p>
          <a:p>
            <a:pPr marL="248315" marR="55829">
              <a:lnSpc>
                <a:spcPts val="1562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3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</a:t>
            </a:r>
            <a:r>
              <a:rPr sz="985" spc="-33" dirty="0">
                <a:latin typeface="Arial Unicode MS"/>
                <a:cs typeface="Arial Unicode MS"/>
              </a:rPr>
              <a:t>pH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donde: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41"/>
              </a:spcBef>
            </a:pPr>
            <a:r>
              <a:rPr sz="919" spc="-26" dirty="0">
                <a:latin typeface="Arial Unicode MS"/>
                <a:cs typeface="Arial Unicode MS"/>
              </a:rPr>
              <a:t>K</a:t>
            </a:r>
            <a:r>
              <a:rPr sz="591" spc="-26" dirty="0">
                <a:latin typeface="Arial Unicode MS"/>
                <a:cs typeface="Arial Unicode MS"/>
              </a:rPr>
              <a:t>0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02903" y="7417101"/>
            <a:ext cx="760010" cy="4731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38316" marR="39997" indent="-189154">
              <a:lnSpc>
                <a:spcPct val="113399"/>
              </a:lnSpc>
              <a:spcBef>
                <a:spcPts val="131"/>
              </a:spcBef>
            </a:pPr>
            <a:r>
              <a:rPr sz="1181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DZ</a:t>
            </a:r>
            <a:r>
              <a:rPr sz="78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787" u="sng" spc="-4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81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2Z </a:t>
            </a:r>
            <a:r>
              <a:rPr sz="1378" u="sng" spc="-107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L</a:t>
            </a:r>
            <a:r>
              <a:rPr sz="1968" u="sng" spc="-107" baseline="-83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1968" spc="-107" baseline="-8333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L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228349" y="7565586"/>
            <a:ext cx="667508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854" spc="-26" dirty="0">
                <a:latin typeface="Arial Unicode MS"/>
                <a:cs typeface="Arial Unicode MS"/>
              </a:rPr>
              <a:t>0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50: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65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53998" y="7945459"/>
            <a:ext cx="3341712" cy="7245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80790" indent="-833">
              <a:lnSpc>
                <a:spcPct val="132900"/>
              </a:lnSpc>
              <a:spcBef>
                <a:spcPts val="131"/>
              </a:spcBef>
            </a:pP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TLZ</a:t>
            </a:r>
            <a:r>
              <a:rPr sz="656" spc="-33" dirty="0">
                <a:latin typeface="Arial Unicode MS"/>
                <a:cs typeface="Arial Unicode MS"/>
              </a:rPr>
              <a:t>0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5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TL</a:t>
            </a:r>
            <a:endParaRPr sz="985">
              <a:latin typeface="Arial Unicode MS"/>
              <a:cs typeface="Arial Unicode MS"/>
            </a:endParaRPr>
          </a:p>
          <a:p>
            <a:pPr marR="6666" algn="r">
              <a:spcBef>
                <a:spcPts val="761"/>
              </a:spcBef>
              <a:tabLst>
                <a:tab pos="706614" algn="l"/>
              </a:tabLst>
            </a:pPr>
            <a:r>
              <a:rPr sz="1050" dirty="0">
                <a:latin typeface="Arial Unicode MS"/>
                <a:cs typeface="Arial Unicode MS"/>
              </a:rPr>
              <a:t>500; </a:t>
            </a:r>
            <a:r>
              <a:rPr sz="1050" spc="-33" dirty="0">
                <a:latin typeface="Arial Unicode MS"/>
                <a:cs typeface="Arial Unicode MS"/>
              </a:rPr>
              <a:t>000</a:t>
            </a:r>
            <a:r>
              <a:rPr sz="1050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09507" y="8674124"/>
            <a:ext cx="87417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471631" algn="l"/>
              </a:tabLst>
            </a:pPr>
            <a:r>
              <a:rPr sz="1312" spc="-33" dirty="0">
                <a:latin typeface="Arial Unicode MS"/>
                <a:cs typeface="Arial Unicode MS"/>
              </a:rPr>
              <a:t>O3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968" spc="-48" baseline="38888" dirty="0">
                <a:latin typeface="Arial Unicode MS"/>
                <a:cs typeface="Arial Unicode MS"/>
              </a:rPr>
              <a:t>=</a:t>
            </a:r>
            <a:r>
              <a:rPr sz="1968" spc="-187" baseline="38888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O3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064893" y="8604116"/>
            <a:ext cx="72834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396543" y="8901839"/>
            <a:ext cx="84834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77661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-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549613" y="9089452"/>
            <a:ext cx="57500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657029" y="9022785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2000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21556" y="9177838"/>
            <a:ext cx="5289239" cy="23146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95716">
              <a:spcBef>
                <a:spcPts val="131"/>
              </a:spcBef>
              <a:tabLst>
                <a:tab pos="2823959" algn="l"/>
                <a:tab pos="3000612" algn="l"/>
              </a:tabLst>
            </a:pPr>
            <a:r>
              <a:rPr sz="854" spc="-26" dirty="0">
                <a:latin typeface="Arial Unicode MS"/>
                <a:cs typeface="Arial Unicode MS"/>
              </a:rPr>
              <a:t>Z</a:t>
            </a:r>
            <a:r>
              <a:rPr sz="591" spc="-26" dirty="0">
                <a:latin typeface="Arial Unicode MS"/>
                <a:cs typeface="Arial Unicode MS"/>
              </a:rPr>
              <a:t>s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5Z</a:t>
            </a:r>
            <a:r>
              <a:rPr sz="591" dirty="0">
                <a:latin typeface="Arial Unicode MS"/>
                <a:cs typeface="Arial Unicode MS"/>
              </a:rPr>
              <a:t>pag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</a:t>
            </a:r>
            <a:r>
              <a:rPr sz="854" strike="sngStrike" dirty="0">
                <a:latin typeface="Arial Unicode MS"/>
                <a:cs typeface="Arial Unicode MS"/>
              </a:rPr>
              <a:t>ción</a:t>
            </a:r>
            <a:r>
              <a:rPr sz="854" strike="sngStrike" spc="12" dirty="0">
                <a:latin typeface="Arial Unicode MS"/>
                <a:cs typeface="Arial Unicode MS"/>
              </a:rPr>
              <a:t> </a:t>
            </a:r>
            <a:r>
              <a:rPr sz="854" strike="sngStrike" spc="-33" dirty="0">
                <a:latin typeface="Arial Unicode MS"/>
                <a:cs typeface="Arial Unicode MS"/>
              </a:rPr>
              <a:t>VT</a:t>
            </a:r>
            <a:r>
              <a:rPr sz="854" strike="sngStrike" dirty="0">
                <a:latin typeface="Arial Unicode MS"/>
                <a:cs typeface="Arial Unicode MS"/>
              </a:rPr>
              <a:t>	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5Z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985" strike="sngStrike" spc="-26" dirty="0">
                <a:latin typeface="Arial Unicode MS"/>
                <a:cs typeface="Arial Unicode MS"/>
              </a:rPr>
              <a:t>5000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985">
              <a:latin typeface="Arial Unicode MS"/>
              <a:cs typeface="Arial Unicode MS"/>
            </a:endParaRPr>
          </a:p>
          <a:p>
            <a:pPr marL="248315" marR="1009925">
              <a:lnSpc>
                <a:spcPct val="110600"/>
              </a:lnSpc>
            </a:pPr>
            <a:r>
              <a:rPr sz="1181" spc="-46" dirty="0">
                <a:latin typeface="Arial Unicode MS"/>
                <a:cs typeface="Arial Unicode MS"/>
              </a:rPr>
              <a:t>(Z</a:t>
            </a:r>
            <a:r>
              <a:rPr sz="787" spc="-46" dirty="0">
                <a:latin typeface="Arial Unicode MS"/>
                <a:cs typeface="Arial Unicode MS"/>
              </a:rPr>
              <a:t>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5Z</a:t>
            </a:r>
            <a:r>
              <a:rPr sz="787" dirty="0">
                <a:latin typeface="Arial Unicode MS"/>
                <a:cs typeface="Arial Unicode MS"/>
              </a:rPr>
              <a:t>pag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0.4)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marcha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atrás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50,25Z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55.25+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260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grados Z</a:t>
            </a:r>
            <a:r>
              <a:rPr sz="787" spc="-12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521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80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50Z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526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80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5500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533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+80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51000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81660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poder5Z</a:t>
            </a:r>
            <a:r>
              <a:rPr sz="656" dirty="0">
                <a:latin typeface="Arial Unicode MS"/>
                <a:cs typeface="Arial Unicode MS"/>
              </a:rPr>
              <a:t>PD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51.3Z</a:t>
            </a: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542,9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+80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55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20.3.1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131" dirty="0">
                <a:latin typeface="Arial Unicode MS"/>
                <a:cs typeface="Arial Unicode MS"/>
              </a:rPr>
              <a:t>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33" dirty="0">
                <a:latin typeface="Arial Unicode MS"/>
                <a:cs typeface="Arial Unicode MS"/>
              </a:rPr>
              <a:t>pH.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854">
              <a:latin typeface="Arial Unicode MS"/>
              <a:cs typeface="Arial Unicode MS"/>
            </a:endParaRPr>
          </a:p>
          <a:p>
            <a:pPr marL="108326" indent="-91660">
              <a:buAutoNum type="arabicPeriod" startAt="2"/>
              <a:tabLst>
                <a:tab pos="108326" algn="l"/>
              </a:tabLst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previa:</a:t>
            </a:r>
            <a:endParaRPr sz="656">
              <a:latin typeface="Arial Unicode MS"/>
              <a:cs typeface="Arial Unicode MS"/>
            </a:endParaRPr>
          </a:p>
          <a:p>
            <a:pPr marL="499963" marR="6666" lvl="1" indent="-242482">
              <a:lnSpc>
                <a:spcPct val="124600"/>
              </a:lnSpc>
              <a:spcBef>
                <a:spcPts val="78"/>
              </a:spcBef>
              <a:buAutoNum type="arabicPeriod"/>
              <a:tabLst>
                <a:tab pos="405803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cortocircuitarse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va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carga.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1" y="2995317"/>
            <a:ext cx="5160069" cy="316067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3" y="6202577"/>
            <a:ext cx="5205905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20.3.1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pH-</a:t>
            </a:r>
            <a:r>
              <a:rPr sz="854" spc="-52" dirty="0">
                <a:latin typeface="Arial Unicode MS"/>
                <a:cs typeface="Arial Unicode MS"/>
              </a:rPr>
              <a:t>E;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cuadrilátero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pH-</a:t>
            </a:r>
            <a:r>
              <a:rPr sz="854" spc="-33" dirty="0">
                <a:latin typeface="Arial Unicode MS"/>
                <a:cs typeface="Arial Unicode MS"/>
              </a:rPr>
              <a:t>pH.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80135" y="6900407"/>
            <a:ext cx="5270071" cy="48713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130" marR="27498" indent="-242482">
              <a:lnSpc>
                <a:spcPct val="132900"/>
              </a:lnSpc>
              <a:spcBef>
                <a:spcPts val="131"/>
              </a:spcBef>
              <a:buAutoNum type="arabicPeriod" startAt="2"/>
              <a:tabLst>
                <a:tab pos="395804" algn="l"/>
              </a:tabLst>
            </a:pP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apagado,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dejara</a:t>
            </a:r>
            <a:r>
              <a:rPr sz="985" dirty="0">
                <a:latin typeface="Arial Unicode MS"/>
                <a:cs typeface="Arial Unicode MS"/>
              </a:rPr>
              <a:t> cerrado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inyectamos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capacitivo,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ahogarse.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fundir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probador.</a:t>
            </a:r>
            <a:endParaRPr sz="985" dirty="0">
              <a:latin typeface="Arial Unicode MS"/>
              <a:cs typeface="Arial Unicode MS"/>
            </a:endParaRPr>
          </a:p>
          <a:p>
            <a:pPr marL="499130" marR="63329" indent="-242482">
              <a:lnSpc>
                <a:spcPct val="132300"/>
              </a:lnSpc>
              <a:spcBef>
                <a:spcPts val="7"/>
              </a:spcBef>
              <a:buAutoNum type="arabicPeriod" startAt="2"/>
              <a:tabLst>
                <a:tab pos="395804" algn="l"/>
              </a:tabLst>
            </a:pPr>
            <a:r>
              <a:rPr sz="985" dirty="0">
                <a:latin typeface="Arial Unicode MS"/>
                <a:cs typeface="Arial Unicode MS"/>
              </a:rPr>
              <a:t>Use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 dirty="0">
              <a:latin typeface="Arial Unicode MS"/>
              <a:cs typeface="Arial Unicode MS"/>
            </a:endParaRPr>
          </a:p>
          <a:p>
            <a:pPr marL="499130" marR="120825" indent="-242482">
              <a:lnSpc>
                <a:spcPct val="124600"/>
              </a:lnSpc>
              <a:spcBef>
                <a:spcPts val="12"/>
              </a:spcBef>
              <a:buAutoNum type="arabicPeriod" startAt="2"/>
              <a:tabLst>
                <a:tab pos="404971" algn="l"/>
              </a:tabLst>
            </a:pPr>
            <a:r>
              <a:rPr sz="1050" dirty="0">
                <a:latin typeface="Arial Unicode MS"/>
                <a:cs typeface="Arial Unicode MS"/>
              </a:rPr>
              <a:t>Aísle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interruptor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prueba.</a:t>
            </a:r>
            <a:endParaRPr sz="1050" dirty="0">
              <a:latin typeface="Arial Unicode MS"/>
              <a:cs typeface="Arial Unicode MS"/>
            </a:endParaRPr>
          </a:p>
          <a:p>
            <a:pPr marL="376639" indent="-119991">
              <a:spcBef>
                <a:spcPts val="505"/>
              </a:spcBef>
              <a:buAutoNum type="arabicPeriod" startAt="2"/>
              <a:tabLst>
                <a:tab pos="377472" algn="l"/>
              </a:tabLst>
            </a:pPr>
            <a:r>
              <a:rPr sz="854" dirty="0">
                <a:latin typeface="Arial Unicode MS"/>
                <a:cs typeface="Arial Unicode MS"/>
              </a:rPr>
              <a:t>Aislar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prueba.</a:t>
            </a:r>
            <a:endParaRPr sz="854" dirty="0">
              <a:latin typeface="Arial Unicode MS"/>
              <a:cs typeface="Arial Unicode MS"/>
            </a:endParaRPr>
          </a:p>
          <a:p>
            <a:pPr marL="499130" marR="289977" indent="-242482">
              <a:lnSpc>
                <a:spcPct val="142400"/>
              </a:lnSpc>
              <a:spcBef>
                <a:spcPts val="12"/>
              </a:spcBef>
              <a:buAutoNum type="arabicPeriod" startAt="2"/>
              <a:tabLst>
                <a:tab pos="386639" algn="l"/>
              </a:tabLst>
            </a:pPr>
            <a:r>
              <a:rPr sz="919" dirty="0">
                <a:latin typeface="Arial Unicode MS"/>
                <a:cs typeface="Arial Unicode MS"/>
              </a:rPr>
              <a:t>Detenga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evitar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deseadas,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consumen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memoria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papel.</a:t>
            </a:r>
            <a:endParaRPr sz="919" dirty="0">
              <a:latin typeface="Arial Unicode MS"/>
              <a:cs typeface="Arial Unicode MS"/>
            </a:endParaRPr>
          </a:p>
          <a:p>
            <a:pPr marL="499130" marR="29165" indent="-242482">
              <a:lnSpc>
                <a:spcPts val="1575"/>
              </a:lnSpc>
              <a:spcBef>
                <a:spcPts val="125"/>
              </a:spcBef>
              <a:buAutoNum type="arabicPeriod" startAt="2"/>
              <a:tabLst>
                <a:tab pos="377472" algn="l"/>
              </a:tabLst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cálculo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alcance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compárelo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hoja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proporcionada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ingeniero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 dirty="0">
              <a:latin typeface="Arial Unicode MS"/>
              <a:cs typeface="Arial Unicode MS"/>
            </a:endParaRPr>
          </a:p>
          <a:p>
            <a:pPr marL="394971" indent="-138323">
              <a:spcBef>
                <a:spcPts val="263"/>
              </a:spcBef>
              <a:buAutoNum type="arabicPeriod" startAt="2"/>
              <a:tabLst>
                <a:tab pos="395804" algn="l"/>
              </a:tabLst>
            </a:pPr>
            <a:r>
              <a:rPr sz="985" dirty="0">
                <a:latin typeface="Arial Unicode MS"/>
                <a:cs typeface="Arial Unicode MS"/>
              </a:rPr>
              <a:t>Ponga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endParaRPr sz="985" dirty="0">
              <a:latin typeface="Arial Unicode MS"/>
              <a:cs typeface="Arial Unicode MS"/>
            </a:endParaRPr>
          </a:p>
          <a:p>
            <a:pPr marL="499130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cargando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digital.</a:t>
            </a:r>
            <a:endParaRPr sz="985" dirty="0">
              <a:latin typeface="Arial Unicode MS"/>
              <a:cs typeface="Arial Unicode MS"/>
            </a:endParaRPr>
          </a:p>
          <a:p>
            <a:pPr marL="135823" indent="-119157">
              <a:spcBef>
                <a:spcPts val="518"/>
              </a:spcBef>
              <a:buAutoNum type="arabicPeriod" startAt="3"/>
              <a:tabLst>
                <a:tab pos="135823" algn="l"/>
              </a:tabLst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26657" indent="-109992">
              <a:spcBef>
                <a:spcPts val="610"/>
              </a:spcBef>
              <a:buAutoNum type="arabicPeriod" startAt="3"/>
              <a:tabLst>
                <a:tab pos="126657" algn="l"/>
              </a:tabLst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alcanzan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disparo.</a:t>
            </a:r>
            <a:endParaRPr sz="787" dirty="0">
              <a:latin typeface="Arial Unicode MS"/>
              <a:cs typeface="Arial Unicode MS"/>
            </a:endParaRPr>
          </a:p>
          <a:p>
            <a:pPr marL="257480" marR="241649" indent="231649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rutina,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probarse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pH-</a:t>
            </a:r>
            <a:r>
              <a:rPr sz="919" spc="-111" dirty="0">
                <a:latin typeface="Arial Unicode MS"/>
                <a:cs typeface="Arial Unicode MS"/>
              </a:rPr>
              <a:t>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pH-</a:t>
            </a:r>
            <a:r>
              <a:rPr sz="919" spc="-33" dirty="0">
                <a:latin typeface="Arial Unicode MS"/>
                <a:cs typeface="Arial Unicode MS"/>
              </a:rPr>
              <a:t>pH.</a:t>
            </a:r>
            <a:endParaRPr sz="919" dirty="0">
              <a:latin typeface="Arial Unicode MS"/>
              <a:cs typeface="Arial Unicode MS"/>
            </a:endParaRPr>
          </a:p>
          <a:p>
            <a:pPr marL="257480" marR="6666" indent="231649">
              <a:lnSpc>
                <a:spcPts val="1562"/>
              </a:lnSpc>
              <a:spcBef>
                <a:spcPts val="138"/>
              </a:spcBef>
            </a:pP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embargo,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alcances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 smtClean="0">
                <a:latin typeface="Arial Unicode MS"/>
                <a:cs typeface="Arial Unicode MS"/>
              </a:rPr>
              <a:t>360</a:t>
            </a:r>
            <a:r>
              <a:rPr lang="es-ES" sz="854" spc="204" dirty="0" smtClean="0">
                <a:latin typeface="Arial Unicode MS"/>
                <a:cs typeface="Arial Unicode MS"/>
              </a:rPr>
              <a:t> </a:t>
            </a:r>
            <a:r>
              <a:rPr sz="854" dirty="0" err="1" smtClean="0">
                <a:latin typeface="Arial Unicode MS"/>
                <a:cs typeface="Arial Unicode MS"/>
              </a:rPr>
              <a:t>grados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nuevo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avanzado,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pocas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horas,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anteriormente</a:t>
            </a:r>
            <a:r>
              <a:rPr sz="854" spc="28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demoraba</a:t>
            </a:r>
            <a:r>
              <a:rPr sz="854" spc="29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unos</a:t>
            </a:r>
            <a:r>
              <a:rPr sz="854" spc="29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días.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2995332"/>
            <a:ext cx="5152070" cy="388256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6970054"/>
            <a:ext cx="5310072" cy="47199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20.3.2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919">
              <a:latin typeface="Arial Unicode MS"/>
              <a:cs typeface="Arial Unicode MS"/>
            </a:endParaRPr>
          </a:p>
          <a:p>
            <a:pPr marL="258314" marR="9166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fija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puntos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controlados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inyectado.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7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tolerancia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asegurarse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fabricante.</a:t>
            </a:r>
            <a:endParaRPr sz="985">
              <a:latin typeface="Arial Unicode MS"/>
              <a:cs typeface="Arial Unicode MS"/>
            </a:endParaRPr>
          </a:p>
          <a:p>
            <a:pPr marL="258314" marR="174987" indent="231649" algn="just">
              <a:lnSpc>
                <a:spcPts val="1575"/>
              </a:lnSpc>
              <a:spcBef>
                <a:spcPts val="118"/>
              </a:spcBef>
            </a:pPr>
            <a:r>
              <a:rPr sz="919" spc="-72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cuidado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CT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(PT)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negativa.</a:t>
            </a:r>
            <a:endParaRPr sz="919">
              <a:latin typeface="Arial Unicode MS"/>
              <a:cs typeface="Arial Unicode MS"/>
            </a:endParaRPr>
          </a:p>
          <a:p>
            <a:pPr marL="490797" algn="just">
              <a:spcBef>
                <a:spcPts val="453"/>
              </a:spcBef>
            </a:pP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K</a:t>
            </a:r>
            <a:r>
              <a:rPr sz="525" spc="-12" dirty="0">
                <a:latin typeface="Arial Unicode MS"/>
                <a:cs typeface="Arial Unicode MS"/>
              </a:rPr>
              <a:t>0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ingresarse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equipo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en</a:t>
            </a:r>
            <a:endParaRPr sz="787">
              <a:latin typeface="Arial Unicode MS"/>
              <a:cs typeface="Arial Unicode MS"/>
            </a:endParaRPr>
          </a:p>
          <a:p>
            <a:pPr marL="258314" marR="384139">
              <a:lnSpc>
                <a:spcPct val="166100"/>
              </a:lnSpc>
            </a:pP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juego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antiguo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perilla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nuevo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equipo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avanzado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cargando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archivo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probador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computadora</a:t>
            </a:r>
            <a:r>
              <a:rPr sz="787" spc="39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portátil.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17"/>
              </a:spcBef>
            </a:pPr>
            <a:r>
              <a:rPr sz="787" dirty="0">
                <a:latin typeface="Arial Unicode MS"/>
                <a:cs typeface="Arial Unicode MS"/>
              </a:rPr>
              <a:t>5.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viaje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459" dirty="0">
                <a:latin typeface="Arial Unicode MS"/>
                <a:cs typeface="Arial Unicode MS"/>
              </a:rPr>
              <a:t>1</a:t>
            </a:r>
            <a:r>
              <a:rPr sz="787" dirty="0">
                <a:latin typeface="Arial Unicode MS"/>
                <a:cs typeface="Arial Unicode MS"/>
              </a:rPr>
              <a:t>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459" dirty="0">
                <a:latin typeface="Arial Unicode MS"/>
                <a:cs typeface="Arial Unicode MS"/>
              </a:rPr>
              <a:t>2</a:t>
            </a:r>
            <a:r>
              <a:rPr sz="787" dirty="0">
                <a:latin typeface="Arial Unicode MS"/>
                <a:cs typeface="Arial Unicode MS"/>
              </a:rPr>
              <a:t>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</a:t>
            </a:r>
            <a:r>
              <a:rPr sz="459" spc="-33" dirty="0">
                <a:latin typeface="Arial Unicode MS"/>
                <a:cs typeface="Arial Unicode MS"/>
              </a:rPr>
              <a:t>3</a:t>
            </a:r>
            <a:endParaRPr sz="459">
              <a:latin typeface="Arial Unicode MS"/>
              <a:cs typeface="Arial Unicode MS"/>
            </a:endParaRPr>
          </a:p>
          <a:p>
            <a:pPr marL="490797">
              <a:spcBef>
                <a:spcPts val="433"/>
              </a:spcBef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Z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20.3.1</a:t>
            </a:r>
            <a:r>
              <a:rPr sz="985" spc="-12" dirty="0">
                <a:latin typeface="Arial Unicode MS"/>
                <a:cs typeface="Arial Unicode MS"/>
              </a:rPr>
              <a:t>: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alcanza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3.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453"/>
              </a:spcBef>
            </a:pPr>
            <a:r>
              <a:rPr sz="919" dirty="0">
                <a:latin typeface="Arial Unicode MS"/>
                <a:cs typeface="Arial Unicode MS"/>
              </a:rPr>
              <a:t>Nota: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80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rutina.</a:t>
            </a:r>
            <a:endParaRPr sz="919">
              <a:latin typeface="Arial Unicode MS"/>
              <a:cs typeface="Arial Unicode MS"/>
            </a:endParaRPr>
          </a:p>
          <a:p>
            <a:pPr marL="258314" marR="82494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última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tabla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cada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258314" marR="117492" indent="231649">
              <a:lnSpc>
                <a:spcPct val="1323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revertir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pH-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pH-pH.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95853" y="2995318"/>
          <a:ext cx="5247571" cy="34467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750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08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66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58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2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691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084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0838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20.3.1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0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S.M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SER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83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60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160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280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360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7503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95853" y="8075085"/>
          <a:ext cx="5247571" cy="11033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33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83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33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5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91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200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33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0838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20.3.2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0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260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36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335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621083" y="6666295"/>
            <a:ext cx="4998400" cy="10234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749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extralimitación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avance.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050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20.3.2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completar,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zona </a:t>
            </a:r>
            <a:r>
              <a:rPr sz="1050" dirty="0">
                <a:latin typeface="Arial Unicode MS"/>
                <a:cs typeface="Arial Unicode MS"/>
              </a:rPr>
              <a:t>inversa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58011805260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grados.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204" y="9395373"/>
            <a:ext cx="5232571" cy="21194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8314" marR="127491" indent="231649">
              <a:lnSpc>
                <a:spcPct val="153400"/>
              </a:lnSpc>
              <a:spcBef>
                <a:spcPts val="131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informe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mostrar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aprobados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aprobados.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pasa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correctamente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criterios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establecidos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usuario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prueba.</a:t>
            </a:r>
            <a:endParaRPr sz="854">
              <a:latin typeface="Arial Unicode MS"/>
              <a:cs typeface="Arial Unicode MS"/>
            </a:endParaRPr>
          </a:p>
          <a:p>
            <a:pPr marL="17499">
              <a:spcBef>
                <a:spcPts val="676"/>
              </a:spcBef>
            </a:pPr>
            <a:r>
              <a:rPr sz="721" dirty="0">
                <a:latin typeface="Arial Unicode MS"/>
                <a:cs typeface="Arial Unicode MS"/>
              </a:rPr>
              <a:t>6.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Detección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tasa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Dz</a:t>
            </a:r>
            <a:r>
              <a:rPr sz="721" strike="sngStrike" dirty="0">
                <a:latin typeface="Arial Unicode MS"/>
                <a:cs typeface="Arial Unicode MS"/>
              </a:rPr>
              <a:t>D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poder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Dz</a:t>
            </a:r>
            <a:r>
              <a:rPr sz="721" strike="sngStrike" dirty="0">
                <a:latin typeface="Arial Unicode MS"/>
                <a:cs typeface="Arial Unicode MS"/>
              </a:rPr>
              <a:t>D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impedimento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ance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visto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lento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Dz</a:t>
            </a:r>
            <a:r>
              <a:rPr sz="787" spc="446" dirty="0">
                <a:latin typeface="Arial Unicode MS"/>
                <a:cs typeface="Arial Unicode MS"/>
              </a:rPr>
              <a:t> </a:t>
            </a:r>
            <a:r>
              <a:rPr sz="854" strike="sngStrike" dirty="0">
                <a:latin typeface="Arial Unicode MS"/>
                <a:cs typeface="Arial Unicode MS"/>
              </a:rPr>
              <a:t>D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PD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Entonces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debería</a:t>
            </a:r>
            <a:endParaRPr sz="1247">
              <a:latin typeface="Arial Unicode MS"/>
              <a:cs typeface="Arial Unicode MS"/>
            </a:endParaRPr>
          </a:p>
          <a:p>
            <a:pPr marL="16666" marR="101660">
              <a:lnSpc>
                <a:spcPts val="1575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cambiamos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Dz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854" strike="sngStrike" dirty="0">
                <a:latin typeface="Arial Unicode MS"/>
                <a:cs typeface="Arial Unicode MS"/>
              </a:rPr>
              <a:t>D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ser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acuerdo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38219" y="7483577"/>
          <a:ext cx="5247571" cy="20316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07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75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16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100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838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20.3.3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Impedancia</a:t>
                      </a:r>
                      <a:r>
                        <a:rPr sz="900" spc="2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Acción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Observaciones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166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pasar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entre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PD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3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rápido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Viaje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sí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 marR="153035" indent="-635">
                        <a:lnSpc>
                          <a:spcPct val="1512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Disparo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basado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ubicación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4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falla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como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falta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inyectada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25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Cuadra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No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651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 rowSpan="2">
                  <a:txBody>
                    <a:bodyPr/>
                    <a:lstStyle/>
                    <a:p>
                      <a:pPr marL="100965" marR="495300" indent="-635">
                        <a:lnSpc>
                          <a:spcPct val="113599"/>
                        </a:lnSpc>
                        <a:spcBef>
                          <a:spcPts val="14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10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pasar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entre</a:t>
                      </a:r>
                      <a:r>
                        <a:rPr sz="10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PD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característico</a:t>
                      </a:r>
                      <a:r>
                        <a:rPr sz="9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900" spc="1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lento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Viaje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No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Cuadra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3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operación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después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3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841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Cuadra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sí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36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62163" y="2995334"/>
            <a:ext cx="3600048" cy="325421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6349087"/>
            <a:ext cx="272753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20.3.3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61" y="6711928"/>
            <a:ext cx="5308406" cy="4183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resultados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20.3.3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verificarse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inyectados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65" y="9812618"/>
            <a:ext cx="5298403" cy="18836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7.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Encienda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endParaRPr sz="919">
              <a:latin typeface="Arial Unicode MS"/>
              <a:cs typeface="Arial Unicode MS"/>
            </a:endParaRPr>
          </a:p>
          <a:p>
            <a:pPr marL="16666" marR="184154" indent="231649">
              <a:lnSpc>
                <a:spcPct val="124600"/>
              </a:lnSpc>
              <a:spcBef>
                <a:spcPts val="814"/>
              </a:spcBef>
            </a:pP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prueba,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pararemos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apagarla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apagar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respaldo.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Simulamos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(TL)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móvil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tres</a:t>
            </a:r>
            <a:r>
              <a:rPr sz="985" dirty="0">
                <a:latin typeface="Arial Unicode MS"/>
                <a:cs typeface="Arial Unicode MS"/>
              </a:rPr>
              <a:t> fases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TL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olvidados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procedimientos</a:t>
            </a:r>
            <a:r>
              <a:rPr sz="985" spc="32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2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mantenimiento.</a:t>
            </a:r>
            <a:r>
              <a:rPr sz="985" spc="32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</a:t>
            </a:r>
            <a:r>
              <a:rPr sz="985" spc="32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terminados.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0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recoger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Encendido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avería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(SOTF)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50,1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A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8856" y="2995332"/>
            <a:ext cx="4797950" cy="178962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337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88" y="4860446"/>
            <a:ext cx="5307572" cy="67812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20.3.4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SOTF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Logic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14415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Simule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apaga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binaria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110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 marL="16666" marR="87494" indent="231649">
              <a:lnSpc>
                <a:spcPct val="117100"/>
              </a:lnSpc>
              <a:spcBef>
                <a:spcPts val="40"/>
              </a:spcBef>
            </a:pPr>
            <a:r>
              <a:rPr sz="1115" spc="-72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comando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cierre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luego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SOTF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habilita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ms.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tiempo,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superior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A,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SOTF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OC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funcionará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evitará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elemento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distancia.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Consulte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SOTF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Logic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20.3.4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45823" indent="-129157">
              <a:spcBef>
                <a:spcPts val="1221"/>
              </a:spcBef>
              <a:buAutoNum type="arabicPeriod" startAt="8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fusible</a:t>
            </a:r>
            <a:endParaRPr sz="919">
              <a:latin typeface="Arial Unicode MS"/>
              <a:cs typeface="Arial Unicode MS"/>
            </a:endParaRPr>
          </a:p>
          <a:p>
            <a:pPr marL="258314" marR="82494" indent="231649">
              <a:lnSpc>
                <a:spcPct val="1328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simétrico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3V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simétrica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3I</a:t>
            </a:r>
            <a:r>
              <a:rPr sz="656" dirty="0">
                <a:latin typeface="Arial Unicode MS"/>
                <a:cs typeface="Arial Unicode MS"/>
              </a:rPr>
              <a:t>0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operará</a:t>
            </a:r>
            <a:r>
              <a:rPr sz="985" dirty="0">
                <a:latin typeface="Arial Unicode MS"/>
                <a:cs typeface="Arial Unicode MS"/>
              </a:rPr>
              <a:t> después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segundos,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3I</a:t>
            </a:r>
            <a:r>
              <a:rPr sz="656" dirty="0">
                <a:latin typeface="Arial Unicode MS"/>
                <a:cs typeface="Arial Unicode MS"/>
              </a:rPr>
              <a:t>0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restablecerá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real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OC</a:t>
            </a:r>
            <a:r>
              <a:rPr sz="985" dirty="0">
                <a:latin typeface="Arial Unicode MS"/>
                <a:cs typeface="Arial Unicode MS"/>
              </a:rPr>
              <a:t> instantánea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fusible.</a:t>
            </a:r>
            <a:endParaRPr sz="985">
              <a:latin typeface="Arial Unicode MS"/>
              <a:cs typeface="Arial Unicode MS"/>
            </a:endParaRPr>
          </a:p>
          <a:p>
            <a:pPr marL="258314" marR="112492" indent="231649">
              <a:lnSpc>
                <a:spcPct val="132700"/>
              </a:lnSpc>
            </a:pP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miniatura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(MCB)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secundario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TT.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</a:t>
            </a:r>
            <a:r>
              <a:rPr sz="985" dirty="0">
                <a:latin typeface="Arial Unicode MS"/>
                <a:cs typeface="Arial Unicode MS"/>
              </a:rPr>
              <a:t> binarias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auxiliares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MCB.</a:t>
            </a:r>
            <a:endParaRPr sz="985">
              <a:latin typeface="Arial Unicode MS"/>
              <a:cs typeface="Arial Unicode MS"/>
            </a:endParaRPr>
          </a:p>
          <a:p>
            <a:pPr marL="136656" indent="-119991">
              <a:spcBef>
                <a:spcPts val="518"/>
              </a:spcBef>
              <a:buAutoNum type="arabicPeriod" startAt="9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Ensayos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direccional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820"/>
              </a:spcBef>
            </a:pP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fase,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10%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-</a:t>
            </a:r>
            <a:r>
              <a:rPr sz="1050" dirty="0">
                <a:latin typeface="Arial Unicode MS"/>
                <a:cs typeface="Arial Unicode MS"/>
              </a:rPr>
              <a:t>25%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normal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resistivas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resistivo-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inductivas.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retrasada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voltaje.</a:t>
            </a:r>
            <a:endParaRPr sz="1050">
              <a:latin typeface="Arial Unicode MS"/>
              <a:cs typeface="Arial Unicode MS"/>
            </a:endParaRPr>
          </a:p>
          <a:p>
            <a:pPr marL="16666" marR="230817" indent="231649" algn="just">
              <a:lnSpc>
                <a:spcPts val="1575"/>
              </a:lnSpc>
              <a:spcBef>
                <a:spcPts val="105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CT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resistiva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inductiva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primer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trimestre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 algn="just">
              <a:spcBef>
                <a:spcPts val="256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MW,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MVAR,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actual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dirección</a:t>
            </a:r>
            <a:endParaRPr sz="985">
              <a:latin typeface="Arial Unicode MS"/>
              <a:cs typeface="Arial Unicode MS"/>
            </a:endParaRPr>
          </a:p>
          <a:p>
            <a:pPr marL="16666" marR="78328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20.3.5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contrario,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correcta,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modificar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24387" y="2995316"/>
            <a:ext cx="2475332" cy="222901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6" y="5324821"/>
            <a:ext cx="5293405" cy="63214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2600642" algn="r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20.3.5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direccionalidad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(Line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LS)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asegurarnos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correcta.</a:t>
            </a:r>
            <a:endParaRPr sz="985">
              <a:latin typeface="Arial Unicode MS"/>
              <a:cs typeface="Arial Unicode MS"/>
            </a:endParaRPr>
          </a:p>
          <a:p>
            <a:pPr marL="16666" marR="427468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mercado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tester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198319" marR="3149768" indent="-198319">
              <a:lnSpc>
                <a:spcPct val="152600"/>
              </a:lnSpc>
              <a:spcBef>
                <a:spcPts val="650"/>
              </a:spcBef>
              <a:buAutoNum type="arabicPeriod" startAt="10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teleprotección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disparo.</a:t>
            </a:r>
            <a:endParaRPr sz="854">
              <a:latin typeface="Arial Unicode MS"/>
              <a:cs typeface="Arial Unicode MS"/>
            </a:endParaRPr>
          </a:p>
          <a:p>
            <a:pPr marL="824106" marR="2153174">
              <a:lnSpc>
                <a:spcPts val="1575"/>
              </a:lnSpc>
              <a:spcBef>
                <a:spcPts val="138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subalcance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permisivo.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extralimitación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permisiva.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directa.</a:t>
            </a:r>
            <a:endParaRPr sz="721">
              <a:latin typeface="Arial Unicode MS"/>
              <a:cs typeface="Arial Unicode MS"/>
            </a:endParaRPr>
          </a:p>
          <a:p>
            <a:pPr marL="349974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B.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bloqueo.</a:t>
            </a:r>
            <a:endParaRPr sz="985">
              <a:latin typeface="Arial Unicode MS"/>
              <a:cs typeface="Arial Unicode MS"/>
            </a:endParaRPr>
          </a:p>
          <a:p>
            <a:pPr marR="2568143" algn="r">
              <a:spcBef>
                <a:spcPts val="650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extralimitación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permisiva.</a:t>
            </a:r>
            <a:endParaRPr sz="721">
              <a:latin typeface="Arial Unicode MS"/>
              <a:cs typeface="Arial Unicode MS"/>
            </a:endParaRPr>
          </a:p>
          <a:p>
            <a:pPr marL="349974" marR="186653" indent="231649">
              <a:lnSpc>
                <a:spcPct val="117300"/>
              </a:lnSpc>
              <a:spcBef>
                <a:spcPts val="78"/>
              </a:spcBef>
            </a:pPr>
            <a:r>
              <a:rPr sz="1115" dirty="0">
                <a:latin typeface="Arial Unicode MS"/>
                <a:cs typeface="Arial Unicode MS"/>
              </a:rPr>
              <a:t>Cada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simula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inyectando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requerida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simulando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señal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recibida.</a:t>
            </a:r>
            <a:endParaRPr sz="1115">
              <a:latin typeface="Arial Unicode MS"/>
              <a:cs typeface="Arial Unicode MS"/>
            </a:endParaRPr>
          </a:p>
          <a:p>
            <a:pPr marL="582457" marR="80826">
              <a:lnSpc>
                <a:spcPts val="1575"/>
              </a:lnSpc>
              <a:spcBef>
                <a:spcPts val="78"/>
              </a:spcBef>
            </a:pPr>
            <a:r>
              <a:rPr sz="919" dirty="0">
                <a:latin typeface="Arial Unicode MS"/>
                <a:cs typeface="Arial Unicode MS"/>
              </a:rPr>
              <a:t>Además,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simulará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Durante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endParaRPr sz="919">
              <a:latin typeface="Arial Unicode MS"/>
              <a:cs typeface="Arial Unicode MS"/>
            </a:endParaRPr>
          </a:p>
          <a:p>
            <a:pPr marL="349974"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apagarse,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tierra</a:t>
            </a:r>
            <a:endParaRPr sz="919">
              <a:latin typeface="Arial Unicode MS"/>
              <a:cs typeface="Arial Unicode MS"/>
            </a:endParaRPr>
          </a:p>
          <a:p>
            <a:pPr marL="34997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direccional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(DEF),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apagarse.</a:t>
            </a:r>
            <a:endParaRPr sz="919">
              <a:latin typeface="Arial Unicode MS"/>
              <a:cs typeface="Arial Unicode MS"/>
            </a:endParaRPr>
          </a:p>
          <a:p>
            <a:pPr marL="155822" indent="-139989">
              <a:spcBef>
                <a:spcPts val="729"/>
              </a:spcBef>
              <a:buAutoNum type="arabicPeriod" startAt="11"/>
              <a:tabLst>
                <a:tab pos="156655" algn="l"/>
              </a:tabLst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recierre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</a:t>
            </a:r>
            <a:endParaRPr sz="656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realizará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simulación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comprobar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siguiente:</a:t>
            </a:r>
            <a:endParaRPr sz="854">
              <a:latin typeface="Arial Unicode MS"/>
              <a:cs typeface="Arial Unicode MS"/>
            </a:endParaRPr>
          </a:p>
          <a:p>
            <a:pPr marL="248315" marR="24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muerto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R)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reenganche).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recuperación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comando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reconectador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listo).</a:t>
            </a:r>
            <a:endParaRPr sz="919">
              <a:latin typeface="Arial Unicode MS"/>
              <a:cs typeface="Arial Unicode MS"/>
            </a:endParaRPr>
          </a:p>
          <a:p>
            <a:pPr marL="248315" marR="2982280">
              <a:lnSpc>
                <a:spcPts val="1575"/>
              </a:lnSpc>
              <a:spcBef>
                <a:spcPts val="125"/>
              </a:spcBef>
            </a:pP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externo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encendido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apagado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reenganche.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externo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R.</a:t>
            </a:r>
            <a:endParaRPr sz="787">
              <a:latin typeface="Arial Unicode MS"/>
              <a:cs typeface="Arial Unicode MS"/>
            </a:endParaRPr>
          </a:p>
          <a:p>
            <a:pPr marL="248315" marR="1864029">
              <a:lnSpc>
                <a:spcPts val="1562"/>
              </a:lnSpc>
            </a:pP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abierto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cuentas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cobrar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lista.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536"/>
              </a:spcBef>
            </a:pP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cuentas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cobrar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falta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sincronización.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Comprobación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01"/>
              </a:spcBef>
            </a:pP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operaciones.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1" y="9180601"/>
            <a:ext cx="5152070" cy="225358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2" y="2480598"/>
            <a:ext cx="5217571" cy="6148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339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20.4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624121">
              <a:lnSpc>
                <a:spcPct val="118500"/>
              </a:lnSpc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protección </a:t>
            </a:r>
            <a:r>
              <a:rPr sz="1837" dirty="0">
                <a:latin typeface="Arial Unicode MS"/>
                <a:cs typeface="Arial Unicode MS"/>
              </a:rPr>
              <a:t>diferencial</a:t>
            </a:r>
            <a:r>
              <a:rPr sz="1837" spc="34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355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línea</a:t>
            </a:r>
            <a:endParaRPr sz="1837">
              <a:latin typeface="Arial Unicode MS"/>
              <a:cs typeface="Arial Unicode MS"/>
            </a:endParaRPr>
          </a:p>
          <a:p>
            <a:pPr marL="16666" marR="446634">
              <a:lnSpc>
                <a:spcPct val="119700"/>
              </a:lnSpc>
              <a:spcBef>
                <a:spcPts val="1450"/>
              </a:spcBef>
            </a:pPr>
            <a:r>
              <a:rPr sz="1181" dirty="0">
                <a:latin typeface="Arial Unicode MS"/>
                <a:cs typeface="Arial Unicode MS"/>
              </a:rPr>
              <a:t>20.4.1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DIFERENCIAL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ALAMBRE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PILOTO ANTIGUO</a:t>
            </a:r>
            <a:endParaRPr sz="1181">
              <a:latin typeface="Arial Unicode MS"/>
              <a:cs typeface="Arial Unicode MS"/>
            </a:endParaRPr>
          </a:p>
          <a:p>
            <a:pPr marL="16666" marR="33331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20.4.1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piloto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simple,</a:t>
            </a:r>
            <a:r>
              <a:rPr sz="985" dirty="0">
                <a:latin typeface="Arial Unicode MS"/>
                <a:cs typeface="Arial Unicode MS"/>
              </a:rPr>
              <a:t> 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sumatorio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78" dirty="0">
                <a:latin typeface="Arial Unicode MS"/>
                <a:cs typeface="Arial Unicode MS"/>
              </a:rPr>
              <a:t>3ɸ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cantidad</a:t>
            </a:r>
            <a:r>
              <a:rPr sz="985" dirty="0">
                <a:latin typeface="Arial Unicode MS"/>
                <a:cs typeface="Arial Unicode MS"/>
              </a:rPr>
              <a:t> monofásica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transferidos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hilo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piloto.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136656" indent="-119991">
              <a:spcBef>
                <a:spcPts val="7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</a:t>
            </a:r>
            <a:endParaRPr sz="854">
              <a:latin typeface="Arial Unicode MS"/>
              <a:cs typeface="Arial Unicode MS"/>
            </a:endParaRPr>
          </a:p>
          <a:p>
            <a:pPr marL="258314" marR="45831" indent="231649">
              <a:lnSpc>
                <a:spcPct val="110800"/>
              </a:lnSpc>
              <a:spcBef>
                <a:spcPts val="66"/>
              </a:spcBef>
            </a:pP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desconectar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piloto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ambos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relés,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mide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aislamiento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piloto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cable.</a:t>
            </a:r>
            <a:endParaRPr sz="1181">
              <a:latin typeface="Arial Unicode MS"/>
              <a:cs typeface="Arial Unicode MS"/>
            </a:endParaRPr>
          </a:p>
          <a:p>
            <a:pPr marL="127491" indent="-110825">
              <a:spcBef>
                <a:spcPts val="544"/>
              </a:spcBef>
              <a:buAutoNum type="arabicPeriod" startAt="2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bucle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piloto</a:t>
            </a:r>
            <a:endParaRPr sz="787">
              <a:latin typeface="Arial Unicode MS"/>
              <a:cs typeface="Arial Unicode MS"/>
            </a:endParaRPr>
          </a:p>
          <a:p>
            <a:pPr marL="258314" marR="19164" indent="231649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desconectan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cortocircuitan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lado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incluidos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relleno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las</a:t>
            </a:r>
            <a:r>
              <a:rPr sz="1050" dirty="0">
                <a:latin typeface="Arial Unicode MS"/>
                <a:cs typeface="Arial Unicode MS"/>
              </a:rPr>
              <a:t> resistencias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relleno.</a:t>
            </a:r>
            <a:endParaRPr sz="1050">
              <a:latin typeface="Arial Unicode MS"/>
              <a:cs typeface="Arial Unicode MS"/>
            </a:endParaRPr>
          </a:p>
          <a:p>
            <a:pPr marL="109160" indent="-92494">
              <a:spcBef>
                <a:spcPts val="696"/>
              </a:spcBef>
              <a:buAutoNum type="arabicPeriod" startAt="3"/>
              <a:tabLst>
                <a:tab pos="109992" algn="l"/>
              </a:tabLst>
            </a:pPr>
            <a:r>
              <a:rPr sz="656" dirty="0">
                <a:latin typeface="Arial Unicode MS"/>
                <a:cs typeface="Arial Unicode MS"/>
              </a:rPr>
              <a:t>Comprobaciones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piloto</a:t>
            </a:r>
            <a:endParaRPr sz="656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42400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aísle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piloto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muy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seguridad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personas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trabajan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145823" indent="-129157">
              <a:spcBef>
                <a:spcPts val="465"/>
              </a:spcBef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secundaria</a:t>
            </a:r>
            <a:endParaRPr sz="919">
              <a:latin typeface="Arial Unicode MS"/>
              <a:cs typeface="Arial Unicode MS"/>
            </a:endParaRPr>
          </a:p>
          <a:p>
            <a:pPr marL="453299" lvl="1" indent="-195819">
              <a:spcBef>
                <a:spcPts val="465"/>
              </a:spcBef>
              <a:buAutoNum type="arabicPeriod"/>
              <a:tabLst>
                <a:tab pos="454134" algn="l"/>
              </a:tabLst>
            </a:pP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secundaria</a:t>
            </a:r>
            <a:endParaRPr sz="919">
              <a:latin typeface="Arial Unicode MS"/>
              <a:cs typeface="Arial Unicode MS"/>
            </a:endParaRPr>
          </a:p>
          <a:p>
            <a:pPr marL="16666" marR="87494" indent="231649">
              <a:lnSpc>
                <a:spcPct val="117300"/>
              </a:lnSpc>
              <a:spcBef>
                <a:spcPts val="820"/>
              </a:spcBef>
            </a:pPr>
            <a:r>
              <a:rPr sz="1115" dirty="0">
                <a:latin typeface="Arial Unicode MS"/>
                <a:cs typeface="Arial Unicode MS"/>
              </a:rPr>
              <a:t>Abra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enlaces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enlaces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neutro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aumente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inyectada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hasta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relé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4" y="14667106"/>
            <a:ext cx="2974207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20.4.1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hilo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piloto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simple.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2995332"/>
            <a:ext cx="5152070" cy="3703034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38219" y="7443896"/>
          <a:ext cx="5247571" cy="25858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8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83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08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83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20.4.1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834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306070">
                        <a:lnSpc>
                          <a:spcPct val="199400"/>
                        </a:lnSpc>
                        <a:spcBef>
                          <a:spcPts val="1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Final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323850">
                        <a:lnSpc>
                          <a:spcPct val="199400"/>
                        </a:lnSpc>
                        <a:spcBef>
                          <a:spcPts val="1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Fin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750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6789579"/>
            <a:ext cx="399505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20.4.2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hilo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piloto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CC.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3" y="10257642"/>
            <a:ext cx="5316738" cy="12474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70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opera.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Repita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otras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fases,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luego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repita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inyección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fase-fase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funcionará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relé,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muestra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20.4.2</a:t>
            </a:r>
            <a:r>
              <a:rPr sz="111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20.4.1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6666" marR="99992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vuelva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mismo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41220" y="8108153"/>
            <a:ext cx="5157220" cy="332602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89" y="2480598"/>
            <a:ext cx="5291738" cy="51479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575">
              <a:latin typeface="Arial Unicode MS"/>
              <a:cs typeface="Arial Unicode MS"/>
            </a:endParaRPr>
          </a:p>
          <a:p>
            <a:pPr marL="127491" indent="-110825">
              <a:buAutoNum type="arabicPeriod" startAt="5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</a:t>
            </a:r>
            <a:endParaRPr sz="787">
              <a:latin typeface="Arial Unicode MS"/>
              <a:cs typeface="Arial Unicode MS"/>
            </a:endParaRPr>
          </a:p>
          <a:p>
            <a:pPr marL="439134" lvl="1" indent="-181654">
              <a:spcBef>
                <a:spcPts val="564"/>
              </a:spcBef>
              <a:buAutoNum type="arabicPeriod"/>
              <a:tabLst>
                <a:tab pos="439968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polaridad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</a:t>
            </a:r>
            <a:endParaRPr sz="854">
              <a:latin typeface="Arial Unicode MS"/>
              <a:cs typeface="Arial Unicode MS"/>
            </a:endParaRPr>
          </a:p>
          <a:p>
            <a:pPr marL="16666" marR="241649" indent="231649">
              <a:lnSpc>
                <a:spcPct val="142400"/>
              </a:lnSpc>
              <a:spcBef>
                <a:spcPts val="795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encima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25%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-</a:t>
            </a:r>
            <a:r>
              <a:rPr sz="919" dirty="0">
                <a:latin typeface="Arial Unicode MS"/>
                <a:cs typeface="Arial Unicode MS"/>
              </a:rPr>
              <a:t>50%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nominal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latin typeface="Arial Unicode MS"/>
                <a:cs typeface="Arial Unicode MS"/>
              </a:rPr>
              <a:t>Retire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>
              <a:latin typeface="Arial Unicode MS"/>
              <a:cs typeface="Arial Unicode MS"/>
            </a:endParaRPr>
          </a:p>
          <a:p>
            <a:pPr marL="16666" marR="13332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Mida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ambos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20.4.3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534125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clasificación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721">
              <a:latin typeface="Arial Unicode MS"/>
              <a:cs typeface="Arial Unicode MS"/>
            </a:endParaRPr>
          </a:p>
          <a:p>
            <a:pPr marL="170820" lvl="1" indent="-154155">
              <a:buAutoNum type="arabicPeriod" startAt="2"/>
              <a:tabLst>
                <a:tab pos="171654" algn="l"/>
              </a:tabLst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estabilidad</a:t>
            </a:r>
            <a:endParaRPr sz="721">
              <a:latin typeface="Arial Unicode MS"/>
              <a:cs typeface="Arial Unicode MS"/>
            </a:endParaRPr>
          </a:p>
          <a:p>
            <a:pPr marL="164988" marR="224983" indent="-164988">
              <a:lnSpc>
                <a:spcPct val="124300"/>
              </a:lnSpc>
              <a:spcBef>
                <a:spcPts val="72"/>
              </a:spcBef>
              <a:buAutoNum type="arabicPeriod"/>
              <a:tabLst>
                <a:tab pos="164988" algn="l"/>
              </a:tabLst>
            </a:pPr>
            <a:r>
              <a:rPr sz="1050" spc="-118" dirty="0">
                <a:latin typeface="Arial Unicode MS"/>
                <a:cs typeface="Arial Unicode MS"/>
              </a:rPr>
              <a:t>SC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(Hacer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cortocircuito)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línea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simular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carga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25%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-</a:t>
            </a:r>
            <a:r>
              <a:rPr sz="1050" dirty="0">
                <a:latin typeface="Arial Unicode MS"/>
                <a:cs typeface="Arial Unicode MS"/>
              </a:rPr>
              <a:t>50%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mantendrá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estable.</a:t>
            </a:r>
            <a:endParaRPr sz="1050">
              <a:latin typeface="Arial Unicode MS"/>
              <a:cs typeface="Arial Unicode MS"/>
            </a:endParaRPr>
          </a:p>
          <a:p>
            <a:pPr marL="174154" marR="527461" indent="-174154">
              <a:lnSpc>
                <a:spcPct val="117300"/>
              </a:lnSpc>
              <a:spcBef>
                <a:spcPts val="12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Verifique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funcionamiento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neutro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un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invierta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piloto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desequilibrar</a:t>
            </a:r>
            <a:r>
              <a:rPr sz="1115" spc="24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4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protección.</a:t>
            </a:r>
            <a:endParaRPr sz="1115">
              <a:latin typeface="Arial Unicode MS"/>
              <a:cs typeface="Arial Unicode MS"/>
            </a:endParaRPr>
          </a:p>
          <a:p>
            <a:pPr marL="17499">
              <a:spcBef>
                <a:spcPts val="623"/>
              </a:spcBef>
            </a:pPr>
            <a:r>
              <a:rPr sz="721" dirty="0">
                <a:latin typeface="Arial Unicode MS"/>
                <a:cs typeface="Arial Unicode MS"/>
              </a:rPr>
              <a:t>6.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alambre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piloto</a:t>
            </a:r>
            <a:endParaRPr sz="721">
              <a:latin typeface="Arial Unicode MS"/>
              <a:cs typeface="Arial Unicode MS"/>
            </a:endParaRPr>
          </a:p>
          <a:p>
            <a:pPr marL="164988" marR="6666" indent="-164988">
              <a:lnSpc>
                <a:spcPct val="124600"/>
              </a:lnSpc>
              <a:spcBef>
                <a:spcPts val="66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Haga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SC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hilo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alarma.</a:t>
            </a:r>
            <a:endParaRPr sz="1050">
              <a:latin typeface="Arial Unicode MS"/>
              <a:cs typeface="Arial Unicode MS"/>
            </a:endParaRPr>
          </a:p>
          <a:p>
            <a:pPr marL="17499" marR="188319">
              <a:lnSpc>
                <a:spcPts val="1575"/>
              </a:lnSpc>
              <a:spcBef>
                <a:spcPts val="91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Abra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spc="-12" dirty="0">
                <a:latin typeface="Arial Unicode MS"/>
                <a:cs typeface="Arial Unicode MS"/>
              </a:rPr>
              <a:t> alarma.</a:t>
            </a:r>
            <a:endParaRPr sz="1050">
              <a:latin typeface="Arial Unicode MS"/>
              <a:cs typeface="Arial Unicode MS"/>
            </a:endParaRPr>
          </a:p>
          <a:p>
            <a:pPr marL="164154" indent="-147488">
              <a:spcBef>
                <a:spcPts val="204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Invierta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supervisión</a:t>
            </a:r>
            <a:endParaRPr sz="1050">
              <a:latin typeface="Arial Unicode MS"/>
              <a:cs typeface="Arial Unicode MS"/>
            </a:endParaRPr>
          </a:p>
          <a:p>
            <a:pPr marL="258314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3" y="14667106"/>
            <a:ext cx="226586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20.4.3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2727" y="5842308"/>
            <a:ext cx="1694925" cy="73417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60273" y="7103722"/>
            <a:ext cx="4799548" cy="175184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0" y="2505599"/>
            <a:ext cx="5260903" cy="2915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247">
              <a:latin typeface="Arial Unicode MS"/>
              <a:cs typeface="Arial Unicode MS"/>
            </a:endParaRPr>
          </a:p>
          <a:p>
            <a:pPr marL="135823" marR="6666" indent="-135823">
              <a:lnSpc>
                <a:spcPct val="153400"/>
              </a:lnSpc>
              <a:buAutoNum type="arabicPeriod" startAt="4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Tenga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cuenta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supervisión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monitorear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piloto.</a:t>
            </a:r>
            <a:endParaRPr sz="854">
              <a:latin typeface="Arial Unicode MS"/>
              <a:cs typeface="Arial Unicode MS"/>
            </a:endParaRPr>
          </a:p>
          <a:p>
            <a:pPr marL="181654" indent="-164988">
              <a:spcBef>
                <a:spcPts val="216"/>
              </a:spcBef>
              <a:buAutoNum type="arabicPeriod" startAt="4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Esta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realizarse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HV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apagada.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 marR="314975">
              <a:lnSpc>
                <a:spcPct val="126699"/>
              </a:lnSpc>
            </a:pPr>
            <a:r>
              <a:rPr sz="1115" dirty="0">
                <a:latin typeface="Arial Unicode MS"/>
                <a:cs typeface="Arial Unicode MS"/>
              </a:rPr>
              <a:t>20.4.2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DIFERENCIAL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LÍNEA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TIPO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NUEVO</a:t>
            </a:r>
            <a:r>
              <a:rPr sz="1115" spc="-12" dirty="0">
                <a:latin typeface="Arial Unicode MS"/>
                <a:cs typeface="Arial Unicode MS"/>
              </a:rPr>
              <a:t> CON </a:t>
            </a:r>
            <a:r>
              <a:rPr sz="1115" spc="-26" dirty="0">
                <a:latin typeface="Arial Unicode MS"/>
                <a:cs typeface="Arial Unicode MS"/>
              </a:rPr>
              <a:t>PRUEBA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ENLACE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FIBRA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ÓPTICA</a:t>
            </a:r>
            <a:endParaRPr sz="1115">
              <a:latin typeface="Arial Unicode MS"/>
              <a:cs typeface="Arial Unicode MS"/>
            </a:endParaRPr>
          </a:p>
          <a:p>
            <a:pPr marR="3448912" algn="r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1.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</a:t>
            </a:r>
            <a:endParaRPr sz="854">
              <a:latin typeface="Arial Unicode MS"/>
              <a:cs typeface="Arial Unicode MS"/>
            </a:endParaRPr>
          </a:p>
          <a:p>
            <a:pPr marR="3453912" algn="r">
              <a:spcBef>
                <a:spcPts val="682"/>
              </a:spcBef>
            </a:pPr>
            <a:r>
              <a:rPr sz="721" dirty="0">
                <a:latin typeface="Arial Unicode MS"/>
                <a:cs typeface="Arial Unicode MS"/>
              </a:rPr>
              <a:t>1.2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recogida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devolución</a:t>
            </a:r>
            <a:endParaRPr sz="721">
              <a:latin typeface="Arial Unicode MS"/>
              <a:cs typeface="Arial Unicode MS"/>
            </a:endParaRPr>
          </a:p>
          <a:p>
            <a:pPr marL="16666" marR="24165" indent="231649">
              <a:lnSpc>
                <a:spcPct val="132900"/>
              </a:lnSpc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temporalmente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modo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bucle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(T</a:t>
            </a:r>
            <a:r>
              <a:rPr sz="591" spc="-52" dirty="0">
                <a:latin typeface="Arial Unicode MS"/>
                <a:cs typeface="Arial Unicode MS"/>
              </a:rPr>
              <a:t>X</a:t>
            </a:r>
            <a:r>
              <a:rPr sz="985" spc="-52" dirty="0">
                <a:latin typeface="Arial Unicode MS"/>
                <a:cs typeface="Arial Unicode MS"/>
              </a:rPr>
              <a:t>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puerto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fibra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recepción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(FO)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R</a:t>
            </a:r>
            <a:r>
              <a:rPr sz="591" spc="-86" dirty="0">
                <a:latin typeface="Arial Unicode MS"/>
                <a:cs typeface="Arial Unicode MS"/>
              </a:rPr>
              <a:t>X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servicio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consulte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20.4.4-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20.4.5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6" y="6676021"/>
            <a:ext cx="242003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20.4.4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bucle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invertido.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8938438"/>
            <a:ext cx="278337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20.4.5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óptica.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47" y="9398251"/>
            <a:ext cx="5278406" cy="21742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bucle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retorno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herramienta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la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01"/>
              </a:spcBef>
            </a:pPr>
            <a:r>
              <a:rPr sz="721" dirty="0">
                <a:latin typeface="Arial Unicode MS"/>
                <a:cs typeface="Arial Unicode MS"/>
              </a:rPr>
              <a:t>pantalla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interfaz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humana-máquina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(MHI).</a:t>
            </a:r>
            <a:endParaRPr sz="721">
              <a:latin typeface="Arial Unicode MS"/>
              <a:cs typeface="Arial Unicode MS"/>
            </a:endParaRPr>
          </a:p>
          <a:p>
            <a:pPr marL="16666" marR="191652" indent="231649">
              <a:lnSpc>
                <a:spcPct val="132600"/>
              </a:lnSpc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valores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desactivación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pH-pH,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tabla.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787" dirty="0">
                <a:latin typeface="Arial Unicode MS"/>
                <a:cs typeface="Arial Unicode MS"/>
              </a:rPr>
              <a:t>1.3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polarización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corriente</a:t>
            </a:r>
            <a:endParaRPr sz="787">
              <a:latin typeface="Arial Unicode MS"/>
              <a:cs typeface="Arial Unicode MS"/>
            </a:endParaRPr>
          </a:p>
          <a:p>
            <a:pPr marL="248315" marR="230817" indent="-833">
              <a:lnSpc>
                <a:spcPct val="166200"/>
              </a:lnSpc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mayoría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modernos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tienen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continuación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20.4.6</a:t>
            </a:r>
            <a:r>
              <a:rPr sz="787" dirty="0">
                <a:latin typeface="Arial Unicode MS"/>
                <a:cs typeface="Arial Unicode MS"/>
              </a:rPr>
              <a:t>:I</a:t>
            </a:r>
            <a:r>
              <a:rPr sz="525" dirty="0">
                <a:latin typeface="Arial Unicode MS"/>
                <a:cs typeface="Arial Unicode MS"/>
              </a:rPr>
              <a:t>1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52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248315">
              <a:spcBef>
                <a:spcPts val="165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787" spc="-26" dirty="0">
                <a:latin typeface="Arial Unicode MS"/>
                <a:cs typeface="Arial Unicode MS"/>
              </a:rPr>
              <a:t>1</a:t>
            </a:r>
            <a:r>
              <a:rPr sz="78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530%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787" spc="-26" dirty="0">
                <a:latin typeface="Arial Unicode MS"/>
                <a:cs typeface="Arial Unicode MS"/>
              </a:rPr>
              <a:t>2</a:t>
            </a:r>
            <a:r>
              <a:rPr sz="787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5150%</a:t>
            </a: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40"/>
              </a:spcBef>
            </a:pPr>
            <a:r>
              <a:rPr sz="854" dirty="0">
                <a:latin typeface="Arial Unicode MS"/>
                <a:cs typeface="Arial Unicode MS"/>
              </a:rPr>
              <a:t>Inyecte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como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20.4.7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16031" y="6148446"/>
            <a:ext cx="3607465" cy="204664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8370" y="2995334"/>
            <a:ext cx="5117987" cy="261356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5700115"/>
            <a:ext cx="426255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20.4.6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sesgada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transmisión.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1" y="8303903"/>
            <a:ext cx="259503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20.4.7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8795420"/>
            <a:ext cx="5204237" cy="28292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8329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dibujo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seguir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relé </a:t>
            </a:r>
            <a:r>
              <a:rPr sz="1115" dirty="0">
                <a:latin typeface="Arial Unicode MS"/>
                <a:cs typeface="Arial Unicode MS"/>
              </a:rPr>
              <a:t>proporcionada</a:t>
            </a:r>
            <a:r>
              <a:rPr sz="1115" spc="24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24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4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fabricante.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787" dirty="0">
                <a:latin typeface="Arial Unicode MS"/>
                <a:cs typeface="Arial Unicode MS"/>
              </a:rPr>
              <a:t>1.4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diferencial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426"/>
              </a:spcBef>
            </a:pPr>
            <a:r>
              <a:rPr sz="985" dirty="0">
                <a:latin typeface="Arial Unicode MS"/>
                <a:cs typeface="Arial Unicode MS"/>
              </a:rPr>
              <a:t>Conecte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endParaRPr sz="985">
              <a:latin typeface="Arial Unicode MS"/>
              <a:cs typeface="Arial Unicode MS"/>
            </a:endParaRPr>
          </a:p>
          <a:p>
            <a:pPr marL="16666" marR="13332" indent="231649">
              <a:lnSpc>
                <a:spcPct val="132900"/>
              </a:lnSpc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20.4.8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0,2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funcionamiento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repetir.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</a:t>
            </a:r>
            <a:r>
              <a:rPr sz="985" spc="-33" dirty="0">
                <a:latin typeface="Arial Unicode MS"/>
                <a:cs typeface="Arial Unicode MS"/>
              </a:rPr>
              <a:t>pH.</a:t>
            </a:r>
            <a:r>
              <a:rPr sz="985" dirty="0">
                <a:latin typeface="Arial Unicode MS"/>
                <a:cs typeface="Arial Unicode MS"/>
              </a:rPr>
              <a:t> Completa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tabla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resultados.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1.5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polarice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MHI.</a:t>
            </a:r>
            <a:r>
              <a:rPr sz="985" dirty="0">
                <a:latin typeface="Arial Unicode MS"/>
                <a:cs typeface="Arial Unicode MS"/>
              </a:rPr>
              <a:t> Luego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invierta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lado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elevarse.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r>
              <a:rPr sz="985" dirty="0">
                <a:latin typeface="Arial Unicode MS"/>
                <a:cs typeface="Arial Unicode MS"/>
              </a:rPr>
              <a:t> debe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abiertos.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0737" y="2995334"/>
            <a:ext cx="5161968" cy="380748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6919631"/>
            <a:ext cx="292004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20.4.8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3" y="7198969"/>
            <a:ext cx="5291738" cy="43189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20.5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712447">
              <a:lnSpc>
                <a:spcPct val="127899"/>
              </a:lnSpc>
            </a:pPr>
            <a:r>
              <a:rPr sz="1706" dirty="0">
                <a:latin typeface="Arial Unicode MS"/>
                <a:cs typeface="Arial Unicode MS"/>
              </a:rPr>
              <a:t>Prueba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y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puesta</a:t>
            </a:r>
            <a:r>
              <a:rPr sz="1706" spc="21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en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servicio</a:t>
            </a:r>
            <a:r>
              <a:rPr sz="1706" spc="21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de </a:t>
            </a:r>
            <a:r>
              <a:rPr sz="1706" spc="59" dirty="0">
                <a:latin typeface="Arial Unicode MS"/>
                <a:cs typeface="Arial Unicode MS"/>
              </a:rPr>
              <a:t>transformadores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680"/>
              </a:spcBef>
            </a:pPr>
            <a:r>
              <a:rPr sz="1247" dirty="0">
                <a:latin typeface="Arial Unicode MS"/>
                <a:cs typeface="Arial Unicode MS"/>
              </a:rPr>
              <a:t>20.5.1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DIFERENCIAL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TRANSFORMADOR</a:t>
            </a:r>
            <a:endParaRPr sz="1247">
              <a:latin typeface="Arial Unicode MS"/>
              <a:cs typeface="Arial Unicode MS"/>
            </a:endParaRPr>
          </a:p>
          <a:p>
            <a:pPr marL="258314" marR="6666" indent="-242482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1.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energizado,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circuitos</a:t>
            </a:r>
            <a:r>
              <a:rPr sz="985" dirty="0">
                <a:latin typeface="Arial Unicode MS"/>
                <a:cs typeface="Arial Unicode MS"/>
              </a:rPr>
              <a:t> secundarios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únicamente,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MVA,Yy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54155" indent="-138323">
              <a:spcBef>
                <a:spcPts val="387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Vínculos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cercanos: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TB1.</a:t>
            </a:r>
            <a:endParaRPr sz="985">
              <a:latin typeface="Arial Unicode MS"/>
              <a:cs typeface="Arial Unicode MS"/>
            </a:endParaRPr>
          </a:p>
          <a:p>
            <a:pPr marL="144988" indent="-129157">
              <a:spcBef>
                <a:spcPts val="453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Vínculos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cercanos: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TB2.</a:t>
            </a:r>
            <a:endParaRPr sz="919">
              <a:latin typeface="Arial Unicode MS"/>
              <a:cs typeface="Arial Unicode MS"/>
            </a:endParaRPr>
          </a:p>
          <a:p>
            <a:pPr marL="154155" indent="-138323">
              <a:spcBef>
                <a:spcPts val="393"/>
              </a:spcBef>
              <a:buAutoNum type="arabicPeriod"/>
              <a:tabLst>
                <a:tab pos="154988" algn="l"/>
              </a:tabLst>
            </a:pPr>
            <a:r>
              <a:rPr sz="985" spc="-12" dirty="0">
                <a:latin typeface="Arial Unicode MS"/>
                <a:cs typeface="Arial Unicode MS"/>
              </a:rPr>
              <a:t>Enlaces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abiertos: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TB1.</a:t>
            </a:r>
            <a:endParaRPr sz="985">
              <a:latin typeface="Arial Unicode MS"/>
              <a:cs typeface="Arial Unicode MS"/>
            </a:endParaRPr>
          </a:p>
          <a:p>
            <a:pPr marL="154155" indent="-138323">
              <a:spcBef>
                <a:spcPts val="393"/>
              </a:spcBef>
              <a:buAutoNum type="arabicPeriod"/>
              <a:tabLst>
                <a:tab pos="154988" algn="l"/>
              </a:tabLst>
            </a:pPr>
            <a:r>
              <a:rPr sz="985" spc="-12" dirty="0">
                <a:latin typeface="Arial Unicode MS"/>
                <a:cs typeface="Arial Unicode MS"/>
              </a:rPr>
              <a:t>Enlaces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abiertos: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TB2.</a:t>
            </a:r>
            <a:endParaRPr sz="985">
              <a:latin typeface="Arial Unicode MS"/>
              <a:cs typeface="Arial Unicode MS"/>
            </a:endParaRPr>
          </a:p>
          <a:p>
            <a:pPr marL="16666" marR="415803" indent="231649">
              <a:lnSpc>
                <a:spcPct val="153400"/>
              </a:lnSpc>
              <a:spcBef>
                <a:spcPts val="761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salida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181" dirty="0">
                <a:latin typeface="Arial Unicode MS"/>
                <a:cs typeface="Arial Unicode MS"/>
              </a:rPr>
              <a:t>20.5.2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86" dirty="0">
                <a:latin typeface="Arial Unicode MS"/>
                <a:cs typeface="Arial Unicode MS"/>
              </a:rPr>
              <a:t>PRUEBAS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INYECCIÓN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SECUNDARIA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/>
            <a:r>
              <a:rPr sz="656" dirty="0">
                <a:latin typeface="Arial Unicode MS"/>
                <a:cs typeface="Arial Unicode MS"/>
              </a:rPr>
              <a:t>1.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recogida</a:t>
            </a:r>
            <a:endParaRPr sz="656">
              <a:latin typeface="Arial Unicode MS"/>
              <a:cs typeface="Arial Unicode M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7399939" y="-1350019"/>
            <a:ext cx="3236710" cy="166669"/>
            <a:chOff x="0" y="0"/>
            <a:chExt cx="2466340" cy="127000"/>
          </a:xfrm>
        </p:grpSpPr>
        <p:sp>
          <p:nvSpPr>
            <p:cNvPr id="7" name="object 7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7617609" y="-1350018"/>
            <a:ext cx="298504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Traducido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del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inglés</a:t>
            </a:r>
            <a:r>
              <a:rPr sz="787" spc="78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al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español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-</a:t>
            </a:r>
            <a:r>
              <a:rPr sz="787" spc="78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spc="-1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www.onlinedoctranslator.com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4" y="2995332"/>
            <a:ext cx="5160069" cy="397610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345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7055264"/>
            <a:ext cx="5253405" cy="45290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20.5.1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diferencial.</a:t>
            </a:r>
            <a:endParaRPr sz="854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194985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operar</a:t>
            </a:r>
            <a:r>
              <a:rPr sz="985" dirty="0">
                <a:latin typeface="Arial Unicode MS"/>
                <a:cs typeface="Arial Unicode MS"/>
              </a:rPr>
              <a:t> solo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activación.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5699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relé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R,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Y,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RY,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YB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BR,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valor.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17499"/>
            <a:r>
              <a:rPr sz="787" dirty="0">
                <a:latin typeface="Arial Unicode MS"/>
                <a:cs typeface="Arial Unicode MS"/>
              </a:rPr>
              <a:t>2.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pendiente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operación</a:t>
            </a:r>
            <a:endParaRPr sz="787">
              <a:latin typeface="Arial Unicode MS"/>
              <a:cs typeface="Arial Unicode MS"/>
            </a:endParaRPr>
          </a:p>
          <a:p>
            <a:pPr marL="16666" marR="69162" indent="231649">
              <a:lnSpc>
                <a:spcPct val="142400"/>
              </a:lnSpc>
              <a:spcBef>
                <a:spcPts val="807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desequilibrio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ocurrir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pendiente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establecido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>
              <a:latin typeface="Arial Unicode MS"/>
              <a:cs typeface="Arial Unicode MS"/>
            </a:endParaRPr>
          </a:p>
          <a:p>
            <a:pPr marL="16666" marR="24165" indent="231649">
              <a:lnSpc>
                <a:spcPct val="124500"/>
              </a:lnSpc>
              <a:spcBef>
                <a:spcPts val="33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aumentando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gradualmente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cantidad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desequilibrada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ajuste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inyectando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[lado HV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(LV)]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bloquear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alrededor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ecuación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mayoría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diferenciales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20.5.2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13332" indent="231649">
              <a:lnSpc>
                <a:spcPts val="1562"/>
              </a:lnSpc>
              <a:spcBef>
                <a:spcPts val="105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elegir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alrededor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alrededor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verificar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exacto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precisión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6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65%.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63887" y="2995333"/>
            <a:ext cx="4992601" cy="278111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8338219" y="6331746"/>
            <a:ext cx="5247571" cy="2142529"/>
          </a:xfrm>
          <a:custGeom>
            <a:avLst/>
            <a:gdLst/>
            <a:ahLst/>
            <a:cxnLst/>
            <a:rect l="l" t="t" r="r" b="b"/>
            <a:pathLst>
              <a:path w="3998595" h="1632585">
                <a:moveTo>
                  <a:pt x="3998163" y="0"/>
                </a:moveTo>
                <a:lnTo>
                  <a:pt x="0" y="0"/>
                </a:lnTo>
                <a:lnTo>
                  <a:pt x="0" y="1632242"/>
                </a:lnTo>
                <a:lnTo>
                  <a:pt x="3998163" y="1632242"/>
                </a:lnTo>
                <a:lnTo>
                  <a:pt x="3998163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5862976"/>
            <a:ext cx="2660870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20.5.2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454784" y="6463929"/>
            <a:ext cx="171752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33" dirty="0">
                <a:latin typeface="Arial Unicode MS"/>
                <a:cs typeface="Arial Unicode MS"/>
              </a:rPr>
              <a:t>TABLA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20.5.1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Hoja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8338219" y="6679944"/>
          <a:ext cx="5332572" cy="14266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0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91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41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1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208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800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08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3001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6583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672509">
                <a:tc gridSpan="2">
                  <a:txBody>
                    <a:bodyPr/>
                    <a:lstStyle/>
                    <a:p>
                      <a:pPr marL="100965" marR="113664">
                        <a:lnSpc>
                          <a:spcPct val="135900"/>
                        </a:lnSpc>
                        <a:spcBef>
                          <a:spcPts val="36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HV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 marR="114300">
                        <a:lnSpc>
                          <a:spcPct val="138700"/>
                        </a:lnSpc>
                        <a:spcBef>
                          <a:spcPts val="34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LV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parcialidad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Calculado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parcialidad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75565">
                        <a:lnSpc>
                          <a:spcPct val="112799"/>
                        </a:lnSpc>
                        <a:spcBef>
                          <a:spcPts val="489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diff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Calculado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166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179705">
                        <a:lnSpc>
                          <a:spcPct val="112799"/>
                        </a:lnSpc>
                        <a:spcBef>
                          <a:spcPts val="489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diff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1666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Error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8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3666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916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6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8321557" y="8190861"/>
            <a:ext cx="5291738" cy="31968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HV,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voltaje;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LV,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tensión.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42496" indent="231649">
              <a:lnSpc>
                <a:spcPct val="1323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calculados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deben</a:t>
            </a:r>
            <a:r>
              <a:rPr sz="985" dirty="0">
                <a:latin typeface="Arial Unicode MS"/>
                <a:cs typeface="Arial Unicode MS"/>
              </a:rPr>
              <a:t> compararse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854">
              <a:latin typeface="Arial Unicode MS"/>
              <a:cs typeface="Arial Unicode MS"/>
            </a:endParaRPr>
          </a:p>
          <a:p>
            <a:pPr marL="108326" indent="-91660">
              <a:buAutoNum type="arabicPeriod" startAt="3"/>
              <a:tabLst>
                <a:tab pos="108326" algn="l"/>
              </a:tabLst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viaje</a:t>
            </a:r>
            <a:endParaRPr sz="656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600"/>
              </a:lnSpc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Inyectando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diff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disparo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realizará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AT,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suficiente).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20.5.2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medidos.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25"/>
              </a:spcBef>
              <a:buAutoNum type="arabicPeriod" startAt="4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armónica</a:t>
            </a:r>
            <a:endParaRPr sz="854">
              <a:latin typeface="Arial Unicode MS"/>
              <a:cs typeface="Arial Unicode MS"/>
            </a:endParaRPr>
          </a:p>
          <a:p>
            <a:pPr marL="16666" marR="94993" indent="231649">
              <a:lnSpc>
                <a:spcPct val="141700"/>
              </a:lnSpc>
              <a:spcBef>
                <a:spcPts val="807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sabemos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quedará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58314" marR="94993" indent="-242482">
              <a:lnSpc>
                <a:spcPct val="124400"/>
              </a:lnSpc>
              <a:spcBef>
                <a:spcPts val="814"/>
              </a:spcBef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irrupción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transformador,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distinguir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segundo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armónico,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irrupción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rica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armónico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95853" y="2995333"/>
          <a:ext cx="5247571" cy="1814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00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41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75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16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084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20.5.2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Viaje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calculado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Viaje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Error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1,5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diff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41222" y="5178030"/>
            <a:ext cx="5153218" cy="303122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347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8252498"/>
            <a:ext cx="5270071" cy="19126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1664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20.5.3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cortocircuito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bujes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AT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BT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desviar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la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transformador.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20.5.4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20.5.5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externa.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656">
              <a:latin typeface="Arial Unicode MS"/>
              <a:cs typeface="Arial Unicode MS"/>
            </a:endParaRPr>
          </a:p>
          <a:p>
            <a:pPr marL="258314" marR="56662" indent="-24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2.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excesivo,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absorbe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falso.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quinto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 indent="-833"/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segundo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conjunto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armónico515%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diff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quinto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conjunto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armónico530%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diff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500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15%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Idiff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dirty="0">
                <a:latin typeface="Arial Unicode MS"/>
                <a:cs typeface="Arial Unicode MS"/>
              </a:rPr>
              <a:t> encima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30%I</a:t>
            </a:r>
            <a:r>
              <a:rPr sz="656" dirty="0">
                <a:latin typeface="Arial Unicode MS"/>
                <a:cs typeface="Arial Unicode MS"/>
              </a:rPr>
              <a:t>diff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quinto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armónico.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10620088"/>
            <a:ext cx="5245905" cy="10973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20.5.3 </a:t>
            </a:r>
            <a:r>
              <a:rPr sz="1115" spc="-66" dirty="0">
                <a:latin typeface="Arial Unicode MS"/>
                <a:cs typeface="Arial Unicode MS"/>
              </a:rPr>
              <a:t>PRUEBA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INYECCIÓN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AT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380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BT,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suficiente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AT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BT,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muestra.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20.5.3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2995333"/>
            <a:ext cx="5152070" cy="27477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81686" y="6377110"/>
            <a:ext cx="5160069" cy="331657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5787994"/>
            <a:ext cx="5242571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20.5.4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estabilidad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380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Simulación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externa.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9736930"/>
            <a:ext cx="5015067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20.5.5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primario.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externa.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4" y="10370559"/>
            <a:ext cx="5279238" cy="134283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721" spc="-12" dirty="0">
                <a:latin typeface="Arial Unicode MS"/>
                <a:cs typeface="Arial Unicode MS"/>
              </a:rPr>
              <a:t>Esta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utilizando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en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01"/>
              </a:spcBef>
            </a:pP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20.5.5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374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métodos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20.5.4</a:t>
            </a:r>
            <a:r>
              <a:rPr sz="1050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66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7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20.5.5</a:t>
            </a:r>
            <a:r>
              <a:rPr sz="1050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HV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r>
              <a:rPr sz="1050" dirty="0">
                <a:latin typeface="Arial Unicode MS"/>
                <a:cs typeface="Arial Unicode MS"/>
              </a:rPr>
              <a:t> 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LV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medimos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terminales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HV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LV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potencia,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operativo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1" y="2995332"/>
            <a:ext cx="5152069" cy="27647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9321" y="6453649"/>
            <a:ext cx="5160069" cy="285830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349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4" y="5805002"/>
            <a:ext cx="5242571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20.5.6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estabilidad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380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Simulación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interna.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9356133"/>
            <a:ext cx="5297572" cy="23089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88312">
              <a:lnSpc>
                <a:spcPct val="1503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20.5.7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primario.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interna.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HMI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pantalla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(HMI)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corregirse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esquemático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prueba.</a:t>
            </a:r>
            <a:endParaRPr sz="985">
              <a:latin typeface="Arial Unicode MS"/>
              <a:cs typeface="Arial Unicode MS"/>
            </a:endParaRPr>
          </a:p>
          <a:p>
            <a:pPr marL="16666" marR="256648" indent="231649" algn="just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tenemos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(dentro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transformador)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cortocircuito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20.5.6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20.5.7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05825" indent="231649" algn="just">
              <a:lnSpc>
                <a:spcPct val="124600"/>
              </a:lnSpc>
              <a:spcBef>
                <a:spcPts val="7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polarización </a:t>
            </a:r>
            <a:r>
              <a:rPr sz="1050" dirty="0">
                <a:latin typeface="Arial Unicode MS"/>
                <a:cs typeface="Arial Unicode MS"/>
              </a:rPr>
              <a:t>baja,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disparará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interna.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8722329"/>
            <a:ext cx="5160069" cy="282240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38" y="2505600"/>
            <a:ext cx="5290906" cy="57466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20.6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924025">
              <a:lnSpc>
                <a:spcPct val="118500"/>
              </a:lnSpc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spc="66" dirty="0">
                <a:latin typeface="Arial Unicode MS"/>
                <a:cs typeface="Arial Unicode MS"/>
              </a:rPr>
              <a:t>protección</a:t>
            </a:r>
            <a:r>
              <a:rPr sz="1837" spc="26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26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barras</a:t>
            </a:r>
            <a:endParaRPr sz="1837">
              <a:latin typeface="Arial Unicode MS"/>
              <a:cs typeface="Arial Unicode MS"/>
            </a:endParaRPr>
          </a:p>
          <a:p>
            <a:pPr marL="16666" marR="1352401">
              <a:lnSpc>
                <a:spcPct val="113399"/>
              </a:lnSpc>
              <a:spcBef>
                <a:spcPts val="1457"/>
              </a:spcBef>
            </a:pPr>
            <a:r>
              <a:rPr sz="1247" dirty="0">
                <a:latin typeface="Arial Unicode MS"/>
                <a:cs typeface="Arial Unicode MS"/>
              </a:rPr>
              <a:t>20.6.1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PRUEBA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INYECCIÓN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SECUNDARIA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PARA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ZONA</a:t>
            </a:r>
            <a:r>
              <a:rPr sz="1247" spc="-6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DISCRIMINANTE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12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impedancia.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126657" indent="-110825">
              <a:buAutoNum type="arabicPeriod"/>
              <a:tabLst>
                <a:tab pos="127491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activación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módulos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barras</a:t>
            </a:r>
            <a:endParaRPr sz="787">
              <a:latin typeface="Arial Unicode MS"/>
              <a:cs typeface="Arial Unicode MS"/>
            </a:endParaRPr>
          </a:p>
          <a:p>
            <a:pPr marL="258314" marR="39163" indent="231649">
              <a:lnSpc>
                <a:spcPct val="165400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Ponga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fuera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significa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estarán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abrirán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enlaces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disparo.</a:t>
            </a:r>
            <a:endParaRPr sz="787">
              <a:latin typeface="Arial Unicode MS"/>
              <a:cs typeface="Arial Unicode MS"/>
            </a:endParaRPr>
          </a:p>
          <a:p>
            <a:pPr marL="258314" marR="55829" indent="231649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Inyecte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módulo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verificar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65%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854">
              <a:latin typeface="Arial Unicode MS"/>
              <a:cs typeface="Arial Unicode MS"/>
            </a:endParaRPr>
          </a:p>
          <a:p>
            <a:pPr marL="145823" marR="349141" indent="-145823">
              <a:lnSpc>
                <a:spcPct val="142400"/>
              </a:lnSpc>
              <a:buAutoNum type="arabicPeriod" startAt="2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módulo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</a:t>
            </a:r>
            <a:endParaRPr sz="919">
              <a:latin typeface="Arial Unicode MS"/>
              <a:cs typeface="Arial Unicode MS"/>
            </a:endParaRPr>
          </a:p>
          <a:p>
            <a:pPr marL="258314" marR="142489" indent="231649">
              <a:lnSpc>
                <a:spcPct val="1326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módulo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recogida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esté</a:t>
            </a:r>
            <a:r>
              <a:rPr sz="985" dirty="0">
                <a:latin typeface="Arial Unicode MS"/>
                <a:cs typeface="Arial Unicode MS"/>
              </a:rPr>
              <a:t> dentro65%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enlace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Breaker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Failure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(BF)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subestación.</a:t>
            </a:r>
            <a:endParaRPr sz="985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 startAt="3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BF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Simule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inicio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encima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normalmente,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125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ms.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Compruebe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sea65%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relé.</a:t>
            </a:r>
            <a:endParaRPr sz="854">
              <a:latin typeface="Arial Unicode MS"/>
              <a:cs typeface="Arial Unicode MS"/>
            </a:endParaRPr>
          </a:p>
          <a:p>
            <a:pPr marL="117492" indent="-100826">
              <a:spcBef>
                <a:spcPts val="518"/>
              </a:spcBef>
              <a:buAutoNum type="arabicPeriod" startAt="4"/>
              <a:tabLst>
                <a:tab pos="117492" algn="l"/>
              </a:tabLst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imagen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(consulte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20.6.1</a:t>
            </a:r>
            <a:r>
              <a:rPr sz="721" spc="-12" dirty="0">
                <a:latin typeface="Arial Unicode MS"/>
                <a:cs typeface="Arial Unicode MS"/>
              </a:rPr>
              <a:t>).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14794327"/>
            <a:ext cx="3252544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20.6.1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discriminación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localización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fallas.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1" y="8224372"/>
            <a:ext cx="5160069" cy="30690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1" y="2480598"/>
            <a:ext cx="5309238" cy="31952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181">
              <a:latin typeface="Arial Unicode MS"/>
              <a:cs typeface="Arial Unicode MS"/>
            </a:endParaRPr>
          </a:p>
          <a:p>
            <a:pPr marL="248315" marR="206651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</a:t>
            </a:r>
            <a:r>
              <a:rPr sz="985" dirty="0">
                <a:latin typeface="Arial Unicode MS"/>
                <a:cs typeface="Arial Unicode MS"/>
              </a:rPr>
              <a:t> 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alimentador.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F1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D3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alimentador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F2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simulamos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D13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D14,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CB7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CB1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CB2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cerrados.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CB1,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CB2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C.B7.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barra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imagen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(contacto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auxiliar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seccionador</a:t>
            </a:r>
            <a:r>
              <a:rPr sz="985" dirty="0">
                <a:latin typeface="Arial Unicode MS"/>
                <a:cs typeface="Arial Unicode MS"/>
              </a:rPr>
              <a:t> aislador,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informará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no).</a:t>
            </a:r>
            <a:endParaRPr sz="985">
              <a:latin typeface="Arial Unicode MS"/>
              <a:cs typeface="Arial Unicode MS"/>
            </a:endParaRPr>
          </a:p>
          <a:p>
            <a:pPr marL="16666" marR="28332" indent="231649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últimos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procedimientos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AB</a:t>
            </a:r>
            <a:r>
              <a:rPr sz="985" dirty="0">
                <a:latin typeface="Arial Unicode MS"/>
                <a:cs typeface="Arial Unicode MS"/>
              </a:rPr>
              <a:t> 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CD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combinaciones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cerrados,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barras;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dejar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tres</a:t>
            </a:r>
            <a:r>
              <a:rPr sz="985" dirty="0">
                <a:latin typeface="Arial Unicode MS"/>
                <a:cs typeface="Arial Unicode MS"/>
              </a:rPr>
              <a:t> secciones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servicio.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88" y="6181749"/>
            <a:ext cx="5319238" cy="16901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20.6.2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PRUEBA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ESTABILIDAD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INYECCIÓN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PRIMARIA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87">
              <a:latin typeface="Arial Unicode MS"/>
              <a:cs typeface="Arial Unicode MS"/>
            </a:endParaRPr>
          </a:p>
          <a:p>
            <a:pPr marL="17499"/>
            <a:r>
              <a:rPr sz="721" dirty="0">
                <a:latin typeface="Arial Unicode MS"/>
                <a:cs typeface="Arial Unicode MS"/>
              </a:rPr>
              <a:t>1.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referencia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459">
              <a:latin typeface="Arial Unicode MS"/>
              <a:cs typeface="Arial Unicode MS"/>
            </a:endParaRPr>
          </a:p>
          <a:p>
            <a:pPr marL="16666" marR="67494" indent="231649">
              <a:lnSpc>
                <a:spcPct val="142100"/>
              </a:lnSpc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definimos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F1,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verificamos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primaria,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 marR="6666">
              <a:lnSpc>
                <a:spcPct val="110800"/>
              </a:lnSpc>
              <a:spcBef>
                <a:spcPts val="52"/>
              </a:spcBef>
            </a:pPr>
            <a:r>
              <a:rPr sz="1181" dirty="0">
                <a:latin typeface="Arial Unicode MS"/>
                <a:cs typeface="Arial Unicode MS"/>
              </a:rPr>
              <a:t>Luego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medimos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lectura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1181" dirty="0">
                <a:latin typeface="Arial Unicode MS"/>
                <a:cs typeface="Arial Unicode MS"/>
              </a:rPr>
              <a:t>.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1181" dirty="0">
                <a:latin typeface="Arial Unicode MS"/>
                <a:cs typeface="Arial Unicode MS"/>
              </a:rPr>
              <a:t>/I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corresponder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relación </a:t>
            </a:r>
            <a:r>
              <a:rPr sz="1181" spc="-33" dirty="0">
                <a:latin typeface="Arial Unicode MS"/>
                <a:cs typeface="Arial Unicode MS"/>
              </a:rPr>
              <a:t>CT.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última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3" y="14552264"/>
            <a:ext cx="262336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20.6.2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referencia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F1.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7260577"/>
            <a:ext cx="5152070" cy="417360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3" y="2973487"/>
            <a:ext cx="5280072" cy="38884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2.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</a:t>
            </a:r>
            <a:endParaRPr sz="919">
              <a:latin typeface="Arial Unicode MS"/>
              <a:cs typeface="Arial Unicode MS"/>
            </a:endParaRPr>
          </a:p>
          <a:p>
            <a:pPr marL="16666" marR="63329" indent="231649">
              <a:lnSpc>
                <a:spcPct val="1424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elegimos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(alimentador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referencia,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27498" indent="231649">
              <a:lnSpc>
                <a:spcPct val="1328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lectura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contrario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polaridad</a:t>
            </a:r>
            <a:r>
              <a:rPr sz="985" dirty="0">
                <a:latin typeface="Arial Unicode MS"/>
                <a:cs typeface="Arial Unicode MS"/>
              </a:rPr>
              <a:t> 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revisar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estrella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TC.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temporal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R,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muestra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ct val="124600"/>
              </a:lnSpc>
              <a:spcBef>
                <a:spcPts val="12"/>
              </a:spcBef>
            </a:pPr>
            <a:r>
              <a:rPr sz="1050" spc="12" dirty="0">
                <a:latin typeface="Arial Unicode MS"/>
                <a:cs typeface="Arial Unicode MS"/>
              </a:rPr>
              <a:t>Repita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prueba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anterior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entre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las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fases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B, </a:t>
            </a:r>
            <a:r>
              <a:rPr sz="1050" spc="40" dirty="0">
                <a:latin typeface="Arial Unicode MS"/>
                <a:cs typeface="Arial Unicode MS"/>
              </a:rPr>
              <a:t>luego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entre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las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fases</a:t>
            </a:r>
            <a:r>
              <a:rPr sz="1050" spc="-20" dirty="0">
                <a:latin typeface="Arial Unicode MS"/>
                <a:cs typeface="Arial Unicode MS"/>
              </a:rPr>
              <a:t> B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R.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Todos </a:t>
            </a:r>
            <a:r>
              <a:rPr sz="1050" spc="40" dirty="0">
                <a:latin typeface="Arial Unicode MS"/>
                <a:cs typeface="Arial Unicode MS"/>
              </a:rPr>
              <a:t>deben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leer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unos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pocos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miliamperios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cerca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cero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para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polaridad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correcta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la </a:t>
            </a:r>
            <a:r>
              <a:rPr sz="1050" spc="33" dirty="0">
                <a:latin typeface="Arial Unicode MS"/>
                <a:cs typeface="Arial Unicode MS"/>
              </a:rPr>
              <a:t>conexión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TC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alimentador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F1.</a:t>
            </a:r>
            <a:endParaRPr sz="1050">
              <a:latin typeface="Arial Unicode MS"/>
              <a:cs typeface="Arial Unicode MS"/>
            </a:endParaRPr>
          </a:p>
          <a:p>
            <a:pPr marL="16666" marR="193319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Ahora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tenemos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luego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F2,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20.6.4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Entonces,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4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5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endParaRPr sz="919">
              <a:latin typeface="Arial Unicode MS"/>
              <a:cs typeface="Arial Unicode MS"/>
            </a:endParaRPr>
          </a:p>
          <a:p>
            <a:pPr marL="16666" marR="60995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otros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F3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F4.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4" y="14692108"/>
            <a:ext cx="285753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20.6.3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polaridad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referencia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F1.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1" y="2995334"/>
            <a:ext cx="5160069" cy="653677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478104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87" y="9640929"/>
            <a:ext cx="5280072" cy="18671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20.6.4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referencia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F1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F2.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100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hacemos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SC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Y,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otro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lado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derecho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787">
              <a:latin typeface="Arial Unicode MS"/>
              <a:cs typeface="Arial Unicode MS"/>
            </a:endParaRPr>
          </a:p>
          <a:p>
            <a:pPr marL="17499"/>
            <a:r>
              <a:rPr sz="787" dirty="0">
                <a:latin typeface="Arial Unicode MS"/>
                <a:cs typeface="Arial Unicode MS"/>
              </a:rPr>
              <a:t>3.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sensibilidad</a:t>
            </a:r>
            <a:endParaRPr sz="787">
              <a:latin typeface="Arial Unicode MS"/>
              <a:cs typeface="Arial Unicode MS"/>
            </a:endParaRPr>
          </a:p>
          <a:p>
            <a:pPr marL="258314" marR="168320" indent="231649">
              <a:lnSpc>
                <a:spcPct val="142200"/>
              </a:lnSpc>
              <a:spcBef>
                <a:spcPts val="33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módulo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realiza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módulo.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F1,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describe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Sección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2995334"/>
            <a:ext cx="5152070" cy="731724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4" y="10403799"/>
            <a:ext cx="4870900" cy="10866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20.6.5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referencia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F1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(BS).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4.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viaje</a:t>
            </a:r>
            <a:endParaRPr sz="721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42400"/>
              </a:lnSpc>
              <a:spcBef>
                <a:spcPts val="33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BBProt,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incluido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prácticamente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BBProt.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200" y="2480599"/>
            <a:ext cx="5298403" cy="248160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355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258314" marR="219150" indent="231649">
              <a:lnSpc>
                <a:spcPct val="142400"/>
              </a:lnSpc>
              <a:spcBef>
                <a:spcPts val="7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Secciones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20.6.1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20.6.2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verificación.</a:t>
            </a:r>
            <a:endParaRPr sz="919">
              <a:latin typeface="Arial Unicode MS"/>
              <a:cs typeface="Arial Unicode MS"/>
            </a:endParaRPr>
          </a:p>
          <a:p>
            <a:pPr marL="17499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5.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supervisión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TC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300"/>
              </a:lnSpc>
              <a:spcBef>
                <a:spcPts val="807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3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apagar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zona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requerida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verificando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SC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poniendo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defectuosa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fuera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servicio.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3" y="5555793"/>
            <a:ext cx="5261738" cy="60048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20.7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179080">
              <a:lnSpc>
                <a:spcPct val="122800"/>
              </a:lnSpc>
            </a:pPr>
            <a:r>
              <a:rPr dirty="0">
                <a:latin typeface="Arial Unicode MS"/>
                <a:cs typeface="Arial Unicode MS"/>
              </a:rPr>
              <a:t>Sincronización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en </a:t>
            </a:r>
            <a:r>
              <a:rPr spc="66" dirty="0">
                <a:latin typeface="Arial Unicode MS"/>
                <a:cs typeface="Arial Unicode MS"/>
              </a:rPr>
              <a:t>marcha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relés</a:t>
            </a:r>
            <a:endParaRPr>
              <a:latin typeface="Arial Unicode MS"/>
              <a:cs typeface="Arial Unicode MS"/>
            </a:endParaRPr>
          </a:p>
          <a:p>
            <a:pPr marL="16666">
              <a:spcBef>
                <a:spcPts val="1536"/>
              </a:spcBef>
            </a:pPr>
            <a:r>
              <a:rPr sz="1378" dirty="0">
                <a:latin typeface="Arial Unicode MS"/>
                <a:cs typeface="Arial Unicode MS"/>
              </a:rPr>
              <a:t>20.7.1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600"/>
              </a:lnSpc>
              <a:spcBef>
                <a:spcPts val="708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generación</a:t>
            </a:r>
            <a:r>
              <a:rPr sz="985" dirty="0">
                <a:latin typeface="Arial Unicode MS"/>
                <a:cs typeface="Arial Unicode MS"/>
              </a:rPr>
              <a:t> separada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componentes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choque.</a:t>
            </a:r>
            <a:endParaRPr sz="985">
              <a:latin typeface="Arial Unicode MS"/>
              <a:cs typeface="Arial Unicode MS"/>
            </a:endParaRPr>
          </a:p>
          <a:p>
            <a:pPr marL="16666" marR="264148" indent="231649">
              <a:lnSpc>
                <a:spcPct val="117300"/>
              </a:lnSpc>
              <a:spcBef>
                <a:spcPts val="26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voltaje,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frecuencia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dos </a:t>
            </a:r>
            <a:r>
              <a:rPr sz="1115" dirty="0">
                <a:latin typeface="Arial Unicode MS"/>
                <a:cs typeface="Arial Unicode MS"/>
              </a:rPr>
              <a:t>sistemas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conectados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límites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aceptables.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dos </a:t>
            </a:r>
            <a:r>
              <a:rPr sz="1115" dirty="0">
                <a:latin typeface="Arial Unicode MS"/>
                <a:cs typeface="Arial Unicode MS"/>
              </a:rPr>
              <a:t>métodos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sincronizar:</a:t>
            </a:r>
            <a:endParaRPr sz="1115">
              <a:latin typeface="Arial Unicode MS"/>
              <a:cs typeface="Arial Unicode MS"/>
            </a:endParaRPr>
          </a:p>
          <a:p>
            <a:pPr marL="136656" indent="-119991">
              <a:spcBef>
                <a:spcPts val="1280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Compruebe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sincronización</a:t>
            </a:r>
            <a:endParaRPr sz="854">
              <a:latin typeface="Arial Unicode MS"/>
              <a:cs typeface="Arial Unicode MS"/>
            </a:endParaRPr>
          </a:p>
          <a:p>
            <a:pPr marL="258314" marR="487465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atados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frecuencias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aumentará</a:t>
            </a:r>
            <a:r>
              <a:rPr sz="985" dirty="0">
                <a:latin typeface="Arial Unicode MS"/>
                <a:cs typeface="Arial Unicode MS"/>
              </a:rPr>
              <a:t> (deslizamiento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lento).</a:t>
            </a:r>
            <a:endParaRPr sz="985">
              <a:latin typeface="Arial Unicode MS"/>
              <a:cs typeface="Arial Unicode MS"/>
            </a:endParaRPr>
          </a:p>
          <a:p>
            <a:pPr marL="154988" indent="-138323">
              <a:spcBef>
                <a:spcPts val="387"/>
              </a:spcBef>
              <a:buAutoNum type="arabicPeriod" startAt="2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endParaRPr sz="985">
              <a:latin typeface="Arial Unicode MS"/>
              <a:cs typeface="Arial Unicode MS"/>
            </a:endParaRPr>
          </a:p>
          <a:p>
            <a:pPr marL="16666" marR="55829" indent="231649">
              <a:lnSpc>
                <a:spcPct val="124600"/>
              </a:lnSpc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asincrónicos,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islas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generaciones,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tasa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deslizamiento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límites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será </a:t>
            </a:r>
            <a:r>
              <a:rPr sz="1050" dirty="0">
                <a:latin typeface="Arial Unicode MS"/>
                <a:cs typeface="Arial Unicode MS"/>
              </a:rPr>
              <a:t>estrecho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permitirá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 </a:t>
            </a:r>
            <a:r>
              <a:rPr sz="1050" spc="-12" dirty="0">
                <a:latin typeface="Arial Unicode MS"/>
                <a:cs typeface="Arial Unicode MS"/>
              </a:rPr>
              <a:t>disminuya.</a:t>
            </a:r>
            <a:endParaRPr sz="1050">
              <a:latin typeface="Arial Unicode MS"/>
              <a:cs typeface="Arial Unicode MS"/>
            </a:endParaRPr>
          </a:p>
          <a:p>
            <a:pPr marL="248315" marR="185819">
              <a:lnSpc>
                <a:spcPts val="1562"/>
              </a:lnSpc>
              <a:spcBef>
                <a:spcPts val="111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20.7.1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sincronización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sistema.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340"/>
              </a:spcBef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sincronización:ΔF550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MHz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dirty="0">
                <a:latin typeface="Arial Unicode MS"/>
                <a:cs typeface="Arial Unicode MS"/>
              </a:rPr>
              <a:t>ɸ535-60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grados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81686" y="2995333"/>
            <a:ext cx="5152070" cy="488321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34" y="7979031"/>
            <a:ext cx="5196737" cy="35169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20.7.1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Comprobación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sincronización.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 marR="336225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Límites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sistema:ΔF5125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MHz</a:t>
            </a:r>
            <a:endParaRPr sz="919">
              <a:latin typeface="Arial Unicode MS"/>
              <a:cs typeface="Arial Unicode MS"/>
            </a:endParaRPr>
          </a:p>
          <a:p>
            <a:pPr marL="248315" algn="just">
              <a:spcBef>
                <a:spcPts val="210"/>
              </a:spcBef>
            </a:pPr>
            <a:r>
              <a:rPr sz="1181" dirty="0">
                <a:latin typeface="Arial Unicode MS"/>
                <a:cs typeface="Arial Unicode MS"/>
              </a:rPr>
              <a:t>ɸ510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grados</a:t>
            </a:r>
            <a:endParaRPr sz="1181">
              <a:latin typeface="Arial Unicode MS"/>
              <a:cs typeface="Arial Unicode MS"/>
            </a:endParaRPr>
          </a:p>
          <a:p>
            <a:pPr marL="16666" marR="164154" indent="231649">
              <a:lnSpc>
                <a:spcPts val="1575"/>
              </a:lnSpc>
              <a:spcBef>
                <a:spcPts val="72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permitido,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suceder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 marL="248315" algn="just">
              <a:spcBef>
                <a:spcPts val="387"/>
              </a:spcBef>
            </a:pPr>
            <a:r>
              <a:rPr sz="854" dirty="0">
                <a:latin typeface="Arial Unicode MS"/>
                <a:cs typeface="Arial Unicode MS"/>
              </a:rPr>
              <a:t>Vibración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generadoras;</a:t>
            </a:r>
            <a:endParaRPr sz="854">
              <a:latin typeface="Arial Unicode MS"/>
              <a:cs typeface="Arial Unicode MS"/>
            </a:endParaRPr>
          </a:p>
          <a:p>
            <a:pPr marL="248315" algn="just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repentina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estaciones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cercanas;</a:t>
            </a:r>
            <a:endParaRPr sz="854">
              <a:latin typeface="Arial Unicode MS"/>
              <a:cs typeface="Arial Unicode MS"/>
            </a:endParaRPr>
          </a:p>
          <a:p>
            <a:pPr marL="248315" marR="199152" algn="just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repentino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eléctrico;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vivo: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encendida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(energizada);</a:t>
            </a:r>
            <a:endParaRPr sz="919">
              <a:latin typeface="Arial Unicode MS"/>
              <a:cs typeface="Arial Unicode MS"/>
            </a:endParaRPr>
          </a:p>
          <a:p>
            <a:pPr marL="248315" marR="6666" algn="just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muerto: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considerar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está </a:t>
            </a:r>
            <a:r>
              <a:rPr sz="1050" spc="-12" dirty="0">
                <a:latin typeface="Arial Unicode MS"/>
                <a:cs typeface="Arial Unicode MS"/>
              </a:rPr>
              <a:t>apagada.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1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veces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denomina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automática.</a:t>
            </a:r>
            <a:endParaRPr sz="854">
              <a:latin typeface="Arial Unicode MS"/>
              <a:cs typeface="Arial Unicode MS"/>
            </a:endParaRPr>
          </a:p>
          <a:p>
            <a:pPr marL="16666" marR="50829" indent="231649">
              <a:lnSpc>
                <a:spcPct val="132900"/>
              </a:lnSpc>
              <a:spcBef>
                <a:spcPts val="20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antiguo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aplicaba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sincronoscopio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método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lámpara,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sincronización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eléctricos.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667386" y="5464338"/>
            <a:ext cx="171669" cy="6667"/>
          </a:xfrm>
          <a:custGeom>
            <a:avLst/>
            <a:gdLst/>
            <a:ahLst/>
            <a:cxnLst/>
            <a:rect l="l" t="t" r="r" b="b"/>
            <a:pathLst>
              <a:path w="130810" h="5080">
                <a:moveTo>
                  <a:pt x="130314" y="0"/>
                </a:moveTo>
                <a:lnTo>
                  <a:pt x="0" y="0"/>
                </a:lnTo>
                <a:lnTo>
                  <a:pt x="0" y="5039"/>
                </a:lnTo>
                <a:lnTo>
                  <a:pt x="130314" y="5039"/>
                </a:lnTo>
                <a:lnTo>
                  <a:pt x="1303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9808" y="8258389"/>
            <a:ext cx="4800049" cy="302555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330138" y="2480599"/>
            <a:ext cx="5377572" cy="53407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64079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357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444">
              <a:latin typeface="Arial Unicode MS"/>
              <a:cs typeface="Arial Unicode MS"/>
            </a:endParaRPr>
          </a:p>
          <a:p>
            <a:pPr marL="64995"/>
            <a:r>
              <a:rPr sz="1115" dirty="0">
                <a:latin typeface="Arial Unicode MS"/>
                <a:cs typeface="Arial Unicode MS"/>
              </a:rPr>
              <a:t>20.7.2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PRUEBA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RELÉ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SINCRONIZACIÓN</a:t>
            </a:r>
            <a:endParaRPr sz="1115">
              <a:latin typeface="Arial Unicode MS"/>
              <a:cs typeface="Arial Unicode MS"/>
            </a:endParaRPr>
          </a:p>
          <a:p>
            <a:pPr marL="64995">
              <a:spcBef>
                <a:spcPts val="1206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20.7.2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dónde:</a:t>
            </a:r>
            <a:endParaRPr sz="919">
              <a:latin typeface="Arial Unicode MS"/>
              <a:cs typeface="Arial Unicode MS"/>
            </a:endParaRPr>
          </a:p>
          <a:p>
            <a:pPr marL="297478" marR="3466411">
              <a:lnSpc>
                <a:spcPct val="1329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V</a:t>
            </a:r>
            <a:r>
              <a:rPr sz="656" spc="-40" dirty="0">
                <a:latin typeface="Arial Unicode MS"/>
                <a:cs typeface="Arial Unicode MS"/>
              </a:rPr>
              <a:t>1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funcionamiento;V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32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entrante.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son:</a:t>
            </a:r>
            <a:endParaRPr sz="985">
              <a:latin typeface="Arial Unicode MS"/>
              <a:cs typeface="Arial Unicode MS"/>
            </a:endParaRPr>
          </a:p>
          <a:p>
            <a:pPr marL="297478" marR="2577310" indent="-833">
              <a:lnSpc>
                <a:spcPct val="116700"/>
              </a:lnSpc>
              <a:spcBef>
                <a:spcPts val="33"/>
              </a:spcBef>
            </a:pPr>
            <a:r>
              <a:rPr sz="1115" spc="-33" dirty="0">
                <a:latin typeface="Arial Unicode MS"/>
                <a:cs typeface="Arial Unicode MS"/>
              </a:rPr>
              <a:t>ΔF520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mHZ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Δ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ɸ530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gradosΔV510%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bloqueo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545%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</a:t>
            </a:r>
            <a:r>
              <a:rPr sz="721" spc="-12" dirty="0">
                <a:latin typeface="Arial Unicode MS"/>
                <a:cs typeface="Arial Unicode MS"/>
              </a:rPr>
              <a:t>norte</a:t>
            </a:r>
            <a:endParaRPr sz="721">
              <a:latin typeface="Arial Unicode MS"/>
              <a:cs typeface="Arial Unicode MS"/>
            </a:endParaRPr>
          </a:p>
          <a:p>
            <a:pPr marL="297478">
              <a:spcBef>
                <a:spcPts val="433"/>
              </a:spcBef>
            </a:pP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vivo555%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fecha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límite525%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297478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Bus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vivo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555%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autobús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muerto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525%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297478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Conecte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20.7.2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realice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721">
              <a:latin typeface="Arial Unicode MS"/>
              <a:cs typeface="Arial Unicode MS"/>
            </a:endParaRPr>
          </a:p>
          <a:p>
            <a:pPr marL="185819" indent="-119157">
              <a:buAutoNum type="arabicPeriod"/>
              <a:tabLst>
                <a:tab pos="185819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captación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</a:t>
            </a:r>
            <a:endParaRPr sz="854">
              <a:latin typeface="Arial Unicode MS"/>
              <a:cs typeface="Arial Unicode MS"/>
            </a:endParaRPr>
          </a:p>
          <a:p>
            <a:pPr marL="307477" marR="56662" indent="231649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110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spc="-177" dirty="0">
                <a:latin typeface="Arial Unicode MS"/>
                <a:cs typeface="Arial Unicode MS"/>
              </a:rPr>
              <a:t>5</a:t>
            </a:r>
            <a:r>
              <a:rPr sz="1378" spc="-265" baseline="-31746" dirty="0">
                <a:latin typeface="Arial Unicode MS"/>
                <a:cs typeface="Arial Unicode MS"/>
              </a:rPr>
              <a:t>O</a:t>
            </a:r>
            <a:r>
              <a:rPr sz="1050" spc="-177" dirty="0">
                <a:latin typeface="Arial Unicode MS"/>
                <a:cs typeface="Arial Unicode MS"/>
              </a:rPr>
              <a:t>6</a:t>
            </a:r>
            <a:r>
              <a:rPr sz="1378" spc="-265" baseline="-31746" dirty="0">
                <a:latin typeface="Arial Unicode MS"/>
                <a:cs typeface="Arial Unicode MS"/>
              </a:rPr>
              <a:t>3</a:t>
            </a:r>
            <a:r>
              <a:rPr sz="1050" spc="-177" dirty="0">
                <a:latin typeface="Arial Unicode MS"/>
                <a:cs typeface="Arial Unicode MS"/>
              </a:rPr>
              <a:t>3,5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ángulo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entrante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ΔV55%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Repite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últimos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ΔV57.5%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ΔV510%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20.7.1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94985" indent="-129157">
              <a:spcBef>
                <a:spcPts val="440"/>
              </a:spcBef>
              <a:buAutoNum type="arabicPeriod" startAt="2"/>
              <a:tabLst>
                <a:tab pos="195819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captación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angular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</a:t>
            </a:r>
            <a:endParaRPr sz="919">
              <a:latin typeface="Arial Unicode MS"/>
              <a:cs typeface="Arial Unicode MS"/>
            </a:endParaRPr>
          </a:p>
          <a:p>
            <a:pPr marL="307477" marR="123324" indent="231649">
              <a:lnSpc>
                <a:spcPct val="1327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</a:t>
            </a:r>
            <a:r>
              <a:rPr sz="985" dirty="0">
                <a:latin typeface="Arial Unicode MS"/>
                <a:cs typeface="Arial Unicode MS"/>
              </a:rPr>
              <a:t> (voltaje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línea)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activación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20.7.2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F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fijo,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significa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ΔF5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0.</a:t>
            </a:r>
            <a:endParaRPr sz="985">
              <a:latin typeface="Arial Unicode MS"/>
              <a:cs typeface="Arial Unicode MS"/>
            </a:endParaRPr>
          </a:p>
          <a:p>
            <a:pPr marL="204151" indent="-137490">
              <a:spcBef>
                <a:spcPts val="387"/>
              </a:spcBef>
              <a:buAutoNum type="arabicPeriod" startAt="3"/>
              <a:tabLst>
                <a:tab pos="204151" algn="l"/>
              </a:tabLst>
            </a:pPr>
            <a:r>
              <a:rPr sz="985" dirty="0">
                <a:latin typeface="Arial Unicode MS"/>
                <a:cs typeface="Arial Unicode MS"/>
              </a:rPr>
              <a:t>Captación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</a:t>
            </a:r>
            <a:endParaRPr sz="985">
              <a:latin typeface="Arial Unicode MS"/>
              <a:cs typeface="Arial Unicode MS"/>
            </a:endParaRPr>
          </a:p>
          <a:p>
            <a:pPr marL="307477" marR="98326" indent="231649">
              <a:lnSpc>
                <a:spcPct val="104900"/>
              </a:lnSpc>
              <a:spcBef>
                <a:spcPts val="52"/>
              </a:spcBef>
            </a:pPr>
            <a:r>
              <a:rPr sz="1247" dirty="0">
                <a:latin typeface="Arial Unicode MS"/>
                <a:cs typeface="Arial Unicode MS"/>
              </a:rPr>
              <a:t>Inyectar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</a:t>
            </a:r>
            <a:r>
              <a:rPr sz="787" spc="-46" dirty="0">
                <a:latin typeface="Arial Unicode MS"/>
                <a:cs typeface="Arial Unicode MS"/>
              </a:rPr>
              <a:t>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</a:t>
            </a:r>
            <a:r>
              <a:rPr sz="787" spc="-46" dirty="0">
                <a:latin typeface="Arial Unicode MS"/>
                <a:cs typeface="Arial Unicode MS"/>
              </a:rPr>
              <a:t>2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fijo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Δɸ510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grados,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luego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verifiqueΔF5Ajuste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20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mHZ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completo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24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247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20.7.3</a:t>
            </a:r>
            <a:r>
              <a:rPr sz="1247" spc="-12" dirty="0">
                <a:latin typeface="Arial Unicode MS"/>
                <a:cs typeface="Arial Unicode MS"/>
              </a:rPr>
              <a:t>.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14516868"/>
            <a:ext cx="290920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20.7.2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síncronos.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38219" y="2995333"/>
          <a:ext cx="5247571" cy="1814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41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5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91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8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775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50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0838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20.7.1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activación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diferencial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ΔV%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Colocar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55" dirty="0">
                          <a:latin typeface="Arial Unicode MS"/>
                          <a:cs typeface="Arial Unicode MS"/>
                        </a:rPr>
                        <a:t>φ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Corriendo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1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320675">
                        <a:lnSpc>
                          <a:spcPct val="124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Entrante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3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3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1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7,5%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7503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38219" y="5286695"/>
          <a:ext cx="5247571" cy="190502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91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16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91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2584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91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20.7.2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captación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angular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diferencial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Δφ</a:t>
                      </a:r>
                      <a:r>
                        <a:rPr sz="8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Establecer</a:t>
                      </a:r>
                      <a:r>
                        <a:rPr sz="8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Línea</a:t>
                      </a:r>
                      <a:r>
                        <a:rPr sz="9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9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3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3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6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Bus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Captación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0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plomo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4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retraso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166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338219" y="7544046"/>
          <a:ext cx="5247571" cy="11033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33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66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58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83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33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20.7.3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captación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frecuencia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diferencial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55" dirty="0">
                          <a:latin typeface="Arial Unicode MS"/>
                          <a:cs typeface="Arial Unicode MS"/>
                        </a:rPr>
                        <a:t>ΔF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Colocar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1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Δφ</a:t>
                      </a:r>
                      <a:r>
                        <a:rPr sz="1100" spc="-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75" dirty="0">
                          <a:latin typeface="Arial Unicode MS"/>
                          <a:cs typeface="Arial Unicode MS"/>
                        </a:rPr>
                        <a:t>ΔF</a:t>
                      </a:r>
                      <a:r>
                        <a:rPr sz="9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20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mH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36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8897666"/>
            <a:ext cx="5240070" cy="2099023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35823" indent="-119157" algn="just">
              <a:spcBef>
                <a:spcPts val="414"/>
              </a:spcBef>
              <a:buAutoNum type="arabicPeriod" startAt="4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bloqueo</a:t>
            </a:r>
            <a:endParaRPr sz="854">
              <a:latin typeface="Arial Unicode MS"/>
              <a:cs typeface="Arial Unicode MS"/>
            </a:endParaRPr>
          </a:p>
          <a:p>
            <a:pPr marL="258314" marR="293312" indent="231649" algn="just">
              <a:lnSpc>
                <a:spcPct val="124300"/>
              </a:lnSpc>
              <a:spcBef>
                <a:spcPts val="46"/>
              </a:spcBef>
            </a:pPr>
            <a:r>
              <a:rPr sz="1050" dirty="0">
                <a:latin typeface="Arial Unicode MS"/>
                <a:cs typeface="Arial Unicode MS"/>
              </a:rPr>
              <a:t>Reduzca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45%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1050" dirty="0">
                <a:latin typeface="Arial Unicode MS"/>
                <a:cs typeface="Arial Unicode MS"/>
              </a:rPr>
              <a:t>-28.575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V.</a:t>
            </a:r>
            <a:r>
              <a:rPr sz="1050" dirty="0">
                <a:latin typeface="Arial Unicode MS"/>
                <a:cs typeface="Arial Unicode MS"/>
              </a:rPr>
              <a:t> Luego,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bloqueará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e</a:t>
            </a:r>
            <a:r>
              <a:rPr sz="1050" dirty="0">
                <a:latin typeface="Arial Unicode MS"/>
                <a:cs typeface="Arial Unicode MS"/>
              </a:rPr>
              <a:t> inferior,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voltaje.</a:t>
            </a:r>
            <a:endParaRPr sz="1050">
              <a:latin typeface="Arial Unicode MS"/>
              <a:cs typeface="Arial Unicode MS"/>
            </a:endParaRPr>
          </a:p>
          <a:p>
            <a:pPr marL="154155" indent="-138323" algn="just">
              <a:spcBef>
                <a:spcPts val="374"/>
              </a:spcBef>
              <a:buAutoNum type="arabicPeriod" startAt="5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787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r>
              <a:rPr sz="985" dirty="0">
                <a:latin typeface="Arial Unicode MS"/>
                <a:cs typeface="Arial Unicode MS"/>
              </a:rPr>
              <a:t> viva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55%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voltajes</a:t>
            </a:r>
            <a:r>
              <a:rPr sz="985" dirty="0">
                <a:latin typeface="Arial Unicode MS"/>
                <a:cs typeface="Arial Unicode MS"/>
              </a:rPr>
              <a:t> inferiores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25%V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característica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omitir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muertas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bus.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9324" y="6139944"/>
            <a:ext cx="5160069" cy="529423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0" y="2480598"/>
            <a:ext cx="5225904" cy="29517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359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20.8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1688209">
              <a:lnSpc>
                <a:spcPct val="132700"/>
              </a:lnSpc>
            </a:pPr>
            <a:r>
              <a:rPr sz="1641" dirty="0">
                <a:latin typeface="Arial Unicode MS"/>
                <a:cs typeface="Arial Unicode MS"/>
              </a:rPr>
              <a:t>Prueba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y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puesta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en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marcha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de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spc="-12" dirty="0">
                <a:latin typeface="Arial Unicode MS"/>
                <a:cs typeface="Arial Unicode MS"/>
              </a:rPr>
              <a:t>relés </a:t>
            </a:r>
            <a:r>
              <a:rPr sz="1641" spc="66" dirty="0">
                <a:latin typeface="Arial Unicode MS"/>
                <a:cs typeface="Arial Unicode MS"/>
              </a:rPr>
              <a:t>fuera</a:t>
            </a:r>
            <a:r>
              <a:rPr sz="1641" spc="12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de</a:t>
            </a:r>
            <a:r>
              <a:rPr sz="1641" spc="20" dirty="0">
                <a:latin typeface="Arial Unicode MS"/>
                <a:cs typeface="Arial Unicode MS"/>
              </a:rPr>
              <a:t> </a:t>
            </a:r>
            <a:r>
              <a:rPr sz="1641" spc="-12" dirty="0">
                <a:latin typeface="Arial Unicode MS"/>
                <a:cs typeface="Arial Unicode MS"/>
              </a:rPr>
              <a:t>sincronismo</a:t>
            </a:r>
            <a:endParaRPr sz="1641">
              <a:latin typeface="Arial Unicode MS"/>
              <a:cs typeface="Arial Unicode MS"/>
            </a:endParaRPr>
          </a:p>
          <a:p>
            <a:pPr marL="16666">
              <a:spcBef>
                <a:spcPts val="1568"/>
              </a:spcBef>
            </a:pPr>
            <a:r>
              <a:rPr sz="1378" dirty="0">
                <a:latin typeface="Arial Unicode MS"/>
                <a:cs typeface="Arial Unicode MS"/>
              </a:rPr>
              <a:t>20.8.1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376639">
              <a:lnSpc>
                <a:spcPct val="153400"/>
              </a:lnSpc>
              <a:spcBef>
                <a:spcPts val="676"/>
              </a:spcBef>
            </a:pP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ohmios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oscilación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aislarlo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(esquema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fuera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sincronismo)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(consulte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20.8.1</a:t>
            </a:r>
            <a:r>
              <a:rPr sz="854" spc="-12" dirty="0">
                <a:latin typeface="Arial Unicode MS"/>
                <a:cs typeface="Arial Unicode MS"/>
              </a:rPr>
              <a:t>).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300"/>
              </a:lnSpc>
              <a:spcBef>
                <a:spcPts val="33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cambio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14683774"/>
            <a:ext cx="354504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20.8.1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Locus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diagrama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RX.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61375" y="4716923"/>
            <a:ext cx="4603896" cy="385611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21550" y="2505600"/>
            <a:ext cx="5159236" cy="9449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solamente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zona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solamente,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producirá</a:t>
            </a:r>
            <a:r>
              <a:rPr sz="985" dirty="0">
                <a:latin typeface="Arial Unicode MS"/>
                <a:cs typeface="Arial Unicode MS"/>
              </a:rPr>
              <a:t> ningún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55" y="3927138"/>
            <a:ext cx="4600063" cy="5242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20.8.2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CONEXIÓN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RELÉ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20.8.2</a:t>
            </a:r>
            <a:r>
              <a:rPr sz="919" dirty="0">
                <a:latin typeface="Arial Unicode MS"/>
                <a:cs typeface="Arial Unicode MS"/>
              </a:rPr>
              <a:t>),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desfasadas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555" y="8664250"/>
            <a:ext cx="271003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20.8.2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desfasadas.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5" y="9093745"/>
            <a:ext cx="5274238" cy="17856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20.8.3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PROCEDIMIENTO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cambia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simular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respuesta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 manera:</a:t>
            </a:r>
            <a:endParaRPr sz="1050">
              <a:latin typeface="Arial Unicode MS"/>
              <a:cs typeface="Arial Unicode MS"/>
            </a:endParaRPr>
          </a:p>
          <a:p>
            <a:pPr marL="248315" marR="2062348">
              <a:lnSpc>
                <a:spcPct val="104900"/>
              </a:lnSpc>
              <a:spcBef>
                <a:spcPts val="820"/>
              </a:spcBef>
            </a:pP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Z</a:t>
            </a:r>
            <a:r>
              <a:rPr sz="787" spc="-46" dirty="0">
                <a:latin typeface="Arial Unicode MS"/>
                <a:cs typeface="Arial Unicode MS"/>
              </a:rPr>
              <a:t>A</a:t>
            </a:r>
            <a:r>
              <a:rPr sz="1247" spc="-46" dirty="0">
                <a:latin typeface="Arial Unicode MS"/>
                <a:cs typeface="Arial Unicode MS"/>
              </a:rPr>
              <a:t>-</a:t>
            </a:r>
            <a:r>
              <a:rPr sz="1247" spc="-40" dirty="0">
                <a:latin typeface="Arial Unicode MS"/>
                <a:cs typeface="Arial Unicode MS"/>
              </a:rPr>
              <a:t>Z</a:t>
            </a:r>
            <a:r>
              <a:rPr sz="787" spc="-40" dirty="0">
                <a:latin typeface="Arial Unicode MS"/>
                <a:cs typeface="Arial Unicode MS"/>
              </a:rPr>
              <a:t>B</a:t>
            </a:r>
            <a:r>
              <a:rPr sz="1247" spc="-40" dirty="0">
                <a:latin typeface="Arial Unicode MS"/>
                <a:cs typeface="Arial Unicode MS"/>
              </a:rPr>
              <a:t>-</a:t>
            </a:r>
            <a:r>
              <a:rPr sz="1247" spc="-46" dirty="0">
                <a:latin typeface="Arial Unicode MS"/>
                <a:cs typeface="Arial Unicode MS"/>
              </a:rPr>
              <a:t>Z</a:t>
            </a:r>
            <a:r>
              <a:rPr sz="787" spc="-46" dirty="0">
                <a:latin typeface="Arial Unicode MS"/>
                <a:cs typeface="Arial Unicode MS"/>
              </a:rPr>
              <a:t>C</a:t>
            </a:r>
            <a:r>
              <a:rPr sz="1247" spc="-46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viaje;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deZ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spc="-40" dirty="0">
                <a:latin typeface="Arial Unicode MS"/>
                <a:cs typeface="Arial Unicode MS"/>
              </a:rPr>
              <a:t>Z</a:t>
            </a:r>
            <a:r>
              <a:rPr sz="787" spc="-40" dirty="0">
                <a:latin typeface="Arial Unicode MS"/>
                <a:cs typeface="Arial Unicode MS"/>
              </a:rPr>
              <a:t>B</a:t>
            </a:r>
            <a:r>
              <a:rPr sz="1247" spc="-40" dirty="0">
                <a:latin typeface="Arial Unicode MS"/>
                <a:cs typeface="Arial Unicode MS"/>
              </a:rPr>
              <a:t>-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A</a:t>
            </a:r>
            <a:r>
              <a:rPr sz="1247" spc="-33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viaje;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deZ</a:t>
            </a:r>
            <a:r>
              <a:rPr sz="787" spc="-12" dirty="0">
                <a:latin typeface="Arial Unicode MS"/>
                <a:cs typeface="Arial Unicode MS"/>
              </a:rPr>
              <a:t>A</a:t>
            </a:r>
            <a:r>
              <a:rPr sz="1247" spc="-12" dirty="0">
                <a:latin typeface="Arial Unicode MS"/>
                <a:cs typeface="Arial Unicode MS"/>
              </a:rPr>
              <a:t>-</a:t>
            </a:r>
            <a:r>
              <a:rPr sz="1247" spc="-26" dirty="0">
                <a:latin typeface="Arial Unicode MS"/>
                <a:cs typeface="Arial Unicode MS"/>
              </a:rPr>
              <a:t>Z</a:t>
            </a:r>
            <a:r>
              <a:rPr sz="787" spc="-26" dirty="0">
                <a:latin typeface="Arial Unicode MS"/>
                <a:cs typeface="Arial Unicode MS"/>
              </a:rPr>
              <a:t>B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sin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viaje;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deZ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B</a:t>
            </a:r>
            <a:r>
              <a:rPr sz="1247" spc="-12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viaje.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21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3905008"/>
            <a:ext cx="4307558" cy="16226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Un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valor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práctico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72" dirty="0">
                <a:latin typeface="Arial Unicode MS"/>
                <a:cs typeface="Arial Unicode MS"/>
              </a:rPr>
              <a:t>guiado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algunos </a:t>
            </a:r>
            <a:r>
              <a:rPr sz="1837" dirty="0">
                <a:latin typeface="Arial Unicode MS"/>
                <a:cs typeface="Arial Unicode MS"/>
              </a:rPr>
              <a:t>resultados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pruebas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recopilados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spc="-66" dirty="0">
                <a:latin typeface="Arial Unicode MS"/>
                <a:cs typeface="Arial Unicode MS"/>
              </a:rPr>
              <a:t>a </a:t>
            </a:r>
            <a:r>
              <a:rPr sz="1837" spc="99" dirty="0">
                <a:latin typeface="Arial Unicode MS"/>
                <a:cs typeface="Arial Unicode MS"/>
              </a:rPr>
              <a:t>partir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pruebas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reales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del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sistema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dirty="0">
                <a:latin typeface="Arial Unicode MS"/>
                <a:cs typeface="Arial Unicode MS"/>
              </a:rPr>
              <a:t>energía</a:t>
            </a:r>
            <a:r>
              <a:rPr sz="1837" spc="13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el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sitio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6050070"/>
            <a:ext cx="2807539" cy="47242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78313" lvl="1" indent="-262480">
              <a:spcBef>
                <a:spcPts val="131"/>
              </a:spcBef>
              <a:buAutoNum type="arabicPeriod"/>
              <a:tabLst>
                <a:tab pos="279146" algn="l"/>
              </a:tabLst>
            </a:pPr>
            <a:r>
              <a:rPr sz="919" spc="-52" dirty="0">
                <a:latin typeface="Arial Unicode MS"/>
                <a:cs typeface="Arial Unicode MS"/>
              </a:rPr>
              <a:t>PRUEBA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TRANSFORMADOR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</a:t>
            </a:r>
            <a:endParaRPr sz="919" dirty="0">
              <a:latin typeface="Arial Unicode MS"/>
              <a:cs typeface="Arial Unicode MS"/>
            </a:endParaRPr>
          </a:p>
          <a:p>
            <a:pPr marL="16666">
              <a:spcBef>
                <a:spcPts val="991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1:</a:t>
            </a:r>
            <a:endParaRPr sz="1181" dirty="0">
              <a:latin typeface="Arial Unicode MS"/>
              <a:cs typeface="Arial Unicode MS"/>
            </a:endParaRPr>
          </a:p>
          <a:p>
            <a:pPr marL="248315" marR="686616">
              <a:lnSpc>
                <a:spcPts val="1575"/>
              </a:lnSpc>
              <a:spcBef>
                <a:spcPts val="66"/>
              </a:spcBef>
            </a:pP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39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75/75/25</a:t>
            </a:r>
            <a:r>
              <a:rPr sz="1050" spc="40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MVA</a:t>
            </a:r>
            <a:r>
              <a:rPr sz="1050" dirty="0">
                <a:latin typeface="Arial Unicode MS"/>
                <a:cs typeface="Arial Unicode MS"/>
              </a:rPr>
              <a:t> 220/70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11.5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F550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</a:t>
            </a:r>
            <a:endParaRPr sz="1050" dirty="0">
              <a:latin typeface="Arial Unicode MS"/>
              <a:cs typeface="Arial Unicode MS"/>
            </a:endParaRPr>
          </a:p>
          <a:p>
            <a:pPr marL="385805" lvl="2" indent="-138323">
              <a:spcBef>
                <a:spcPts val="268"/>
              </a:spcBef>
              <a:buAutoNum type="arabicPeriod"/>
              <a:tabLst>
                <a:tab pos="386639" algn="l"/>
              </a:tabLst>
            </a:pP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endParaRPr sz="985" dirty="0">
              <a:latin typeface="Arial Unicode MS"/>
              <a:cs typeface="Arial Unicode MS"/>
            </a:endParaRPr>
          </a:p>
          <a:p>
            <a:pPr marL="248315" marR="279980">
              <a:lnSpc>
                <a:spcPct val="113399"/>
              </a:lnSpc>
              <a:spcBef>
                <a:spcPts val="229"/>
              </a:spcBef>
              <a:tabLst>
                <a:tab pos="1871528" algn="l"/>
                <a:tab pos="1916526" algn="l"/>
              </a:tabLst>
            </a:pP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(HV)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66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		</a:t>
            </a:r>
            <a:r>
              <a:rPr sz="1115" dirty="0">
                <a:latin typeface="Arial Unicode MS"/>
                <a:cs typeface="Arial Unicode MS"/>
              </a:rPr>
              <a:t>1250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 </a:t>
            </a:r>
            <a:r>
              <a:rPr sz="1181" dirty="0">
                <a:latin typeface="Arial Unicode MS"/>
                <a:cs typeface="Arial Unicode MS"/>
              </a:rPr>
              <a:t>Baja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(LV)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—</a:t>
            </a:r>
            <a:r>
              <a:rPr sz="1181" spc="-66" dirty="0">
                <a:latin typeface="Arial Unicode MS"/>
                <a:cs typeface="Arial Unicode MS"/>
              </a:rPr>
              <a:t>E</a:t>
            </a:r>
            <a:r>
              <a:rPr sz="1181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3000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 </a:t>
            </a:r>
            <a:r>
              <a:rPr sz="1247" spc="-59" dirty="0">
                <a:latin typeface="Arial Unicode MS"/>
                <a:cs typeface="Arial Unicode MS"/>
              </a:rPr>
              <a:t>AT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—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LV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4000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MΩ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Terciario: </a:t>
            </a:r>
            <a:r>
              <a:rPr sz="1181" dirty="0" smtClean="0">
                <a:latin typeface="Arial Unicode MS"/>
                <a:cs typeface="Arial Unicode MS"/>
              </a:rPr>
              <a:t>E</a:t>
            </a:r>
            <a:r>
              <a:rPr lang="es-ES" sz="1181" spc="327" dirty="0" smtClean="0">
                <a:latin typeface="Arial Unicode MS"/>
                <a:cs typeface="Arial Unicode MS"/>
              </a:rPr>
              <a:t> </a:t>
            </a:r>
            <a:r>
              <a:rPr sz="1115" dirty="0" smtClean="0">
                <a:latin typeface="Arial Unicode MS"/>
                <a:cs typeface="Arial Unicode MS"/>
              </a:rPr>
              <a:t>3000 </a:t>
            </a:r>
            <a:r>
              <a:rPr sz="1115" spc="-33" dirty="0">
                <a:latin typeface="Arial Unicode MS"/>
                <a:cs typeface="Arial Unicode MS"/>
              </a:rPr>
              <a:t>MΩ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10"/>
              </a:spcBef>
              <a:tabLst>
                <a:tab pos="1262406" algn="l"/>
              </a:tabLst>
            </a:pP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-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terciario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5000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  <a:tabLst>
                <a:tab pos="1245741" algn="l"/>
              </a:tabLst>
            </a:pPr>
            <a:r>
              <a:rPr sz="985" spc="-66" dirty="0">
                <a:latin typeface="Arial Unicode MS"/>
                <a:cs typeface="Arial Unicode MS"/>
              </a:rPr>
              <a:t>LV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terciario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3500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</a:t>
            </a:r>
            <a:endParaRPr sz="1115" dirty="0">
              <a:latin typeface="Arial Unicode MS"/>
              <a:cs typeface="Arial Unicode MS"/>
            </a:endParaRPr>
          </a:p>
          <a:p>
            <a:pPr marL="358308" lvl="2" indent="-110825">
              <a:spcBef>
                <a:spcPts val="564"/>
              </a:spcBef>
              <a:buAutoNum type="arabicPeriod" startAt="2"/>
              <a:tabLst>
                <a:tab pos="359140" algn="l"/>
              </a:tabLst>
            </a:pP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cableado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361"/>
              </a:spcBef>
            </a:pP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51000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spc="-12" dirty="0">
                <a:latin typeface="Arial Unicode MS"/>
                <a:cs typeface="Arial Unicode MS"/>
              </a:rPr>
              <a:t>R.1000</a:t>
            </a:r>
            <a:r>
              <a:rPr sz="1247" spc="-33" dirty="0">
                <a:latin typeface="Arial Unicode MS"/>
                <a:cs typeface="Arial Unicode MS"/>
              </a:rPr>
              <a:t> MΩ</a:t>
            </a:r>
            <a:endParaRPr sz="1247" dirty="0">
              <a:latin typeface="Arial Unicode MS"/>
              <a:cs typeface="Arial Unicode MS"/>
            </a:endParaRPr>
          </a:p>
          <a:p>
            <a:pPr marL="358308" lvl="2" indent="-110825">
              <a:spcBef>
                <a:spcPts val="531"/>
              </a:spcBef>
              <a:buAutoNum type="arabicPeriod" startAt="3"/>
              <a:tabLst>
                <a:tab pos="359140" algn="l"/>
              </a:tabLst>
            </a:pPr>
            <a:r>
              <a:rPr sz="787" dirty="0">
                <a:latin typeface="Arial Unicode MS"/>
                <a:cs typeface="Arial Unicode MS"/>
              </a:rPr>
              <a:t>Consumo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ventiladorI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630"/>
              </a:spcBef>
            </a:pP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51.8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amperios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492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Comienzo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57,62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59"/>
              </a:spcBef>
            </a:pPr>
            <a:r>
              <a:rPr sz="919" dirty="0">
                <a:latin typeface="Arial Unicode MS"/>
                <a:cs typeface="Arial Unicode MS"/>
              </a:rPr>
              <a:t>amperiosEjemplo</a:t>
            </a:r>
            <a:r>
              <a:rPr sz="919" spc="37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2: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204"/>
              </a:spcBef>
            </a:pPr>
            <a:r>
              <a:rPr sz="1181" dirty="0">
                <a:latin typeface="Arial Unicode MS"/>
                <a:cs typeface="Arial Unicode MS"/>
              </a:rPr>
              <a:t>125/125/45</a:t>
            </a:r>
            <a:r>
              <a:rPr sz="1181" spc="32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MVA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287"/>
              </a:spcBef>
            </a:pPr>
            <a:r>
              <a:rPr sz="1050" dirty="0">
                <a:latin typeface="Arial Unicode MS"/>
                <a:cs typeface="Arial Unicode MS"/>
              </a:rPr>
              <a:t>220/70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11,5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 dirty="0">
              <a:latin typeface="Arial Unicode MS"/>
              <a:cs typeface="Arial Unicode MS"/>
            </a:endParaRPr>
          </a:p>
          <a:p>
            <a:pPr marL="248315" marR="570791">
              <a:lnSpc>
                <a:spcPts val="1575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1.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ruido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audio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ruido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577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dB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0" y="15044146"/>
            <a:ext cx="2732536" cy="4205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500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práctica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DOI: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</a:rPr>
              <a:t>https://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  <a:hlinkClick r:id="rId2"/>
              </a:rPr>
              <a:t>doi.org/10.1016/B978-0-12-816858-5.00021-6</a:t>
            </a:r>
            <a:r>
              <a:rPr sz="591" dirty="0">
                <a:latin typeface="Arial Unicode MS"/>
                <a:cs typeface="Arial Unicode MS"/>
                <a:hlinkClick r:id="rId2"/>
              </a:rPr>
              <a:t>©</a:t>
            </a:r>
            <a:r>
              <a:rPr sz="591" spc="24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  <a:hlinkClick r:id="rId2"/>
              </a:rPr>
              <a:t>2019</a:t>
            </a:r>
            <a:r>
              <a:rPr sz="591" spc="24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Elsevier</a:t>
            </a:r>
            <a:r>
              <a:rPr sz="591" spc="249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Inc.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Todos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derechos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reservados.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379574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361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03253" y="3419592"/>
          <a:ext cx="5282571" cy="1406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45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66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41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283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21.1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vueltas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6671"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Toque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No.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 marR="654050">
                        <a:lnSpc>
                          <a:spcPct val="213499"/>
                        </a:lnSpc>
                      </a:pPr>
                      <a:r>
                        <a:rPr sz="300" u="sng" spc="-10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200" spc="-1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2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200" spc="-1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2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Relaciones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medidas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 rowSpan="2">
                  <a:txBody>
                    <a:bodyPr/>
                    <a:lstStyle/>
                    <a:p>
                      <a:pPr marR="21082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3.1429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30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30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año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/B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5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3.1429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303253" y="5385916"/>
          <a:ext cx="5282571" cy="1101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00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375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41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083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8585">
                        <a:lnSpc>
                          <a:spcPct val="100000"/>
                        </a:lnSpc>
                      </a:pP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21.2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potencia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carga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>
                  <a:txBody>
                    <a:bodyPr/>
                    <a:lstStyle/>
                    <a:p>
                      <a:pPr marL="10858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aplicado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excitación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Sin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carga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858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570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3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5,5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76</a:t>
                      </a:r>
                      <a:r>
                        <a:rPr sz="4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kilovatios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750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8303253" y="7303109"/>
          <a:ext cx="5282571" cy="15916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08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5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4084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9084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400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16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0838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21.3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cortocircuito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7507">
                <a:tc gridSpan="2"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Aplicado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800" spc="-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Pérdidas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(kW)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estrelladas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(Kilovatios)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totales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(Kilovatios)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Impedancia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838"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HV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70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350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02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369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17%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7503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8303253" y="9629422"/>
          <a:ext cx="5282571" cy="24108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8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83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116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83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501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21.4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devanado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Devanado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Terminales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1100" spc="-45" dirty="0">
                          <a:latin typeface="Arial Unicode MS"/>
                          <a:cs typeface="Arial Unicode MS"/>
                        </a:rPr>
                        <a:t>R5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trike="sngStrike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trike="noStrike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trike="noStrike" spc="-25" dirty="0">
                          <a:latin typeface="Arial Unicode MS"/>
                          <a:cs typeface="Arial Unicode MS"/>
                        </a:rPr>
                        <a:t>(Ω)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2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 rowSpan="3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HV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7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5.137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6.280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0.8180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75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7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4.196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5.134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0.8175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4.192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5.126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0.8178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670">
                <a:tc rowSpan="3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7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7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0,6814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7.801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0.08735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0,6796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7.787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0.08727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5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7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7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0,6806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7.794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0.08732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8321556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53997" y="-168230"/>
            <a:ext cx="227836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2.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(consulte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21.1</a:t>
            </a:r>
            <a:r>
              <a:rPr sz="854" spc="-12" dirty="0">
                <a:latin typeface="Arial Unicode MS"/>
                <a:cs typeface="Arial Unicode MS"/>
              </a:rPr>
              <a:t>)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54010" y="4998381"/>
            <a:ext cx="234086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3.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(consulte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21.2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54016" y="6607694"/>
            <a:ext cx="2901706" cy="418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4.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SC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LV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95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19" spc="-91" dirty="0">
                <a:latin typeface="Arial Unicode MS"/>
                <a:cs typeface="Arial Unicode MS"/>
              </a:rPr>
              <a:t>C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(Consulte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21.3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554017" y="9016948"/>
            <a:ext cx="2432532" cy="4200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devanadosT521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(Consulte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21.4</a:t>
            </a:r>
            <a:r>
              <a:rPr sz="985" spc="-26" dirty="0">
                <a:latin typeface="Arial Unicode MS"/>
                <a:cs typeface="Arial Unicode MS"/>
              </a:rPr>
              <a:t>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77" y="2497266"/>
            <a:ext cx="5240905" cy="8958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034090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guiado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854" spc="118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854" spc="24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854" spc="118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858585"/>
                </a:solidFill>
                <a:latin typeface="Arial Unicode MS"/>
                <a:cs typeface="Arial Unicode MS"/>
              </a:rPr>
              <a:t>21</a:t>
            </a:r>
            <a:r>
              <a:rPr sz="919" spc="-12" dirty="0">
                <a:latin typeface="Arial Unicode MS"/>
                <a:cs typeface="Arial Unicode MS"/>
              </a:rPr>
              <a:t>363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509">
              <a:latin typeface="Arial Unicode MS"/>
              <a:cs typeface="Arial Unicode MS"/>
            </a:endParaRPr>
          </a:p>
          <a:p>
            <a:pPr marL="367473" indent="-119991">
              <a:buAutoNum type="arabicPeriod" startAt="6"/>
              <a:tabLst>
                <a:tab pos="368306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dieléctricas</a:t>
            </a:r>
            <a:endParaRPr sz="854">
              <a:latin typeface="Arial Unicode MS"/>
              <a:cs typeface="Arial Unicode MS"/>
            </a:endParaRPr>
          </a:p>
          <a:p>
            <a:pPr marL="248315" marR="3063941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AT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energía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HV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—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E-</a:t>
            </a:r>
            <a:r>
              <a:rPr sz="919" spc="-12" dirty="0">
                <a:latin typeface="Arial Unicode MS"/>
                <a:cs typeface="Arial Unicode MS"/>
              </a:rPr>
              <a:t>230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spc="-78" dirty="0">
                <a:latin typeface="Arial Unicode MS"/>
                <a:cs typeface="Arial Unicode MS"/>
              </a:rPr>
              <a:t>LV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—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E-</a:t>
            </a:r>
            <a:r>
              <a:rPr sz="1247" spc="-12" dirty="0">
                <a:latin typeface="Arial Unicode MS"/>
                <a:cs typeface="Arial Unicode MS"/>
              </a:rPr>
              <a:t>70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kV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Terciario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—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E-</a:t>
            </a:r>
            <a:r>
              <a:rPr sz="1181" spc="-12" dirty="0">
                <a:latin typeface="Arial Unicode MS"/>
                <a:cs typeface="Arial Unicode MS"/>
              </a:rPr>
              <a:t>28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282"/>
              </a:spcBef>
            </a:pP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minuto</a:t>
            </a:r>
            <a:endParaRPr sz="1050">
              <a:latin typeface="Arial Unicode MS"/>
              <a:cs typeface="Arial Unicode MS"/>
            </a:endParaRPr>
          </a:p>
          <a:p>
            <a:pPr marL="248315" marR="1901526">
              <a:lnSpc>
                <a:spcPts val="1575"/>
              </a:lnSpc>
              <a:spcBef>
                <a:spcPts val="105"/>
              </a:spcBef>
              <a:buAutoNum type="arabicPeriod" startAt="7"/>
              <a:tabLst>
                <a:tab pos="377472" algn="l"/>
              </a:tabLst>
            </a:pP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31,2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C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18" dirty="0">
                <a:latin typeface="Arial Unicode MS"/>
                <a:cs typeface="Arial Unicode MS"/>
              </a:rPr>
              <a:t>S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Terciario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salvaje-31.2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200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44" dirty="0">
                <a:latin typeface="Arial Unicode MS"/>
                <a:cs typeface="Arial Unicode MS"/>
              </a:rPr>
              <a:t>S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Luego</a:t>
            </a:r>
            <a:endParaRPr sz="1115">
              <a:latin typeface="Arial Unicode MS"/>
              <a:cs typeface="Arial Unicode MS"/>
            </a:endParaRPr>
          </a:p>
          <a:p>
            <a:pPr marL="248315" marR="2151508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mida </a:t>
            </a:r>
            <a:r>
              <a:rPr sz="1115" spc="-12" dirty="0">
                <a:latin typeface="Arial Unicode MS"/>
                <a:cs typeface="Arial Unicode MS"/>
              </a:rPr>
              <a:t>HV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—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E-</a:t>
            </a:r>
            <a:r>
              <a:rPr sz="1115" spc="-12" dirty="0">
                <a:latin typeface="Arial Unicode MS"/>
                <a:cs typeface="Arial Unicode MS"/>
              </a:rPr>
              <a:t>460</a:t>
            </a:r>
            <a:r>
              <a:rPr sz="1115" dirty="0">
                <a:latin typeface="Arial Unicode MS"/>
                <a:cs typeface="Arial Unicode MS"/>
              </a:rPr>
              <a:t> kV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200 </a:t>
            </a:r>
            <a:r>
              <a:rPr sz="1115" spc="-111" dirty="0">
                <a:latin typeface="Arial Unicode MS"/>
                <a:cs typeface="Arial Unicode MS"/>
              </a:rPr>
              <a:t>C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44" dirty="0">
                <a:latin typeface="Arial Unicode MS"/>
                <a:cs typeface="Arial Unicode MS"/>
              </a:rPr>
              <a:t>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 </a:t>
            </a:r>
            <a:r>
              <a:rPr sz="1115" spc="-33" dirty="0">
                <a:latin typeface="Arial Unicode MS"/>
                <a:cs typeface="Arial Unicode MS"/>
              </a:rPr>
              <a:t>por </a:t>
            </a:r>
            <a:r>
              <a:rPr sz="1115" dirty="0">
                <a:latin typeface="Arial Unicode MS"/>
                <a:cs typeface="Arial Unicode MS"/>
              </a:rPr>
              <a:t>vuelta,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2.68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nominal.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497463" lvl="1">
              <a:lnSpc>
                <a:spcPct val="126699"/>
              </a:lnSpc>
              <a:buAutoNum type="arabicPeriod" startAt="2"/>
              <a:tabLst>
                <a:tab pos="334975" algn="l"/>
              </a:tabLst>
            </a:pPr>
            <a:r>
              <a:rPr sz="1115" spc="-78" dirty="0">
                <a:latin typeface="Arial Unicode MS"/>
                <a:cs typeface="Arial Unicode MS"/>
              </a:rPr>
              <a:t>VALORES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IMPEDANCIA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LÍNEA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TRANSMISIÓN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ALTA </a:t>
            </a:r>
            <a:r>
              <a:rPr sz="1115" spc="-12" dirty="0">
                <a:latin typeface="Arial Unicode MS"/>
                <a:cs typeface="Arial Unicode MS"/>
              </a:rPr>
              <a:t>TENSIÓN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075"/>
              </a:spcBef>
            </a:pP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  <a:p>
            <a:pPr marL="248315" marR="3848883">
              <a:lnSpc>
                <a:spcPct val="120900"/>
              </a:lnSpc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Paquete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aluminio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1</a:t>
            </a:r>
            <a:r>
              <a:rPr sz="72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50,14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km </a:t>
            </a: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1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50,4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km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0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52,04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km</a:t>
            </a:r>
            <a:endParaRPr sz="111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81">
              <a:latin typeface="Arial Unicode MS"/>
              <a:cs typeface="Arial Unicode MS"/>
            </a:endParaRPr>
          </a:p>
          <a:p>
            <a:pPr marL="334142" lvl="1" indent="-318310">
              <a:spcBef>
                <a:spcPts val="7"/>
              </a:spcBef>
              <a:buAutoNum type="arabicPeriod" startAt="3"/>
              <a:tabLst>
                <a:tab pos="334975" algn="l"/>
              </a:tabLst>
            </a:pP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SISTEMA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AISLADO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GAS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06"/>
              </a:spcBef>
            </a:pP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desconexión: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contacto510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μΩ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μΩ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(GIS)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bahías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DC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inyectados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247" spc="-12" dirty="0">
                <a:latin typeface="Arial Unicode MS"/>
                <a:cs typeface="Arial Unicode MS"/>
              </a:rPr>
              <a:t>R5160-</a:t>
            </a:r>
            <a:r>
              <a:rPr sz="1247" dirty="0">
                <a:latin typeface="Arial Unicode MS"/>
                <a:cs typeface="Arial Unicode MS"/>
              </a:rPr>
              <a:t>280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μΩ</a:t>
            </a:r>
            <a:endParaRPr sz="1247">
              <a:latin typeface="Arial Unicode MS"/>
              <a:cs typeface="Arial Unicode MS"/>
            </a:endParaRPr>
          </a:p>
          <a:p>
            <a:pPr marL="248315" marR="2910619">
              <a:lnSpc>
                <a:spcPts val="1575"/>
              </a:lnSpc>
              <a:spcBef>
                <a:spcPts val="59"/>
              </a:spcBef>
            </a:pP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disyuntor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cerrar555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66" dirty="0">
                <a:latin typeface="Arial Unicode MS"/>
                <a:cs typeface="Arial Unicode MS"/>
              </a:rPr>
              <a:t>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533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ms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Desconectar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interruptores</a:t>
            </a:r>
            <a:endParaRPr sz="985">
              <a:latin typeface="Arial Unicode MS"/>
              <a:cs typeface="Arial Unicode MS"/>
            </a:endParaRPr>
          </a:p>
          <a:p>
            <a:pPr marL="248315" marR="3050608" indent="-833">
              <a:lnSpc>
                <a:spcPts val="1575"/>
              </a:lnSpc>
              <a:spcBef>
                <a:spcPts val="118"/>
              </a:spcBef>
            </a:pPr>
            <a:r>
              <a:rPr sz="919" spc="-52" dirty="0">
                <a:latin typeface="Arial Unicode MS"/>
                <a:cs typeface="Arial Unicode MS"/>
              </a:rPr>
              <a:t>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3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abierto,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segundosT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GIS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Ejemplo: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87">
              <a:latin typeface="Arial Unicode MS"/>
              <a:cs typeface="Arial Unicode MS"/>
            </a:endParaRPr>
          </a:p>
          <a:p>
            <a:pPr marL="249148" marR="1709874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132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aplicamos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235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minuto.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SWG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aplicamos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minuto.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371639" lvl="1" indent="-355807">
              <a:buAutoNum type="arabicPeriod" startAt="4"/>
              <a:tabLst>
                <a:tab pos="372473" algn="l"/>
              </a:tabLst>
            </a:pPr>
            <a:r>
              <a:rPr sz="1247" spc="-86" dirty="0">
                <a:latin typeface="Arial Unicode MS"/>
                <a:cs typeface="Arial Unicode MS"/>
              </a:rPr>
              <a:t>PANELES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05" dirty="0">
                <a:latin typeface="Arial Unicode MS"/>
                <a:cs typeface="Arial Unicode MS"/>
              </a:rPr>
              <a:t>BAJA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TENSIÓN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253"/>
              </a:spcBef>
            </a:pPr>
            <a:r>
              <a:rPr sz="854" dirty="0">
                <a:latin typeface="Arial Unicode MS"/>
                <a:cs typeface="Arial Unicode MS"/>
              </a:rPr>
              <a:t>Llave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llave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dinamométrica570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nm.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12240" y="8460594"/>
            <a:ext cx="4815832" cy="298492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22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3911674"/>
            <a:ext cx="4860066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Pruebas</a:t>
            </a:r>
            <a:r>
              <a:rPr sz="2100" spc="111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finales</a:t>
            </a:r>
            <a:r>
              <a:rPr sz="2100" spc="118" dirty="0">
                <a:latin typeface="Arial Unicode MS"/>
                <a:cs typeface="Arial Unicode MS"/>
              </a:rPr>
              <a:t> </a:t>
            </a:r>
            <a:r>
              <a:rPr sz="2100" spc="86" dirty="0">
                <a:latin typeface="Arial Unicode MS"/>
                <a:cs typeface="Arial Unicode MS"/>
              </a:rPr>
              <a:t>primarias</a:t>
            </a:r>
            <a:r>
              <a:rPr sz="2100" spc="118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18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de </a:t>
            </a:r>
            <a:r>
              <a:rPr sz="2100" dirty="0">
                <a:latin typeface="Arial Unicode MS"/>
                <a:cs typeface="Arial Unicode MS"/>
              </a:rPr>
              <a:t>energización</a:t>
            </a:r>
            <a:r>
              <a:rPr sz="2100" spc="19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9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carga</a:t>
            </a:r>
            <a:r>
              <a:rPr sz="2100" spc="204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9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la</a:t>
            </a:r>
            <a:r>
              <a:rPr sz="2100" spc="204" dirty="0">
                <a:latin typeface="Arial Unicode MS"/>
                <a:cs typeface="Arial Unicode MS"/>
              </a:rPr>
              <a:t> </a:t>
            </a:r>
            <a:r>
              <a:rPr sz="2100" spc="-12" dirty="0">
                <a:latin typeface="Arial Unicode MS"/>
                <a:cs typeface="Arial Unicode MS"/>
              </a:rPr>
              <a:t>subestación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5220189"/>
            <a:ext cx="5295906" cy="30166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22.1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INYECCIÓN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PRIMARIA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FINAL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SUBESTACIÓN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260"/>
              </a:spcBef>
            </a:pPr>
            <a:r>
              <a:rPr sz="854" dirty="0">
                <a:latin typeface="Arial Unicode MS"/>
                <a:cs typeface="Arial Unicode MS"/>
              </a:rPr>
              <a:t>Considere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22.1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 marR="401637">
              <a:lnSpc>
                <a:spcPct val="142400"/>
              </a:lnSpc>
              <a:spcBef>
                <a:spcPts val="12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amperios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dos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bahías:</a:t>
            </a:r>
            <a:endParaRPr sz="985">
              <a:latin typeface="Arial Unicode MS"/>
              <a:cs typeface="Arial Unicode MS"/>
            </a:endParaRPr>
          </a:p>
          <a:p>
            <a:pPr marL="174154" marR="113325" indent="-174154">
              <a:lnSpc>
                <a:spcPct val="117300"/>
              </a:lnSpc>
              <a:spcBef>
                <a:spcPts val="807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F1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 </a:t>
            </a:r>
            <a:r>
              <a:rPr sz="1115" spc="-46" dirty="0">
                <a:latin typeface="Arial Unicode MS"/>
                <a:cs typeface="Arial Unicode MS"/>
              </a:rPr>
              <a:t>F2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 el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punto</a:t>
            </a:r>
            <a:r>
              <a:rPr sz="1115" dirty="0">
                <a:latin typeface="Arial Unicode MS"/>
                <a:cs typeface="Arial Unicode MS"/>
              </a:rPr>
              <a:t> 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 el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punto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 con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15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 Q</a:t>
            </a:r>
            <a:r>
              <a:rPr sz="721" dirty="0">
                <a:latin typeface="Arial Unicode MS"/>
                <a:cs typeface="Arial Unicode MS"/>
              </a:rPr>
              <a:t>7 </a:t>
            </a:r>
            <a:r>
              <a:rPr sz="1115" dirty="0">
                <a:latin typeface="Arial Unicode MS"/>
                <a:cs typeface="Arial Unicode MS"/>
              </a:rPr>
              <a:t>y Q</a:t>
            </a:r>
            <a:r>
              <a:rPr sz="721" dirty="0">
                <a:latin typeface="Arial Unicode MS"/>
                <a:cs typeface="Arial Unicode MS"/>
              </a:rPr>
              <a:t>9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C.B3</a:t>
            </a:r>
            <a:r>
              <a:rPr sz="1115" dirty="0">
                <a:latin typeface="Arial Unicode MS"/>
                <a:cs typeface="Arial Unicode MS"/>
              </a:rPr>
              <a:t> y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Q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dieciséis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cerrados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probar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barra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colectora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B.B1-A.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se </a:t>
            </a:r>
            <a:r>
              <a:rPr sz="1115" dirty="0">
                <a:latin typeface="Arial Unicode MS"/>
                <a:cs typeface="Arial Unicode MS"/>
              </a:rPr>
              <a:t>repite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15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C.B2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8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10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C.B3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dieciséis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cerrados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probar B.B2-</a:t>
            </a:r>
            <a:r>
              <a:rPr sz="1115" spc="-33" dirty="0">
                <a:latin typeface="Arial Unicode MS"/>
                <a:cs typeface="Arial Unicode MS"/>
              </a:rPr>
              <a:t>A.</a:t>
            </a:r>
            <a:endParaRPr sz="1115">
              <a:latin typeface="Arial Unicode MS"/>
              <a:cs typeface="Arial Unicode MS"/>
            </a:endParaRPr>
          </a:p>
          <a:p>
            <a:pPr marL="192486" marR="49163" indent="-192486" algn="just">
              <a:lnSpc>
                <a:spcPct val="104900"/>
              </a:lnSpc>
              <a:spcBef>
                <a:spcPts val="20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Entre </a:t>
            </a:r>
            <a:r>
              <a:rPr sz="1247" spc="-46" dirty="0">
                <a:latin typeface="Arial Unicode MS"/>
                <a:cs typeface="Arial Unicode MS"/>
              </a:rPr>
              <a:t>F2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F3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 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Q</a:t>
            </a:r>
            <a:r>
              <a:rPr sz="787" dirty="0">
                <a:latin typeface="Arial Unicode MS"/>
                <a:cs typeface="Arial Unicode MS"/>
              </a:rPr>
              <a:t>dieciséis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9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 </a:t>
            </a:r>
            <a:r>
              <a:rPr sz="1247" spc="-66" dirty="0">
                <a:latin typeface="Arial Unicode MS"/>
                <a:cs typeface="Arial Unicode MS"/>
              </a:rPr>
              <a:t>y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C.B1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cierran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repite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inyección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 y 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dirty="0">
                <a:latin typeface="Arial Unicode MS"/>
                <a:cs typeface="Arial Unicode MS"/>
              </a:rPr>
              <a:t> 3 con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C.B3</a:t>
            </a:r>
            <a:r>
              <a:rPr sz="1247" dirty="0">
                <a:latin typeface="Arial Unicode MS"/>
                <a:cs typeface="Arial Unicode MS"/>
              </a:rPr>
              <a:t> y Q</a:t>
            </a:r>
            <a:r>
              <a:rPr sz="787" dirty="0">
                <a:latin typeface="Arial Unicode MS"/>
                <a:cs typeface="Arial Unicode MS"/>
              </a:rPr>
              <a:t>dieciséis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Q</a:t>
            </a:r>
            <a:r>
              <a:rPr sz="787" dirty="0">
                <a:latin typeface="Arial Unicode MS"/>
                <a:cs typeface="Arial Unicode MS"/>
              </a:rPr>
              <a:t>10 </a:t>
            </a:r>
            <a:r>
              <a:rPr sz="1247" dirty="0">
                <a:latin typeface="Arial Unicode MS"/>
                <a:cs typeface="Arial Unicode MS"/>
              </a:rPr>
              <a:t>y Q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6</a:t>
            </a:r>
            <a:endParaRPr sz="787">
              <a:latin typeface="Arial Unicode MS"/>
              <a:cs typeface="Arial Unicode MS"/>
            </a:endParaRPr>
          </a:p>
          <a:p>
            <a:pPr marL="258314" algn="just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C.B1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cerrado.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14670111"/>
            <a:ext cx="1545021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22.1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0" y="15044146"/>
            <a:ext cx="2732536" cy="4205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500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práctica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DOI: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</a:rPr>
              <a:t>https://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  <a:hlinkClick r:id="rId3"/>
              </a:rPr>
              <a:t>doi.org/10.1016/B978-0-12-816858-5.00022-8</a:t>
            </a:r>
            <a:r>
              <a:rPr sz="591" dirty="0">
                <a:latin typeface="Arial Unicode MS"/>
                <a:cs typeface="Arial Unicode MS"/>
                <a:hlinkClick r:id="rId3"/>
              </a:rPr>
              <a:t>©</a:t>
            </a:r>
            <a:r>
              <a:rPr sz="591" spc="249" dirty="0">
                <a:latin typeface="Arial Unicode MS"/>
                <a:cs typeface="Arial Unicode MS"/>
                <a:hlinkClick r:id="rId3"/>
              </a:rPr>
              <a:t> </a:t>
            </a:r>
            <a:r>
              <a:rPr sz="591" dirty="0">
                <a:latin typeface="Arial Unicode MS"/>
                <a:cs typeface="Arial Unicode MS"/>
                <a:hlinkClick r:id="rId3"/>
              </a:rPr>
              <a:t>2019</a:t>
            </a:r>
            <a:r>
              <a:rPr sz="591" spc="249" dirty="0">
                <a:latin typeface="Arial Unicode MS"/>
                <a:cs typeface="Arial Unicode MS"/>
                <a:hlinkClick r:id="rId3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Elsevier</a:t>
            </a:r>
            <a:r>
              <a:rPr sz="591" spc="249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Inc.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Todos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derechos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reservados.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379574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365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2" y="2505600"/>
            <a:ext cx="5285903" cy="27844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12">
              <a:latin typeface="Arial Unicode MS"/>
              <a:cs typeface="Arial Unicode MS"/>
            </a:endParaRPr>
          </a:p>
          <a:p>
            <a:pPr marL="190819" indent="-174154">
              <a:buAutoNum type="arabicPeriod" startAt="3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 </a:t>
            </a:r>
            <a:r>
              <a:rPr sz="1247" spc="-46" dirty="0">
                <a:latin typeface="Arial Unicode MS"/>
                <a:cs typeface="Arial Unicode MS"/>
              </a:rPr>
              <a:t>F3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46" dirty="0">
                <a:latin typeface="Arial Unicode MS"/>
                <a:cs typeface="Arial Unicode MS"/>
              </a:rPr>
              <a:t>F4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 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dirty="0">
                <a:latin typeface="Arial Unicode MS"/>
                <a:cs typeface="Arial Unicode MS"/>
              </a:rPr>
              <a:t> 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 con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C.B4</a:t>
            </a:r>
            <a:r>
              <a:rPr sz="1247" dirty="0">
                <a:latin typeface="Arial Unicode MS"/>
                <a:cs typeface="Arial Unicode MS"/>
              </a:rPr>
              <a:t> 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17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11</a:t>
            </a:r>
            <a:endParaRPr sz="787">
              <a:latin typeface="Arial Unicode MS"/>
              <a:cs typeface="Arial Unicode MS"/>
            </a:endParaRPr>
          </a:p>
          <a:p>
            <a:pPr marL="258314" marR="57496" indent="-833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cierran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repite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anterior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inyección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C.B4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17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12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4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6</a:t>
            </a:r>
            <a:endParaRPr sz="787">
              <a:latin typeface="Arial Unicode MS"/>
              <a:cs typeface="Arial Unicode MS"/>
            </a:endParaRPr>
          </a:p>
          <a:p>
            <a:pPr marL="258314">
              <a:spcBef>
                <a:spcPts val="401"/>
              </a:spcBef>
            </a:pPr>
            <a:r>
              <a:rPr sz="919" spc="-12" dirty="0">
                <a:latin typeface="Arial Unicode MS"/>
                <a:cs typeface="Arial Unicode MS"/>
              </a:rPr>
              <a:t>cerrado.</a:t>
            </a:r>
            <a:endParaRPr sz="919">
              <a:latin typeface="Arial Unicode MS"/>
              <a:cs typeface="Arial Unicode MS"/>
            </a:endParaRPr>
          </a:p>
          <a:p>
            <a:pPr marL="190819" marR="730779" indent="-190819">
              <a:lnSpc>
                <a:spcPct val="104900"/>
              </a:lnSpc>
              <a:spcBef>
                <a:spcPts val="59"/>
              </a:spcBef>
              <a:buAutoNum type="arabicPeriod" startAt="4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 </a:t>
            </a:r>
            <a:r>
              <a:rPr sz="1247" spc="-46" dirty="0">
                <a:latin typeface="Arial Unicode MS"/>
                <a:cs typeface="Arial Unicode MS"/>
              </a:rPr>
              <a:t>F6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46" dirty="0">
                <a:latin typeface="Arial Unicode MS"/>
                <a:cs typeface="Arial Unicode MS"/>
              </a:rPr>
              <a:t>F5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 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dirty="0">
                <a:latin typeface="Arial Unicode MS"/>
                <a:cs typeface="Arial Unicode MS"/>
              </a:rPr>
              <a:t> 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6 con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17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26" dirty="0">
                <a:latin typeface="Arial Unicode MS"/>
                <a:cs typeface="Arial Unicode MS"/>
              </a:rPr>
              <a:t>C.B4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11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13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C.B5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18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cierran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repite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17</a:t>
            </a:r>
            <a:endParaRPr sz="787">
              <a:latin typeface="Arial Unicode MS"/>
              <a:cs typeface="Arial Unicode MS"/>
            </a:endParaRPr>
          </a:p>
          <a:p>
            <a:pPr marL="258314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6" dirty="0">
                <a:latin typeface="Arial Unicode MS"/>
                <a:cs typeface="Arial Unicode MS"/>
              </a:rPr>
              <a:t> C.B4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12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14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C.B5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18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cerrado.</a:t>
            </a:r>
            <a:endParaRPr sz="1247">
              <a:latin typeface="Arial Unicode MS"/>
              <a:cs typeface="Arial Unicode MS"/>
            </a:endParaRPr>
          </a:p>
          <a:p>
            <a:pPr marL="145823" marR="6666" indent="-145823">
              <a:lnSpc>
                <a:spcPts val="1575"/>
              </a:lnSpc>
              <a:spcBef>
                <a:spcPts val="40"/>
              </a:spcBef>
              <a:buAutoNum type="arabicPeriod" startAt="5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(R,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Y,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hoja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(CT)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confirmar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4" y="5796573"/>
            <a:ext cx="5285072" cy="55589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22.2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ENERGIZACIÓN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SUBESTACIÓN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29"/>
              </a:spcBef>
            </a:pP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energización,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puntos:</a:t>
            </a:r>
            <a:endParaRPr sz="985">
              <a:latin typeface="Arial Unicode MS"/>
              <a:cs typeface="Arial Unicode MS"/>
            </a:endParaRPr>
          </a:p>
          <a:p>
            <a:pPr marL="248315" marR="26664">
              <a:lnSpc>
                <a:spcPct val="166100"/>
              </a:lnSpc>
              <a:spcBef>
                <a:spcPts val="741"/>
              </a:spcBef>
            </a:pPr>
            <a:r>
              <a:rPr sz="787" dirty="0">
                <a:latin typeface="Arial Unicode MS"/>
                <a:cs typeface="Arial Unicode MS"/>
              </a:rPr>
              <a:t>Todas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completan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tienen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resultados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aceptables;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enlaces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eliminan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miniatura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(MCB)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encendidos;</a:t>
            </a:r>
            <a:endParaRPr sz="787">
              <a:latin typeface="Arial Unicode MS"/>
              <a:cs typeface="Arial Unicode MS"/>
            </a:endParaRPr>
          </a:p>
          <a:p>
            <a:pPr marL="248315" marR="2203170">
              <a:lnSpc>
                <a:spcPts val="1575"/>
              </a:lnSpc>
              <a:spcBef>
                <a:spcPts val="150"/>
              </a:spcBef>
            </a:pP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establecen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final;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Se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realizan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relés;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queda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ningún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primario;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650"/>
              </a:spcBef>
            </a:pPr>
            <a:r>
              <a:rPr sz="591" dirty="0">
                <a:latin typeface="Arial Unicode MS"/>
                <a:cs typeface="Arial Unicode MS"/>
              </a:rPr>
              <a:t>Comprobaciones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visuales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para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terminación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cable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nivel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aceite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cubierta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la</a:t>
            </a:r>
            <a:endParaRPr sz="591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459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caja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cables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configuración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ventilador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enfriador;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536"/>
              </a:spcBef>
            </a:pPr>
            <a:r>
              <a:rPr sz="919" dirty="0">
                <a:latin typeface="Arial Unicode MS"/>
                <a:cs typeface="Arial Unicode MS"/>
              </a:rPr>
              <a:t>Comprobación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visual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SF</a:t>
            </a:r>
            <a:r>
              <a:rPr sz="591" spc="-66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aislado;</a:t>
            </a:r>
            <a:endParaRPr sz="919">
              <a:latin typeface="Arial Unicode MS"/>
              <a:cs typeface="Arial Unicode MS"/>
            </a:endParaRPr>
          </a:p>
          <a:p>
            <a:pPr marL="248315" marR="42330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Todo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programa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ajustes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temporales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listos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sitio;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Todas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señales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están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ahí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activación.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puntos:</a:t>
            </a:r>
            <a:endParaRPr sz="985">
              <a:latin typeface="Arial Unicode MS"/>
              <a:cs typeface="Arial Unicode MS"/>
            </a:endParaRPr>
          </a:p>
          <a:p>
            <a:pPr marL="248315" marR="284980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Medidas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paneles;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 fases a </a:t>
            </a:r>
            <a:r>
              <a:rPr sz="919" spc="-12" dirty="0">
                <a:latin typeface="Arial Unicode MS"/>
                <a:cs typeface="Arial Unicode MS"/>
              </a:rPr>
              <a:t>comprobar;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Comprobación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paralelo;</a:t>
            </a:r>
            <a:endParaRPr sz="787">
              <a:latin typeface="Arial Unicode MS"/>
              <a:cs typeface="Arial Unicode MS"/>
            </a:endParaRPr>
          </a:p>
          <a:p>
            <a:pPr marL="248315" marR="273312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medirán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fases;</a:t>
            </a:r>
            <a:endParaRPr sz="919">
              <a:latin typeface="Arial Unicode MS"/>
              <a:cs typeface="Arial Unicode MS"/>
            </a:endParaRPr>
          </a:p>
          <a:p>
            <a:pPr marL="248315" marR="149154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C)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(EF)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distancia;</a:t>
            </a:r>
            <a:endParaRPr sz="985">
              <a:latin typeface="Arial Unicode MS"/>
              <a:cs typeface="Arial Unicode MS"/>
            </a:endParaRPr>
          </a:p>
          <a:p>
            <a:pPr marL="248315" marR="6666">
              <a:lnSpc>
                <a:spcPct val="1326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invirtiendo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rendimiento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verificado;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regulador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1" y="2488933"/>
            <a:ext cx="5295906" cy="52542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98319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19" spc="105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26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19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858585"/>
                </a:solidFill>
                <a:latin typeface="Arial Unicode MS"/>
                <a:cs typeface="Arial Unicode MS"/>
              </a:rPr>
              <a:t>22</a:t>
            </a:r>
            <a:r>
              <a:rPr sz="985" spc="-12" dirty="0">
                <a:latin typeface="Arial Unicode MS"/>
                <a:cs typeface="Arial Unicode MS"/>
              </a:rPr>
              <a:t>367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22.2.1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Comprobaciones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</a:t>
            </a:r>
            <a:endParaRPr sz="1050">
              <a:latin typeface="Arial Unicode MS"/>
              <a:cs typeface="Arial Unicode MS"/>
            </a:endParaRPr>
          </a:p>
          <a:p>
            <a:pPr marL="16666" marR="66662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paralelo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diferencia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aproximadamente </a:t>
            </a:r>
            <a:r>
              <a:rPr sz="1050" dirty="0">
                <a:latin typeface="Arial Unicode MS"/>
                <a:cs typeface="Arial Unicode MS"/>
              </a:rPr>
              <a:t>cero,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sigue: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Y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Y</a:t>
            </a:r>
            <a:r>
              <a:rPr sz="656" spc="-59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50</a:t>
            </a:r>
            <a:endParaRPr sz="1050">
              <a:latin typeface="Arial Unicode MS"/>
              <a:cs typeface="Arial Unicode MS"/>
            </a:endParaRPr>
          </a:p>
          <a:p>
            <a:pPr marL="16666" marR="216651" indent="231649">
              <a:lnSpc>
                <a:spcPct val="116700"/>
              </a:lnSpc>
              <a:spcBef>
                <a:spcPts val="20"/>
              </a:spcBef>
            </a:pPr>
            <a:r>
              <a:rPr sz="1115" spc="-12" dirty="0">
                <a:latin typeface="Arial Unicode MS"/>
                <a:cs typeface="Arial Unicode MS"/>
              </a:rPr>
              <a:t>Estas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circuitos.</a:t>
            </a:r>
            <a:endParaRPr sz="1115">
              <a:latin typeface="Arial Unicode MS"/>
              <a:cs typeface="Arial Unicode MS"/>
            </a:endParaRPr>
          </a:p>
          <a:p>
            <a:pPr marL="16666" marR="79994" indent="231649">
              <a:lnSpc>
                <a:spcPts val="1575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53"/>
              </a:spcBef>
            </a:pP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correcta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verificación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sincronismo;</a:t>
            </a:r>
            <a:endParaRPr sz="787">
              <a:latin typeface="Arial Unicode MS"/>
              <a:cs typeface="Arial Unicode MS"/>
            </a:endParaRPr>
          </a:p>
          <a:p>
            <a:pPr marL="248315" marR="142489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arriba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dos</a:t>
            </a:r>
            <a:r>
              <a:rPr sz="1050" spc="-12" dirty="0">
                <a:latin typeface="Arial Unicode MS"/>
                <a:cs typeface="Arial Unicode MS"/>
              </a:rPr>
              <a:t> circuitos;</a:t>
            </a:r>
            <a:endParaRPr sz="1050">
              <a:latin typeface="Arial Unicode MS"/>
              <a:cs typeface="Arial Unicode MS"/>
            </a:endParaRPr>
          </a:p>
          <a:p>
            <a:pPr marL="16666" marR="87494" indent="231649">
              <a:lnSpc>
                <a:spcPts val="1562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Compruebe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sincronismo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activará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posición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punto;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1"/>
              </a:spcBef>
            </a:pPr>
            <a:r>
              <a:rPr sz="919" dirty="0">
                <a:latin typeface="Arial Unicode MS"/>
                <a:cs typeface="Arial Unicode MS"/>
              </a:rPr>
              <a:t>Energice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endParaRPr sz="919">
              <a:latin typeface="Arial Unicode MS"/>
              <a:cs typeface="Arial Unicode MS"/>
            </a:endParaRPr>
          </a:p>
          <a:p>
            <a:pPr marL="16666" marR="214151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esa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colectora)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puntero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sincronoscopio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(esto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entrante)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deslizamiento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generadoras;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919">
              <a:latin typeface="Arial Unicode MS"/>
              <a:cs typeface="Arial Unicode MS"/>
            </a:endParaRPr>
          </a:p>
          <a:p>
            <a:pPr marL="16666" marR="242482" indent="231649">
              <a:lnSpc>
                <a:spcPct val="124400"/>
              </a:lnSpc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rotación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puntero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sincronizador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encuentra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rango </a:t>
            </a:r>
            <a:r>
              <a:rPr sz="1050" dirty="0">
                <a:latin typeface="Arial Unicode MS"/>
                <a:cs typeface="Arial Unicode MS"/>
              </a:rPr>
              <a:t>permitido,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verificación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sincronismo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cerrará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circuito entrante.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2" y="8167485"/>
            <a:ext cx="5300073" cy="2129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22.2.2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direccional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21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verificará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mirando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solo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simulamos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respuesta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relé,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invirtiendo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comprobando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inversa.</a:t>
            </a:r>
            <a:endParaRPr sz="919">
              <a:latin typeface="Arial Unicode MS"/>
              <a:cs typeface="Arial Unicode MS"/>
            </a:endParaRPr>
          </a:p>
          <a:p>
            <a:pPr marL="248315" marR="477465">
              <a:lnSpc>
                <a:spcPct val="132900"/>
              </a:lnSpc>
              <a:spcBef>
                <a:spcPts val="12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cuenta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prueba:</a:t>
            </a:r>
            <a:r>
              <a:rPr sz="985" dirty="0">
                <a:latin typeface="Arial Unicode MS"/>
                <a:cs typeface="Arial Unicode MS"/>
              </a:rPr>
              <a:t> Antes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aísle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relé;</a:t>
            </a:r>
            <a:endParaRPr sz="985">
              <a:latin typeface="Arial Unicode MS"/>
              <a:cs typeface="Arial Unicode MS"/>
            </a:endParaRPr>
          </a:p>
          <a:p>
            <a:pPr marL="16666" marR="382472" indent="231649">
              <a:lnSpc>
                <a:spcPts val="1575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vez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finalizada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restaure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polaridad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(CT).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1" y="10636757"/>
            <a:ext cx="5085069" cy="10798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22.2.3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carga</a:t>
            </a:r>
            <a:endParaRPr sz="985">
              <a:latin typeface="Arial Unicode MS"/>
              <a:cs typeface="Arial Unicode MS"/>
            </a:endParaRPr>
          </a:p>
          <a:p>
            <a:pPr marL="17499">
              <a:spcBef>
                <a:spcPts val="1169"/>
              </a:spcBef>
            </a:pPr>
            <a:r>
              <a:rPr sz="985" dirty="0">
                <a:latin typeface="Arial Unicode MS"/>
                <a:cs typeface="Arial Unicode MS"/>
              </a:rPr>
              <a:t>1.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Lea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pantalla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digital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mida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electromecánicos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antiguos. Esta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cerca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invirtiendo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0" y="2505600"/>
            <a:ext cx="5292571" cy="24536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258314" marR="15832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activará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r>
              <a:rPr sz="985" dirty="0">
                <a:latin typeface="Arial Unicode MS"/>
                <a:cs typeface="Arial Unicode MS"/>
              </a:rPr>
              <a:t> aislado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restablecerá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TC.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2.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barras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2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aislados,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podemos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alimentador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especificada.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conectado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alimentador.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79193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Capitulo</a:t>
            </a:r>
            <a:r>
              <a:rPr sz="1706" spc="341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23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379192" y="3931996"/>
            <a:ext cx="4873398" cy="12083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8300"/>
              </a:lnSpc>
              <a:spcBef>
                <a:spcPts val="131"/>
              </a:spcBef>
            </a:pPr>
            <a:r>
              <a:rPr sz="2100" dirty="0"/>
              <a:t>Pruebas</a:t>
            </a:r>
            <a:r>
              <a:rPr sz="2100" spc="256" dirty="0"/>
              <a:t> </a:t>
            </a:r>
            <a:r>
              <a:rPr sz="2100" dirty="0"/>
              <a:t>de</a:t>
            </a:r>
            <a:r>
              <a:rPr sz="2100" spc="256" dirty="0"/>
              <a:t> </a:t>
            </a:r>
            <a:r>
              <a:rPr sz="2100" dirty="0"/>
              <a:t>subestaciones</a:t>
            </a:r>
            <a:r>
              <a:rPr sz="2100" spc="256" dirty="0"/>
              <a:t> </a:t>
            </a:r>
            <a:r>
              <a:rPr sz="2100" spc="-66" dirty="0"/>
              <a:t>y </a:t>
            </a:r>
            <a:r>
              <a:rPr sz="2231" spc="78" dirty="0"/>
              <a:t>Programación</a:t>
            </a:r>
            <a:r>
              <a:rPr sz="2231" spc="26" dirty="0"/>
              <a:t> </a:t>
            </a:r>
            <a:r>
              <a:rPr sz="2231" dirty="0"/>
              <a:t>de</a:t>
            </a:r>
            <a:r>
              <a:rPr sz="2231" spc="26" dirty="0"/>
              <a:t> </a:t>
            </a:r>
            <a:r>
              <a:rPr sz="2231" spc="99" dirty="0"/>
              <a:t>tiempos</a:t>
            </a:r>
            <a:r>
              <a:rPr sz="2231" spc="26" dirty="0"/>
              <a:t> </a:t>
            </a:r>
            <a:r>
              <a:rPr sz="2231" dirty="0"/>
              <a:t>de</a:t>
            </a:r>
            <a:r>
              <a:rPr sz="2231" spc="26" dirty="0"/>
              <a:t> </a:t>
            </a:r>
            <a:r>
              <a:rPr sz="2231" spc="52" dirty="0"/>
              <a:t>puesta </a:t>
            </a:r>
            <a:r>
              <a:rPr sz="2231" spc="72" dirty="0"/>
              <a:t>en</a:t>
            </a:r>
            <a:r>
              <a:rPr sz="2231" spc="59" dirty="0"/>
              <a:t> </a:t>
            </a:r>
            <a:r>
              <a:rPr sz="2231" dirty="0"/>
              <a:t>servicio</a:t>
            </a:r>
            <a:r>
              <a:rPr sz="2231" spc="66" dirty="0"/>
              <a:t> </a:t>
            </a:r>
            <a:r>
              <a:rPr sz="2231" dirty="0"/>
              <a:t>y</a:t>
            </a:r>
            <a:r>
              <a:rPr sz="2231" spc="66" dirty="0"/>
              <a:t> </a:t>
            </a:r>
            <a:r>
              <a:rPr sz="2231" spc="78" dirty="0"/>
              <a:t>gestión</a:t>
            </a:r>
            <a:r>
              <a:rPr sz="2231" spc="66" dirty="0"/>
              <a:t> </a:t>
            </a:r>
            <a:r>
              <a:rPr sz="2231" dirty="0"/>
              <a:t>de</a:t>
            </a:r>
            <a:r>
              <a:rPr sz="2231" spc="66" dirty="0"/>
              <a:t> </a:t>
            </a:r>
            <a:r>
              <a:rPr sz="2231" spc="-12" dirty="0"/>
              <a:t>recursos</a:t>
            </a:r>
            <a:endParaRPr sz="2231"/>
          </a:p>
        </p:txBody>
      </p:sp>
      <p:sp>
        <p:nvSpPr>
          <p:cNvPr id="4" name="object 4"/>
          <p:cNvSpPr txBox="1"/>
          <p:nvPr/>
        </p:nvSpPr>
        <p:spPr>
          <a:xfrm>
            <a:off x="8379191" y="5593934"/>
            <a:ext cx="5073401" cy="13243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23.1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  <a:spcBef>
                <a:spcPts val="676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trabajo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eficiente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efectiva,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debemos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administrar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involucradas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administrar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recursos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coincidir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número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personas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habilidades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adecuadas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administrar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inteligente,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mayor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invertido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inevitablemente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costes.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77" y="7326695"/>
            <a:ext cx="5205905" cy="39743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89972" lvl="1" indent="-374140">
              <a:spcBef>
                <a:spcPts val="131"/>
              </a:spcBef>
              <a:buAutoNum type="arabicPeriod" startAt="2"/>
              <a:tabLst>
                <a:tab pos="390805" algn="l"/>
              </a:tabLst>
            </a:pPr>
            <a:r>
              <a:rPr sz="1312" spc="-99" dirty="0">
                <a:latin typeface="Arial Unicode MS"/>
                <a:cs typeface="Arial Unicode MS"/>
              </a:rPr>
              <a:t>EJEMPLO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59" dirty="0">
                <a:latin typeface="Arial Unicode MS"/>
                <a:cs typeface="Arial Unicode MS"/>
              </a:rPr>
              <a:t>PRÁCTICO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72" dirty="0">
                <a:latin typeface="Arial Unicode MS"/>
                <a:cs typeface="Arial Unicode MS"/>
              </a:rPr>
              <a:t>SUBESTACIONES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EJECUTADAS</a:t>
            </a:r>
            <a:endParaRPr sz="1312">
              <a:latin typeface="Arial Unicode MS"/>
              <a:cs typeface="Arial Unicode MS"/>
            </a:endParaRPr>
          </a:p>
          <a:p>
            <a:pPr marL="16666" marR="2000687" lvl="2">
              <a:lnSpc>
                <a:spcPct val="199100"/>
              </a:lnSpc>
              <a:spcBef>
                <a:spcPts val="66"/>
              </a:spcBef>
              <a:buAutoNum type="arabicPeriod"/>
              <a:tabLst>
                <a:tab pos="402471" algn="l"/>
              </a:tabLst>
            </a:pP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gas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datos: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500/220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  <a:p>
            <a:pPr marL="248315" marR="2028184">
              <a:lnSpc>
                <a:spcPts val="1575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3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bahías: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500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repuesto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bahías: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220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repuesto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393"/>
              </a:spcBef>
            </a:pP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bahías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—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500/220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220/11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—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alimentadores</a:t>
            </a:r>
            <a:endParaRPr sz="854">
              <a:latin typeface="Arial Unicode MS"/>
              <a:cs typeface="Arial Unicode MS"/>
            </a:endParaRPr>
          </a:p>
          <a:p>
            <a:pPr marL="16666" marR="142489" indent="231649">
              <a:lnSpc>
                <a:spcPct val="1526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Consulte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cronograma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conocer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actividades,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requerida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requerido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finalización.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A5no.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bahías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alimentación,B5no.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bahías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transformadores,C5no.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kV.</a:t>
            </a:r>
            <a:endParaRPr sz="854">
              <a:latin typeface="Arial Unicode MS"/>
              <a:cs typeface="Arial Unicode MS"/>
            </a:endParaRPr>
          </a:p>
          <a:p>
            <a:pPr marL="248315" marR="935765" indent="-833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Tenga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cuenta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actividades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(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23.1</a:t>
            </a:r>
            <a:r>
              <a:rPr sz="919" spc="-12" dirty="0">
                <a:latin typeface="Arial Unicode MS"/>
                <a:cs typeface="Arial Unicode MS"/>
              </a:rPr>
              <a:t>).A531211212519B531356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247">
              <a:latin typeface="Arial Unicode MS"/>
              <a:cs typeface="Arial Unicode MS"/>
            </a:endParaRPr>
          </a:p>
          <a:p>
            <a:pPr marL="249148"/>
            <a:r>
              <a:rPr sz="787" dirty="0">
                <a:latin typeface="Arial Unicode MS"/>
                <a:cs typeface="Arial Unicode MS"/>
              </a:rPr>
              <a:t>C5Alimentadores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520</a:t>
            </a:r>
            <a:endParaRPr sz="787">
              <a:latin typeface="Arial Unicode MS"/>
              <a:cs typeface="Arial Unicode MS"/>
            </a:endParaRPr>
          </a:p>
          <a:p>
            <a:pPr marL="249148">
              <a:spcBef>
                <a:spcPts val="361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1050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23.2</a:t>
            </a:r>
            <a:r>
              <a:rPr sz="1050" dirty="0">
                <a:latin typeface="Arial Unicode MS"/>
                <a:cs typeface="Arial Unicode MS"/>
              </a:rPr>
              <a:t>),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P,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985" dirty="0">
                <a:latin typeface="Arial Unicode MS"/>
                <a:cs typeface="Arial Unicode MS"/>
              </a:rPr>
              <a:t>N,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K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asignados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trabajo.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Total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meses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requeridos56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meses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0" y="15044146"/>
            <a:ext cx="2734204" cy="4205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500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práctica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DOI: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</a:rPr>
              <a:t>https://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  <a:hlinkClick r:id="rId2"/>
              </a:rPr>
              <a:t>doi.org/10.1016/B978-0-12-816858-5.00023-X</a:t>
            </a:r>
            <a:r>
              <a:rPr sz="591" dirty="0">
                <a:latin typeface="Arial Unicode MS"/>
                <a:cs typeface="Arial Unicode MS"/>
                <a:hlinkClick r:id="rId2"/>
              </a:rPr>
              <a:t>©</a:t>
            </a:r>
            <a:r>
              <a:rPr sz="591" spc="22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  <a:hlinkClick r:id="rId2"/>
              </a:rPr>
              <a:t>2019</a:t>
            </a:r>
            <a:r>
              <a:rPr sz="591" spc="22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Elsevier</a:t>
            </a:r>
            <a:r>
              <a:rPr sz="591" spc="236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Inc.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Todos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derechos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reservados.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379574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369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38315"/>
          <a:ext cx="8680116" cy="52042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Ejemplo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subestación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gestión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recursos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41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Inspección</a:t>
                      </a:r>
                      <a:r>
                        <a:rPr sz="900" spc="1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general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Medida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tierra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=A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36550">
                        <a:lnSpc>
                          <a:spcPct val="150300"/>
                        </a:lnSpc>
                        <a:spcBef>
                          <a:spcPts val="14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energía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control,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continuidad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bandejas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aislamiento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=A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=A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Baterías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cargas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carga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descarga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cargador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cuadros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mando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línea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213995">
                        <a:lnSpc>
                          <a:spcPct val="137800"/>
                        </a:lnSpc>
                        <a:spcBef>
                          <a:spcPts val="15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direccionales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/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6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70" dirty="0">
                          <a:latin typeface="Arial Unicode MS"/>
                          <a:cs typeface="Arial Unicode MS"/>
                        </a:rPr>
                        <a:t>EF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elemento</a:t>
                      </a:r>
                      <a:r>
                        <a:rPr sz="8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direccional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fallas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interruptor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 </a:t>
                      </a:r>
                      <a:r>
                        <a:rPr sz="900" spc="-7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Puerto</a:t>
                      </a:r>
                      <a:r>
                        <a:rPr sz="900" spc="1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REF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1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regulador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automático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3" y="4750941"/>
            <a:ext cx="73335" cy="5000"/>
          </a:xfrm>
          <a:custGeom>
            <a:avLst/>
            <a:gdLst/>
            <a:ahLst/>
            <a:cxnLst/>
            <a:rect l="l" t="t" r="r" b="b"/>
            <a:pathLst>
              <a:path w="55879" h="3810">
                <a:moveTo>
                  <a:pt x="55440" y="3599"/>
                </a:moveTo>
                <a:lnTo>
                  <a:pt x="55440" y="0"/>
                </a:lnTo>
                <a:lnTo>
                  <a:pt x="0" y="0"/>
                </a:lnTo>
                <a:lnTo>
                  <a:pt x="0" y="3599"/>
                </a:lnTo>
                <a:lnTo>
                  <a:pt x="5544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05083" y="5145912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4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05083" y="5541818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4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38315"/>
          <a:ext cx="8680116" cy="52134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5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900" spc="1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900" spc="1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Pruebas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secundarias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barras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35280">
                        <a:lnSpc>
                          <a:spcPct val="150300"/>
                        </a:lnSpc>
                        <a:spcBef>
                          <a:spcPts val="14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inyección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secundaria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medidores,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amperímetros,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voltímetros,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PF,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MW,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MVAR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transductores.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39725">
                        <a:lnSpc>
                          <a:spcPct val="127899"/>
                        </a:lnSpc>
                        <a:spcBef>
                          <a:spcPts val="15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direccionales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30" dirty="0">
                          <a:latin typeface="Arial Unicode MS"/>
                          <a:cs typeface="Arial Unicode MS"/>
                        </a:rPr>
                        <a:t>OC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75" dirty="0">
                          <a:latin typeface="Arial Unicode MS"/>
                          <a:cs typeface="Arial Unicode MS"/>
                        </a:rPr>
                        <a:t>EF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operación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elemento</a:t>
                      </a:r>
                      <a:r>
                        <a:rPr sz="900" spc="1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direccional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2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35" dirty="0">
                          <a:latin typeface="Arial Unicode MS"/>
                          <a:cs typeface="Arial Unicode MS"/>
                        </a:rPr>
                        <a:t>OC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esquema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viaje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8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7506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Medida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circuito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principal.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CB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549275">
                        <a:lnSpc>
                          <a:spcPct val="166300"/>
                        </a:lnSpc>
                        <a:spcBef>
                          <a:spcPts val="1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seccionador,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seccionador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tierra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contactos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auxiliares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0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4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presostato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resorte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CB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CB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5" dirty="0">
                          <a:latin typeface="Arial Unicode MS"/>
                          <a:cs typeface="Arial Unicode MS"/>
                        </a:rPr>
                        <a:t>SF</a:t>
                      </a:r>
                      <a:r>
                        <a:rPr sz="700" spc="-55" dirty="0">
                          <a:latin typeface="Arial Unicode MS"/>
                          <a:cs typeface="Arial Unicode MS"/>
                        </a:rPr>
                        <a:t>6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presostato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gas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disparo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169">
                <a:tc gridSpan="7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0" y="4147149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20"/>
                </a:moveTo>
                <a:lnTo>
                  <a:pt x="77759" y="0"/>
                </a:lnTo>
                <a:lnTo>
                  <a:pt x="0" y="0"/>
                </a:lnTo>
                <a:lnTo>
                  <a:pt x="0" y="4320"/>
                </a:lnTo>
                <a:lnTo>
                  <a:pt x="7775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05080" y="4570470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19"/>
                </a:moveTo>
                <a:lnTo>
                  <a:pt x="77759" y="0"/>
                </a:lnTo>
                <a:lnTo>
                  <a:pt x="0" y="0"/>
                </a:lnTo>
                <a:lnTo>
                  <a:pt x="0" y="4319"/>
                </a:lnTo>
                <a:lnTo>
                  <a:pt x="7775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05080" y="5228113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10">
                <a:moveTo>
                  <a:pt x="77759" y="3600"/>
                </a:moveTo>
                <a:lnTo>
                  <a:pt x="77759" y="0"/>
                </a:lnTo>
                <a:lnTo>
                  <a:pt x="0" y="0"/>
                </a:lnTo>
                <a:lnTo>
                  <a:pt x="0" y="3600"/>
                </a:lnTo>
                <a:lnTo>
                  <a:pt x="77759" y="3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05080" y="5884807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05080" y="6283561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05080" y="6683250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05080" y="7106556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05080" y="7506244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38315"/>
          <a:ext cx="8680116" cy="501506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41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contenido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humedad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35" dirty="0">
                          <a:latin typeface="Arial Unicode MS"/>
                          <a:cs typeface="Arial Unicode MS"/>
                        </a:rPr>
                        <a:t>SF</a:t>
                      </a:r>
                      <a:r>
                        <a:rPr sz="400" spc="-35" dirty="0">
                          <a:latin typeface="Arial Unicode MS"/>
                          <a:cs typeface="Arial Unicode MS"/>
                        </a:rPr>
                        <a:t>6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gas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6,7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SF</a:t>
                      </a:r>
                      <a:r>
                        <a:rPr sz="400" spc="-40" dirty="0">
                          <a:latin typeface="Arial Unicode MS"/>
                          <a:cs typeface="Arial Unicode MS"/>
                        </a:rPr>
                        <a:t>6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fuga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gas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GIS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6,8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Fugas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mecanismo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disyuntor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6,9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Inter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viaje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baja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presión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gas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GIS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999"/>
                        </a:lnSpc>
                        <a:spcBef>
                          <a:spcPts val="4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6,10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169545">
                        <a:lnSpc>
                          <a:spcPct val="127899"/>
                        </a:lnSpc>
                        <a:spcBef>
                          <a:spcPts val="15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compresor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hidráulico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carga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descarga</a:t>
                      </a:r>
                      <a:r>
                        <a:rPr sz="9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resorte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CB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2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7506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bloqueo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baja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presión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aceite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140335">
                        <a:lnSpc>
                          <a:spcPct val="1386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circuito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CT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45" dirty="0">
                          <a:latin typeface="Arial Unicode MS"/>
                          <a:cs typeface="Arial Unicode MS"/>
                        </a:rPr>
                        <a:t>VT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confirmación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punto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tierra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devanado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60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TC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999"/>
                        </a:lnSpc>
                        <a:spcBef>
                          <a:spcPts val="4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patada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83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excitación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curva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CT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0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alto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VT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0" y="3815495"/>
            <a:ext cx="327504" cy="5000"/>
          </a:xfrm>
          <a:custGeom>
            <a:avLst/>
            <a:gdLst/>
            <a:ahLst/>
            <a:cxnLst/>
            <a:rect l="l" t="t" r="r" b="b"/>
            <a:pathLst>
              <a:path w="249554" h="3809">
                <a:moveTo>
                  <a:pt x="249123" y="3599"/>
                </a:moveTo>
                <a:lnTo>
                  <a:pt x="249123" y="0"/>
                </a:lnTo>
                <a:lnTo>
                  <a:pt x="0" y="0"/>
                </a:lnTo>
                <a:lnTo>
                  <a:pt x="0" y="3599"/>
                </a:lnTo>
                <a:lnTo>
                  <a:pt x="249123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05080" y="4215182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05080" y="4614872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05080" y="5014560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05080" y="5414250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05080" y="5837572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05080" y="6236311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05080" y="6659633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405080" y="7317274"/>
            <a:ext cx="327504" cy="5000"/>
          </a:xfrm>
          <a:custGeom>
            <a:avLst/>
            <a:gdLst/>
            <a:ahLst/>
            <a:cxnLst/>
            <a:rect l="l" t="t" r="r" b="b"/>
            <a:pathLst>
              <a:path w="249554" h="3810">
                <a:moveTo>
                  <a:pt x="249123" y="3599"/>
                </a:moveTo>
                <a:lnTo>
                  <a:pt x="249123" y="0"/>
                </a:lnTo>
                <a:lnTo>
                  <a:pt x="0" y="0"/>
                </a:lnTo>
                <a:lnTo>
                  <a:pt x="0" y="3599"/>
                </a:lnTo>
                <a:lnTo>
                  <a:pt x="249123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38313"/>
          <a:ext cx="8680116" cy="54534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5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igual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que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arriba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(6)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conmutador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CB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contacto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85445">
                        <a:lnSpc>
                          <a:spcPct val="1386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circuitos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TC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35" dirty="0">
                          <a:latin typeface="Arial Unicode MS"/>
                          <a:cs typeface="Arial Unicode MS"/>
                        </a:rPr>
                        <a:t>TT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confirmación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punto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tierra.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devanado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60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TC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patada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TC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45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excitación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curva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CT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patada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VT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alto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esquema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CB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enclavamiento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SWG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169">
                <a:tc gridSpan="7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0" y="3466824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09">
                <a:moveTo>
                  <a:pt x="77759" y="3599"/>
                </a:moveTo>
                <a:lnTo>
                  <a:pt x="77759" y="0"/>
                </a:lnTo>
                <a:lnTo>
                  <a:pt x="0" y="0"/>
                </a:lnTo>
                <a:lnTo>
                  <a:pt x="0" y="3599"/>
                </a:lnTo>
                <a:lnTo>
                  <a:pt x="7775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05081" y="3866512"/>
            <a:ext cx="146668" cy="5000"/>
          </a:xfrm>
          <a:custGeom>
            <a:avLst/>
            <a:gdLst/>
            <a:ahLst/>
            <a:cxnLst/>
            <a:rect l="l" t="t" r="r" b="b"/>
            <a:pathLst>
              <a:path w="111760" h="3809">
                <a:moveTo>
                  <a:pt x="111599" y="3599"/>
                </a:moveTo>
                <a:lnTo>
                  <a:pt x="111599" y="0"/>
                </a:lnTo>
                <a:lnTo>
                  <a:pt x="0" y="0"/>
                </a:lnTo>
                <a:lnTo>
                  <a:pt x="0" y="3599"/>
                </a:lnTo>
                <a:lnTo>
                  <a:pt x="11159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05080" y="4289834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19"/>
                </a:moveTo>
                <a:lnTo>
                  <a:pt x="77759" y="0"/>
                </a:lnTo>
                <a:lnTo>
                  <a:pt x="0" y="0"/>
                </a:lnTo>
                <a:lnTo>
                  <a:pt x="0" y="4319"/>
                </a:lnTo>
                <a:lnTo>
                  <a:pt x="7775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05081" y="4689522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05080" y="5089211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20"/>
                </a:moveTo>
                <a:lnTo>
                  <a:pt x="77759" y="0"/>
                </a:lnTo>
                <a:lnTo>
                  <a:pt x="0" y="0"/>
                </a:lnTo>
                <a:lnTo>
                  <a:pt x="0" y="4320"/>
                </a:lnTo>
                <a:lnTo>
                  <a:pt x="7775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05080" y="5488900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20"/>
                </a:moveTo>
                <a:lnTo>
                  <a:pt x="77759" y="0"/>
                </a:lnTo>
                <a:lnTo>
                  <a:pt x="0" y="0"/>
                </a:lnTo>
                <a:lnTo>
                  <a:pt x="0" y="4320"/>
                </a:lnTo>
                <a:lnTo>
                  <a:pt x="7775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05081" y="5888587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05080" y="6289228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10">
                <a:moveTo>
                  <a:pt x="77759" y="3599"/>
                </a:moveTo>
                <a:lnTo>
                  <a:pt x="77759" y="0"/>
                </a:lnTo>
                <a:lnTo>
                  <a:pt x="0" y="0"/>
                </a:lnTo>
                <a:lnTo>
                  <a:pt x="0" y="3599"/>
                </a:lnTo>
                <a:lnTo>
                  <a:pt x="7775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405083" y="6945937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5">
                <a:moveTo>
                  <a:pt x="67679" y="4320"/>
                </a:moveTo>
                <a:lnTo>
                  <a:pt x="67679" y="0"/>
                </a:lnTo>
                <a:lnTo>
                  <a:pt x="0" y="0"/>
                </a:lnTo>
                <a:lnTo>
                  <a:pt x="0" y="4320"/>
                </a:lnTo>
                <a:lnTo>
                  <a:pt x="6767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405083" y="7345625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5">
                <a:moveTo>
                  <a:pt x="67679" y="4319"/>
                </a:moveTo>
                <a:lnTo>
                  <a:pt x="67679" y="0"/>
                </a:lnTo>
                <a:lnTo>
                  <a:pt x="0" y="0"/>
                </a:lnTo>
                <a:lnTo>
                  <a:pt x="0" y="4319"/>
                </a:lnTo>
                <a:lnTo>
                  <a:pt x="6767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405081" y="7745314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5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622093"/>
          <a:ext cx="8680116" cy="5502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4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cambiador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tomas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arco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anunciador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2222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anunciador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22225">
                        <a:lnSpc>
                          <a:spcPct val="113999"/>
                        </a:lnSpc>
                        <a:spcBef>
                          <a:spcPts val="4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anunciador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interbloqueo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9,10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interbloqueo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9.11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enclavamiento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3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inyección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70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10.1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656590">
                        <a:lnSpc>
                          <a:spcPct val="1386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40" dirty="0">
                          <a:latin typeface="Arial Unicode MS"/>
                          <a:cs typeface="Arial Unicode MS"/>
                        </a:rPr>
                        <a:t>CT,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circuitos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secundarios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todas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las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protecciones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medidas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500/220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00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motor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ventilador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enfriamiento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1" y="4213299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05081" y="4612988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20"/>
                </a:moveTo>
                <a:lnTo>
                  <a:pt x="111599" y="0"/>
                </a:lnTo>
                <a:lnTo>
                  <a:pt x="0" y="0"/>
                </a:lnTo>
                <a:lnTo>
                  <a:pt x="0" y="4320"/>
                </a:lnTo>
                <a:lnTo>
                  <a:pt x="11159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05081" y="5012677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05083" y="5412365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4">
                <a:moveTo>
                  <a:pt x="67679" y="4319"/>
                </a:moveTo>
                <a:lnTo>
                  <a:pt x="67679" y="0"/>
                </a:lnTo>
                <a:lnTo>
                  <a:pt x="0" y="0"/>
                </a:lnTo>
                <a:lnTo>
                  <a:pt x="0" y="4319"/>
                </a:lnTo>
                <a:lnTo>
                  <a:pt x="6767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05083" y="5812055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4">
                <a:moveTo>
                  <a:pt x="67679" y="4320"/>
                </a:moveTo>
                <a:lnTo>
                  <a:pt x="67679" y="0"/>
                </a:lnTo>
                <a:lnTo>
                  <a:pt x="0" y="0"/>
                </a:lnTo>
                <a:lnTo>
                  <a:pt x="0" y="4320"/>
                </a:lnTo>
                <a:lnTo>
                  <a:pt x="6767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05080" y="6212694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10">
                <a:moveTo>
                  <a:pt x="77759" y="3599"/>
                </a:moveTo>
                <a:lnTo>
                  <a:pt x="77759" y="0"/>
                </a:lnTo>
                <a:lnTo>
                  <a:pt x="0" y="0"/>
                </a:lnTo>
                <a:lnTo>
                  <a:pt x="0" y="3599"/>
                </a:lnTo>
                <a:lnTo>
                  <a:pt x="7775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05082" y="7547829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10">
                <a:moveTo>
                  <a:pt x="65520" y="3599"/>
                </a:moveTo>
                <a:lnTo>
                  <a:pt x="65520" y="0"/>
                </a:lnTo>
                <a:lnTo>
                  <a:pt x="0" y="0"/>
                </a:lnTo>
                <a:lnTo>
                  <a:pt x="0" y="3599"/>
                </a:lnTo>
                <a:lnTo>
                  <a:pt x="6552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05082" y="7944684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10">
                <a:moveTo>
                  <a:pt x="65520" y="3600"/>
                </a:moveTo>
                <a:lnTo>
                  <a:pt x="65520" y="0"/>
                </a:lnTo>
                <a:lnTo>
                  <a:pt x="0" y="0"/>
                </a:lnTo>
                <a:lnTo>
                  <a:pt x="0" y="3600"/>
                </a:lnTo>
                <a:lnTo>
                  <a:pt x="65520" y="3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38313"/>
          <a:ext cx="8680116" cy="52550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5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4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cambiador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tomas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Verifique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indicadores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devanado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aislamiento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proporción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8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devanado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grupo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vectores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5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ruptura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dieléctrica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transformador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11.10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Filtrado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transformador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11kV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igual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que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(11)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8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estación</a:t>
                      </a:r>
                      <a:r>
                        <a:rPr sz="8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auxiliar</a:t>
                      </a:r>
                      <a:r>
                        <a:rPr sz="8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(500kVA)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Medida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aislamiento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proporción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grupo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vectores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al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viento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169">
                <a:tc gridSpan="7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2" y="3206035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19"/>
                </a:moveTo>
                <a:lnTo>
                  <a:pt x="65520" y="0"/>
                </a:lnTo>
                <a:lnTo>
                  <a:pt x="0" y="0"/>
                </a:lnTo>
                <a:lnTo>
                  <a:pt x="0" y="4319"/>
                </a:lnTo>
                <a:lnTo>
                  <a:pt x="6552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05082" y="3603842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09">
                <a:moveTo>
                  <a:pt x="65520" y="3599"/>
                </a:moveTo>
                <a:lnTo>
                  <a:pt x="65520" y="0"/>
                </a:lnTo>
                <a:lnTo>
                  <a:pt x="0" y="0"/>
                </a:lnTo>
                <a:lnTo>
                  <a:pt x="0" y="3599"/>
                </a:lnTo>
                <a:lnTo>
                  <a:pt x="6552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05082" y="4000697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10">
                <a:moveTo>
                  <a:pt x="65520" y="3599"/>
                </a:moveTo>
                <a:lnTo>
                  <a:pt x="65520" y="0"/>
                </a:lnTo>
                <a:lnTo>
                  <a:pt x="0" y="0"/>
                </a:lnTo>
                <a:lnTo>
                  <a:pt x="0" y="3599"/>
                </a:lnTo>
                <a:lnTo>
                  <a:pt x="6552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05082" y="4397552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19"/>
                </a:moveTo>
                <a:lnTo>
                  <a:pt x="65520" y="0"/>
                </a:lnTo>
                <a:lnTo>
                  <a:pt x="0" y="0"/>
                </a:lnTo>
                <a:lnTo>
                  <a:pt x="0" y="4319"/>
                </a:lnTo>
                <a:lnTo>
                  <a:pt x="6552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05082" y="4794408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20"/>
                </a:moveTo>
                <a:lnTo>
                  <a:pt x="65520" y="0"/>
                </a:lnTo>
                <a:lnTo>
                  <a:pt x="0" y="0"/>
                </a:lnTo>
                <a:lnTo>
                  <a:pt x="0" y="4320"/>
                </a:lnTo>
                <a:lnTo>
                  <a:pt x="65520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05082" y="5191262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20"/>
                </a:moveTo>
                <a:lnTo>
                  <a:pt x="65520" y="0"/>
                </a:lnTo>
                <a:lnTo>
                  <a:pt x="0" y="0"/>
                </a:lnTo>
                <a:lnTo>
                  <a:pt x="0" y="4320"/>
                </a:lnTo>
                <a:lnTo>
                  <a:pt x="65520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05083" y="6361047"/>
            <a:ext cx="73335" cy="5000"/>
          </a:xfrm>
          <a:custGeom>
            <a:avLst/>
            <a:gdLst/>
            <a:ahLst/>
            <a:cxnLst/>
            <a:rect l="l" t="t" r="r" b="b"/>
            <a:pathLst>
              <a:path w="55879" h="3810">
                <a:moveTo>
                  <a:pt x="55440" y="3600"/>
                </a:moveTo>
                <a:lnTo>
                  <a:pt x="55440" y="0"/>
                </a:lnTo>
                <a:lnTo>
                  <a:pt x="0" y="0"/>
                </a:lnTo>
                <a:lnTo>
                  <a:pt x="0" y="3600"/>
                </a:lnTo>
                <a:lnTo>
                  <a:pt x="55440" y="3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05083" y="6756000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5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405083" y="7151923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5">
                <a:moveTo>
                  <a:pt x="55440" y="4320"/>
                </a:moveTo>
                <a:lnTo>
                  <a:pt x="55440" y="0"/>
                </a:lnTo>
                <a:lnTo>
                  <a:pt x="0" y="0"/>
                </a:lnTo>
                <a:lnTo>
                  <a:pt x="0" y="4320"/>
                </a:lnTo>
                <a:lnTo>
                  <a:pt x="55440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405083" y="7547829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5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646663"/>
          <a:ext cx="8680116" cy="54767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50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83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03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1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66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8751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834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bobinado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Transformers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diff.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Examen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estabilidad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14,1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220kV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diff.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14,2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11kV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dif.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Diferencia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línea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dieciséis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barras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16,1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500kV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16,2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220kV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Tableros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40" dirty="0">
                          <a:latin typeface="Arial Unicode MS"/>
                          <a:cs typeface="Arial Unicode MS"/>
                        </a:rPr>
                        <a:t>CA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65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Operación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indicación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falla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tierra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17,4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amperímetro,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voltímetro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C.T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Scada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equipos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telecomunicaciones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extinción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incendios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60838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GIS,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aislado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gas;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CB,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cortacircuitos;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CONNECTICUT,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corriente;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VERMONT,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voltage.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5405083" y="3721010"/>
            <a:ext cx="73335" cy="5000"/>
          </a:xfrm>
          <a:custGeom>
            <a:avLst/>
            <a:gdLst/>
            <a:ahLst/>
            <a:cxnLst/>
            <a:rect l="l" t="t" r="r" b="b"/>
            <a:pathLst>
              <a:path w="55879" h="3809">
                <a:moveTo>
                  <a:pt x="55440" y="3599"/>
                </a:moveTo>
                <a:lnTo>
                  <a:pt x="55440" y="0"/>
                </a:lnTo>
                <a:lnTo>
                  <a:pt x="0" y="0"/>
                </a:lnTo>
                <a:lnTo>
                  <a:pt x="0" y="3599"/>
                </a:lnTo>
                <a:lnTo>
                  <a:pt x="5544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38315"/>
          <a:ext cx="8680116" cy="498090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667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41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33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208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083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60838">
                <a:tc grid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23.2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Resumen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gestión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recursos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Meses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83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540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445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1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1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Inspección</a:t>
                      </a:r>
                      <a:r>
                        <a:rPr sz="900" spc="1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general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Medidas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tierra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85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227965">
                        <a:lnSpc>
                          <a:spcPct val="166300"/>
                        </a:lnSpc>
                        <a:spcBef>
                          <a:spcPts val="1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energía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control,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continuidad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bandejas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aislamiento.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0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Baterías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cargas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229870" indent="-127000">
                        <a:lnSpc>
                          <a:spcPct val="100000"/>
                        </a:lnSpc>
                        <a:spcBef>
                          <a:spcPts val="320"/>
                        </a:spcBef>
                        <a:buSzPct val="71428"/>
                        <a:buChar char="-"/>
                        <a:tabLst>
                          <a:tab pos="230504" algn="l"/>
                        </a:tabLst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cuadros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229870" indent="-127000">
                        <a:lnSpc>
                          <a:spcPct val="100000"/>
                        </a:lnSpc>
                        <a:spcBef>
                          <a:spcPts val="254"/>
                        </a:spcBef>
                        <a:buSzPct val="83333"/>
                        <a:buChar char="-"/>
                        <a:tabLst>
                          <a:tab pos="230504" algn="l"/>
                        </a:tabLst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cuadros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06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Ensayos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3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200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enclavamiento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500,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220,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366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Ensayos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inyección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85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85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500/220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GRAMO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220/220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GRAMO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366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(500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kVA)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transformadores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auxiliares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GRAMO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169">
                <a:tc gridSpan="10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324988" y="2795949"/>
          <a:ext cx="8680116" cy="33558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65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41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33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208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216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083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60838">
                <a:tc gridSpan="10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5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23.2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25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335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Meses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60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50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7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7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87985">
                        <a:lnSpc>
                          <a:spcPct val="1654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Ensayo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500/220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220/11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línea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dieciséis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Ensayo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PAG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placa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CA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60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PAG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Scada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Pruebas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equipos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telecomunicaciones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K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extinción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incendios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METRO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Energización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336">
                <a:tc grid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738856" y="3854245"/>
            <a:ext cx="4562562" cy="9167"/>
          </a:xfrm>
          <a:custGeom>
            <a:avLst/>
            <a:gdLst/>
            <a:ahLst/>
            <a:cxnLst/>
            <a:rect l="l" t="t" r="r" b="b"/>
            <a:pathLst>
              <a:path w="3476625" h="6984">
                <a:moveTo>
                  <a:pt x="3476155" y="0"/>
                </a:moveTo>
                <a:lnTo>
                  <a:pt x="2679839" y="0"/>
                </a:lnTo>
                <a:lnTo>
                  <a:pt x="1367282" y="0"/>
                </a:lnTo>
                <a:lnTo>
                  <a:pt x="0" y="0"/>
                </a:lnTo>
                <a:lnTo>
                  <a:pt x="0" y="6477"/>
                </a:lnTo>
                <a:lnTo>
                  <a:pt x="1367282" y="6477"/>
                </a:lnTo>
                <a:lnTo>
                  <a:pt x="2679839" y="6477"/>
                </a:lnTo>
                <a:lnTo>
                  <a:pt x="3476155" y="6477"/>
                </a:lnTo>
                <a:lnTo>
                  <a:pt x="34761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379191" y="2480597"/>
            <a:ext cx="5089236" cy="7761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27461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Horarios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105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105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23</a:t>
            </a:r>
            <a:r>
              <a:rPr sz="1050" spc="-12" dirty="0">
                <a:latin typeface="Arial Unicode MS"/>
                <a:cs typeface="Arial Unicode MS"/>
              </a:rPr>
              <a:t>379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7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requieren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diez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quince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técnicos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quince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trabajadores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poner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servicio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(GIS)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500/220/11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con: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722191" y="3437283"/>
            <a:ext cx="1519187" cy="343091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16666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5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(bahías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500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kV)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(transformadores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500/220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kV)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516505" y="3416390"/>
            <a:ext cx="1462520" cy="354994"/>
          </a:xfrm>
          <a:prstGeom prst="rect">
            <a:avLst/>
          </a:prstGeom>
        </p:spPr>
        <p:txBody>
          <a:bodyPr vert="horz" wrap="square" lIns="0" tIns="63334" rIns="0" bIns="0" rtlCol="0">
            <a:spAutoFit/>
          </a:bodyPr>
          <a:lstStyle/>
          <a:p>
            <a:pPr marL="16666">
              <a:spcBef>
                <a:spcPts val="499"/>
              </a:spcBef>
            </a:pPr>
            <a:r>
              <a:rPr sz="854" dirty="0">
                <a:latin typeface="Arial Unicode MS"/>
                <a:cs typeface="Arial Unicode MS"/>
              </a:rPr>
              <a:t>14 (bahías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kV)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(transformadores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220/11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kV)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39076" y="3497052"/>
            <a:ext cx="1010847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20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(alimentadores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11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kV)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88" y="3970290"/>
            <a:ext cx="5233405" cy="823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complicados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administrarse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cuidado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respecta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recursos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actividades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paralelas,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partes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proyecto,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gerente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proyecto,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gerente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sitio,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subcontratistas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nacional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379191" y="3542292"/>
            <a:ext cx="895846" cy="3803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362" spc="59" dirty="0"/>
              <a:t>Índice</a:t>
            </a:r>
            <a:endParaRPr sz="2362"/>
          </a:p>
        </p:txBody>
      </p:sp>
      <p:sp>
        <p:nvSpPr>
          <p:cNvPr id="3" name="object 3"/>
          <p:cNvSpPr txBox="1"/>
          <p:nvPr/>
        </p:nvSpPr>
        <p:spPr>
          <a:xfrm>
            <a:off x="8379191" y="4605928"/>
            <a:ext cx="442506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Nota: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Números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página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seguidos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"F"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"t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”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consulte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figuras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tablas,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respectivamente.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-163829" y="4904672"/>
            <a:ext cx="161668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46" dirty="0">
                <a:latin typeface="Arial Unicode MS"/>
                <a:cs typeface="Arial Unicode MS"/>
              </a:rPr>
              <a:t>A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02326" y="4901914"/>
            <a:ext cx="2517534" cy="6683106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49154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sistemas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83</a:t>
            </a:r>
            <a:endParaRPr sz="721">
              <a:latin typeface="Arial Unicode MS"/>
              <a:cs typeface="Arial Unicode MS"/>
            </a:endParaRPr>
          </a:p>
          <a:p>
            <a:pPr marL="149154" marR="669951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elemental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esquemático,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transmisión,</a:t>
            </a:r>
            <a:r>
              <a:rPr sz="787" spc="31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R="1586549" algn="r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líneas,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69-</a:t>
            </a:r>
            <a:r>
              <a:rPr sz="854" spc="-33" dirty="0">
                <a:latin typeface="Arial Unicode MS"/>
                <a:cs typeface="Arial Unicode MS"/>
              </a:rPr>
              <a:t>70</a:t>
            </a:r>
            <a:endParaRPr sz="854">
              <a:latin typeface="Arial Unicode MS"/>
              <a:cs typeface="Arial Unicode MS"/>
            </a:endParaRPr>
          </a:p>
          <a:p>
            <a:pPr marR="1624047" algn="r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Amperímetro,</a:t>
            </a:r>
            <a:r>
              <a:rPr sz="721" spc="35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61-</a:t>
            </a:r>
            <a:r>
              <a:rPr sz="721" spc="-33" dirty="0">
                <a:latin typeface="Arial Unicode MS"/>
                <a:cs typeface="Arial Unicode MS"/>
              </a:rPr>
              <a:t>62</a:t>
            </a:r>
            <a:endParaRPr sz="721">
              <a:latin typeface="Arial Unicode MS"/>
              <a:cs typeface="Arial Unicode MS"/>
            </a:endParaRPr>
          </a:p>
          <a:p>
            <a:pPr marL="16666" marR="1099919">
              <a:lnSpc>
                <a:spcPct val="127899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UN.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Canales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analógicos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natural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(AN),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142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14"/>
              </a:spcBef>
            </a:pP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ANCI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IEEE</a:t>
            </a:r>
            <a:endParaRPr sz="721">
              <a:latin typeface="Arial Unicode MS"/>
              <a:cs typeface="Arial Unicode MS"/>
            </a:endParaRPr>
          </a:p>
          <a:p>
            <a:pPr marL="16666" marR="885768" indent="398305">
              <a:lnSpc>
                <a:spcPct val="1383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característica,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209,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209t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antibomba,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92-93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Circuito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antislamming,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93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interrupción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arco,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86-</a:t>
            </a:r>
            <a:r>
              <a:rPr sz="985" spc="-33" dirty="0">
                <a:latin typeface="Arial Unicode MS"/>
                <a:cs typeface="Arial Unicode MS"/>
              </a:rPr>
              <a:t>87</a:t>
            </a:r>
            <a:endParaRPr sz="985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averías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ventana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actual,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87Fcondición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recuperación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ventana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actual,</a:t>
            </a:r>
            <a:endParaRPr sz="787">
              <a:latin typeface="Arial Unicode MS"/>
              <a:cs typeface="Arial Unicode MS"/>
            </a:endParaRPr>
          </a:p>
          <a:p>
            <a:pPr marL="414969">
              <a:lnSpc>
                <a:spcPts val="1247"/>
              </a:lnSpc>
            </a:pPr>
            <a:r>
              <a:rPr sz="1050" spc="-33" dirty="0">
                <a:latin typeface="Arial Unicode MS"/>
                <a:cs typeface="Arial Unicode MS"/>
              </a:rPr>
              <a:t>88F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arco,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231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Pararrayos,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103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Autenticación,</a:t>
            </a:r>
            <a:r>
              <a:rPr sz="919" spc="32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184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40"/>
              </a:spcBef>
            </a:pPr>
            <a:r>
              <a:rPr sz="787" dirty="0">
                <a:latin typeface="Arial Unicode MS"/>
                <a:cs typeface="Arial Unicode MS"/>
              </a:rPr>
              <a:t>Autotransformadores,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53,</a:t>
            </a:r>
            <a:r>
              <a:rPr sz="787" spc="28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54F</a:t>
            </a:r>
            <a:endParaRPr sz="787">
              <a:latin typeface="Arial Unicode MS"/>
              <a:cs typeface="Arial Unicode MS"/>
            </a:endParaRPr>
          </a:p>
          <a:p>
            <a:pPr marL="149154" marR="217484">
              <a:lnSpc>
                <a:spcPct val="127899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274-275,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275Fcon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terciario,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166,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168F</a:t>
            </a:r>
            <a:endParaRPr sz="854">
              <a:latin typeface="Arial Unicode MS"/>
              <a:cs typeface="Arial Unicode MS"/>
            </a:endParaRPr>
          </a:p>
          <a:p>
            <a:pPr marL="16666" marR="799941">
              <a:lnSpc>
                <a:spcPts val="1312"/>
              </a:lnSpc>
              <a:spcBef>
                <a:spcPts val="91"/>
              </a:spcBef>
            </a:pPr>
            <a:r>
              <a:rPr sz="591" dirty="0">
                <a:latin typeface="Arial Unicode MS"/>
                <a:cs typeface="Arial Unicode MS"/>
              </a:rPr>
              <a:t>Regulador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39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esquema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338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17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automático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redes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enrolladores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radiales,</a:t>
            </a:r>
            <a:endParaRPr sz="721">
              <a:latin typeface="Arial Unicode MS"/>
              <a:cs typeface="Arial Unicode MS"/>
            </a:endParaRPr>
          </a:p>
          <a:p>
            <a:pPr marR="1446560" algn="ctr">
              <a:spcBef>
                <a:spcPts val="118"/>
              </a:spcBef>
            </a:pPr>
            <a:r>
              <a:rPr sz="1050" spc="-33" dirty="0">
                <a:latin typeface="Arial Unicode MS"/>
                <a:cs typeface="Arial Unicode MS"/>
              </a:rPr>
              <a:t>235</a:t>
            </a:r>
            <a:endParaRPr sz="1050">
              <a:latin typeface="Arial Unicode MS"/>
              <a:cs typeface="Arial Unicode MS"/>
            </a:endParaRPr>
          </a:p>
          <a:p>
            <a:pPr marR="1420729" algn="ctr"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235</a:t>
            </a:r>
            <a:endParaRPr sz="985">
              <a:latin typeface="Arial Unicode MS"/>
              <a:cs typeface="Arial Unicode MS"/>
            </a:endParaRPr>
          </a:p>
          <a:p>
            <a:pPr marL="149154" marR="517462">
              <a:lnSpc>
                <a:spcPts val="1312"/>
              </a:lnSpc>
              <a:spcBef>
                <a:spcPts val="59"/>
              </a:spcBef>
            </a:pP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ciclo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231-</a:t>
            </a:r>
            <a:r>
              <a:rPr sz="854" spc="-33" dirty="0">
                <a:latin typeface="Arial Unicode MS"/>
                <a:cs typeface="Arial Unicode MS"/>
              </a:rPr>
              <a:t>236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averías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permanentes,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224F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transitorias,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233F</a:t>
            </a:r>
            <a:endParaRPr sz="721">
              <a:latin typeface="Arial Unicode MS"/>
              <a:cs typeface="Arial Unicode MS"/>
            </a:endParaRPr>
          </a:p>
          <a:p>
            <a:pPr marL="149154" marR="329976">
              <a:lnSpc>
                <a:spcPct val="127899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fuertes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235-236,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231</a:t>
            </a:r>
            <a:endParaRPr sz="854">
              <a:latin typeface="Arial Unicode MS"/>
              <a:cs typeface="Arial Unicode MS"/>
            </a:endParaRPr>
          </a:p>
          <a:p>
            <a:pPr marL="16666" marR="824106" indent="132491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232-</a:t>
            </a:r>
            <a:r>
              <a:rPr sz="721" spc="-33" dirty="0">
                <a:latin typeface="Arial Unicode MS"/>
                <a:cs typeface="Arial Unicode MS"/>
              </a:rPr>
              <a:t>234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automática,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356</a:t>
            </a:r>
            <a:endParaRPr sz="721">
              <a:latin typeface="Arial Unicode MS"/>
              <a:cs typeface="Arial Unicode MS"/>
            </a:endParaRPr>
          </a:p>
          <a:p>
            <a:pPr marR="1839031" algn="r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Auxiliar,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35</a:t>
            </a:r>
            <a:endParaRPr sz="985">
              <a:latin typeface="Arial Unicode MS"/>
              <a:cs typeface="Arial Unicode MS"/>
            </a:endParaRPr>
          </a:p>
          <a:p>
            <a:pPr marR="1791534" algn="r">
              <a:spcBef>
                <a:spcPts val="125"/>
              </a:spcBef>
            </a:pP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189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sistemas,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99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2" y="5152993"/>
            <a:ext cx="2261696" cy="491605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787" dirty="0">
                <a:latin typeface="Arial Unicode MS"/>
                <a:cs typeface="Arial Unicode MS"/>
              </a:rPr>
              <a:t>Interfaz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comunicación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abstracta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spc="-40" dirty="0">
                <a:latin typeface="Arial Unicode MS"/>
                <a:cs typeface="Arial Unicode MS"/>
              </a:rPr>
              <a:t>(ACSI),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183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aceleración,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224-225,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225F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55" y="5623577"/>
            <a:ext cx="2401699" cy="45624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314069">
              <a:lnSpc>
                <a:spcPct val="1378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acceso,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Clases</a:t>
            </a:r>
            <a:r>
              <a:rPr sz="787" dirty="0">
                <a:latin typeface="Arial Unicode MS"/>
                <a:cs typeface="Arial Unicode MS"/>
              </a:rPr>
              <a:t> de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precisión</a:t>
            </a:r>
            <a:endParaRPr sz="787">
              <a:latin typeface="Arial Unicode MS"/>
              <a:cs typeface="Arial Unicode MS"/>
            </a:endParaRPr>
          </a:p>
          <a:p>
            <a:pPr marL="149154" marR="177486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(CT),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109-</a:t>
            </a:r>
            <a:r>
              <a:rPr sz="787" spc="-33" dirty="0">
                <a:latin typeface="Arial Unicode MS"/>
                <a:cs typeface="Arial Unicode MS"/>
              </a:rPr>
              <a:t>111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(VT),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126-127,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127t</a:t>
            </a:r>
            <a:endParaRPr sz="787">
              <a:latin typeface="Arial Unicode MS"/>
              <a:cs typeface="Arial Unicode MS"/>
            </a:endParaRPr>
          </a:p>
          <a:p>
            <a:pPr marL="16666" marR="6666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límite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precisión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(ALF),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109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Concentración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ácido,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158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gravedad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específica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158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95"/>
              </a:spcBef>
            </a:pPr>
            <a:r>
              <a:rPr sz="854" spc="-40" dirty="0">
                <a:latin typeface="Arial Unicode MS"/>
                <a:cs typeface="Arial Unicode MS"/>
              </a:rPr>
              <a:t>ACSI.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comunicación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abstracta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interfaz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(ACSI)</a:t>
            </a:r>
            <a:endParaRPr sz="985">
              <a:latin typeface="Arial Unicode MS"/>
              <a:cs typeface="Arial Unicode MS"/>
            </a:endParaRPr>
          </a:p>
          <a:p>
            <a:pPr marL="149154" marR="878269" indent="-133324">
              <a:lnSpc>
                <a:spcPts val="1312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real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GIS,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valores,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363</a:t>
            </a:r>
            <a:endParaRPr sz="787">
              <a:latin typeface="Arial Unicode MS"/>
              <a:cs typeface="Arial Unicode MS"/>
            </a:endParaRPr>
          </a:p>
          <a:p>
            <a:pPr marL="149154" marR="179986">
              <a:lnSpc>
                <a:spcPts val="1299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bajo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363,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adaptativa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avanzada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361-</a:t>
            </a:r>
            <a:r>
              <a:rPr sz="656" spc="-26" dirty="0">
                <a:latin typeface="Arial Unicode MS"/>
                <a:cs typeface="Arial Unicode MS"/>
              </a:rPr>
              <a:t>363,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197-</a:t>
            </a:r>
            <a:r>
              <a:rPr sz="985" spc="-33" dirty="0">
                <a:latin typeface="Arial Unicode MS"/>
                <a:cs typeface="Arial Unicode MS"/>
              </a:rPr>
              <a:t>198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88,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89F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Subestación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aislada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(AIS),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99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construcción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aislada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aire,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31"/>
              </a:spcBef>
            </a:pPr>
            <a:r>
              <a:rPr sz="1050" spc="-26" dirty="0">
                <a:latin typeface="Arial Unicode MS"/>
                <a:cs typeface="Arial Unicode MS"/>
              </a:rPr>
              <a:t>100F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desconectador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montado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posición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horizontal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70"/>
              </a:spcBef>
            </a:pPr>
            <a:r>
              <a:rPr sz="591" dirty="0">
                <a:latin typeface="Arial Unicode MS"/>
                <a:cs typeface="Arial Unicode MS"/>
              </a:rPr>
              <a:t>interruptor,</a:t>
            </a:r>
            <a:r>
              <a:rPr sz="591" spc="355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100F</a:t>
            </a:r>
            <a:endParaRPr sz="591">
              <a:latin typeface="Arial Unicode MS"/>
              <a:cs typeface="Arial Unicode MS"/>
            </a:endParaRPr>
          </a:p>
          <a:p>
            <a:pPr marL="149154" marR="44163">
              <a:lnSpc>
                <a:spcPct val="151000"/>
              </a:lnSpc>
              <a:spcBef>
                <a:spcPts val="20"/>
              </a:spcBef>
            </a:pPr>
            <a:r>
              <a:rPr sz="721" dirty="0">
                <a:latin typeface="Arial Unicode MS"/>
                <a:cs typeface="Arial Unicode MS"/>
              </a:rPr>
              <a:t>disyuntor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granel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tanque,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102F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rotura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vertical,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101F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montaje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vertical,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101FAire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natural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spc="-12" dirty="0">
                <a:latin typeface="Arial Unicode MS"/>
                <a:cs typeface="Arial Unicode MS"/>
              </a:rPr>
              <a:t>(AN),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52tTC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espacio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112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78" y="10273640"/>
            <a:ext cx="2212530" cy="13629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2491">
              <a:lnSpc>
                <a:spcPct val="127600"/>
              </a:lnSpc>
              <a:spcBef>
                <a:spcPts val="131"/>
              </a:spcBef>
            </a:pPr>
            <a:r>
              <a:rPr sz="854" spc="-26" dirty="0">
                <a:latin typeface="Arial Unicode MS"/>
                <a:cs typeface="Arial Unicode MS"/>
              </a:rPr>
              <a:t>AIS.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aislada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(AIS)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ALF.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límite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precisión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(ALF)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Pila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alcalina,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159</a:t>
            </a:r>
            <a:endParaRPr sz="854">
              <a:latin typeface="Arial Unicode MS"/>
              <a:cs typeface="Arial Unicode MS"/>
            </a:endParaRPr>
          </a:p>
          <a:p>
            <a:pPr marL="414969" marR="6666" indent="-399137">
              <a:lnSpc>
                <a:spcPts val="1312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alternativa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(AC).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Directo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(DC)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cuadro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distribución</a:t>
            </a:r>
            <a:endParaRPr sz="591">
              <a:latin typeface="Arial Unicode MS"/>
              <a:cs typeface="Arial Unicode MS"/>
            </a:endParaRPr>
          </a:p>
          <a:p>
            <a:pPr marL="282479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29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29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379574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381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382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-221467" y="2912835"/>
            <a:ext cx="163336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33" dirty="0">
                <a:latin typeface="Arial Unicode MS"/>
                <a:cs typeface="Arial Unicode MS"/>
              </a:rPr>
              <a:t>B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044678" y="2921133"/>
            <a:ext cx="2440865" cy="5219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algn="just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escobillas,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38-39,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39F,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Buchholz,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272-273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Buchholz,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FTopología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bus,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44665" y="3620445"/>
            <a:ext cx="2510868" cy="4679552"/>
          </a:xfrm>
          <a:prstGeom prst="rect">
            <a:avLst/>
          </a:prstGeom>
        </p:spPr>
        <p:txBody>
          <a:bodyPr vert="horz" wrap="square" lIns="0" tIns="60834" rIns="0" bIns="0" rtlCol="0">
            <a:spAutoFit/>
          </a:bodyPr>
          <a:lstStyle/>
          <a:p>
            <a:pPr marL="16666">
              <a:spcBef>
                <a:spcPts val="480"/>
              </a:spcBef>
            </a:pPr>
            <a:r>
              <a:rPr sz="525" dirty="0">
                <a:latin typeface="Arial Unicode MS"/>
                <a:cs typeface="Arial Unicode MS"/>
              </a:rPr>
              <a:t>Diseños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barras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colectoras,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10-</a:t>
            </a:r>
            <a:r>
              <a:rPr sz="525" spc="-33" dirty="0">
                <a:latin typeface="Arial Unicode MS"/>
                <a:cs typeface="Arial Unicode MS"/>
              </a:rPr>
              <a:t>17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disyuntor,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14-</a:t>
            </a:r>
            <a:r>
              <a:rPr sz="985" spc="-33" dirty="0">
                <a:latin typeface="Arial Unicode MS"/>
                <a:cs typeface="Arial Unicode MS"/>
              </a:rPr>
              <a:t>16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disyuntor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arreglo,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12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esquinas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malla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interconectadas,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33" dirty="0">
                <a:latin typeface="Arial Unicode MS"/>
                <a:cs typeface="Arial Unicode MS"/>
              </a:rPr>
              <a:t>17</a:t>
            </a:r>
            <a:endParaRPr sz="1050">
              <a:latin typeface="Arial Unicode MS"/>
              <a:cs typeface="Arial Unicode MS"/>
            </a:endParaRPr>
          </a:p>
          <a:p>
            <a:pPr marL="149154" marR="334975" indent="-833">
              <a:lnSpc>
                <a:spcPts val="1312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disyuntor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medio,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anillo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13-14,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13</a:t>
            </a:r>
            <a:endParaRPr sz="656">
              <a:latin typeface="Arial Unicode MS"/>
              <a:cs typeface="Arial Unicode MS"/>
            </a:endParaRPr>
          </a:p>
          <a:p>
            <a:pPr marL="149154" marR="331641">
              <a:lnSpc>
                <a:spcPts val="1299"/>
              </a:lnSpc>
              <a:spcBef>
                <a:spcPts val="7"/>
              </a:spcBef>
            </a:pPr>
            <a:r>
              <a:rPr sz="591" dirty="0">
                <a:latin typeface="Arial Unicode MS"/>
                <a:cs typeface="Arial Unicode MS"/>
              </a:rPr>
              <a:t>seccionamiento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13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simples,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11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251-252,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254F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circulante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252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157"/>
              </a:spcBef>
            </a:pPr>
            <a:r>
              <a:rPr sz="985" spc="-12" dirty="0">
                <a:latin typeface="Arial Unicode MS"/>
                <a:cs typeface="Arial Unicode MS"/>
              </a:rPr>
              <a:t>IED,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199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919" dirty="0">
                <a:latin typeface="Arial Unicode MS"/>
                <a:cs typeface="Arial Unicode MS"/>
              </a:rPr>
              <a:t>ajustes,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313</a:t>
            </a:r>
            <a:endParaRPr sz="919">
              <a:latin typeface="Arial Unicode MS"/>
              <a:cs typeface="Arial Unicode MS"/>
            </a:endParaRPr>
          </a:p>
          <a:p>
            <a:pPr marL="281645" marR="312477">
              <a:lnSpc>
                <a:spcPts val="1312"/>
              </a:lnSpc>
              <a:spcBef>
                <a:spcPts val="7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contra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falla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interruptor,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colectora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secciones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319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alimentadores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y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recién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llegados,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314F</a:t>
            </a:r>
            <a:endParaRPr sz="591">
              <a:latin typeface="Arial Unicode MS"/>
              <a:cs typeface="Arial Unicode MS"/>
            </a:endParaRPr>
          </a:p>
          <a:p>
            <a:pPr marL="149154" marR="833272" indent="131656">
              <a:lnSpc>
                <a:spcPct val="138600"/>
              </a:lnSpc>
              <a:spcBef>
                <a:spcPts val="33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trabajados,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313-</a:t>
            </a:r>
            <a:r>
              <a:rPr sz="787" spc="-33" dirty="0">
                <a:latin typeface="Arial Unicode MS"/>
                <a:cs typeface="Arial Unicode MS"/>
              </a:rPr>
              <a:t>319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servicio</a:t>
            </a:r>
            <a:endParaRPr sz="787">
              <a:latin typeface="Arial Unicode MS"/>
              <a:cs typeface="Arial Unicode MS"/>
            </a:endParaRPr>
          </a:p>
          <a:p>
            <a:pPr marL="281645" marR="21665">
              <a:lnSpc>
                <a:spcPts val="1312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351-</a:t>
            </a:r>
            <a:r>
              <a:rPr sz="656" spc="-33" dirty="0">
                <a:latin typeface="Arial Unicode MS"/>
                <a:cs typeface="Arial Unicode MS"/>
              </a:rPr>
              <a:t>355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secundaria,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350-351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barra.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143,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spc="-33" dirty="0">
                <a:latin typeface="Arial Unicode MS"/>
                <a:cs typeface="Arial Unicode MS"/>
              </a:rPr>
              <a:t>251</a:t>
            </a:r>
            <a:endParaRPr sz="656">
              <a:latin typeface="Arial Unicode MS"/>
              <a:cs typeface="Arial Unicode MS"/>
            </a:endParaRPr>
          </a:p>
          <a:p>
            <a:pPr marL="149154" marR="279146">
              <a:lnSpc>
                <a:spcPct val="1383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arreglo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seccionamiento,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16Fesquema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254Fprotección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diferencial,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sincronización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368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síncrono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44665" y="8422859"/>
            <a:ext cx="1191683" cy="5033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con,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41-</a:t>
            </a:r>
            <a:r>
              <a:rPr sz="985" spc="-33" dirty="0">
                <a:latin typeface="Arial Unicode MS"/>
                <a:cs typeface="Arial Unicode MS"/>
              </a:rPr>
              <a:t>42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Autobuses,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2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274"/>
              </a:spcBef>
            </a:pP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casquillo,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112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55" y="3130228"/>
            <a:ext cx="2349197" cy="16947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984927" indent="-133324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Protecciones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266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266-</a:t>
            </a:r>
            <a:r>
              <a:rPr sz="985" spc="-33" dirty="0">
                <a:latin typeface="Arial Unicode MS"/>
                <a:cs typeface="Arial Unicode MS"/>
              </a:rPr>
              <a:t>269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267F</a:t>
            </a:r>
            <a:endParaRPr sz="1050">
              <a:latin typeface="Arial Unicode MS"/>
              <a:cs typeface="Arial Unicode MS"/>
            </a:endParaRPr>
          </a:p>
          <a:p>
            <a:pPr marL="16666" marR="78328" indent="132491">
              <a:lnSpc>
                <a:spcPts val="1312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remoto,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266,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268F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circulante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equilibrado,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261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FSistema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equilibrado,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262FBarra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112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Baterías,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157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21515" y="4956704"/>
            <a:ext cx="2318366" cy="68720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954096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concentración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ácido,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controles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adicionales,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158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cargador,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160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modos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configuración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durante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batería,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04"/>
              </a:spcBef>
            </a:pPr>
            <a:r>
              <a:rPr sz="985" dirty="0">
                <a:latin typeface="Arial Unicode MS"/>
                <a:cs typeface="Arial Unicode MS"/>
              </a:rPr>
              <a:t>160-</a:t>
            </a:r>
            <a:r>
              <a:rPr sz="985" spc="-33" dirty="0">
                <a:latin typeface="Arial Unicode MS"/>
                <a:cs typeface="Arial Unicode MS"/>
              </a:rPr>
              <a:t>161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cargador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30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30</a:t>
            </a:r>
            <a:endParaRPr sz="656">
              <a:latin typeface="Arial Unicode MS"/>
              <a:cs typeface="Arial Unicode MS"/>
            </a:endParaRPr>
          </a:p>
          <a:p>
            <a:pPr marL="149154" marR="229983">
              <a:lnSpc>
                <a:spcPct val="127899"/>
              </a:lnSpc>
              <a:spcBef>
                <a:spcPts val="40"/>
              </a:spcBef>
            </a:pP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159-160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servicio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30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30</a:t>
            </a:r>
            <a:endParaRPr sz="854">
              <a:latin typeface="Arial Unicode MS"/>
              <a:cs typeface="Arial Unicode MS"/>
            </a:endParaRPr>
          </a:p>
          <a:p>
            <a:pPr marL="149154" marR="227482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Circuitos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CC,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determinando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158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en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subestaciones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161-</a:t>
            </a:r>
            <a:r>
              <a:rPr sz="721" spc="-33" dirty="0">
                <a:latin typeface="Arial Unicode MS"/>
                <a:cs typeface="Arial Unicode MS"/>
              </a:rPr>
              <a:t>162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mediciones,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159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fuentes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12"/>
              </a:spcBef>
            </a:pPr>
            <a:r>
              <a:rPr sz="656" dirty="0">
                <a:latin typeface="Arial Unicode MS"/>
                <a:cs typeface="Arial Unicode MS"/>
              </a:rPr>
              <a:t>consideraciones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seguridad,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158</a:t>
            </a:r>
            <a:endParaRPr sz="656">
              <a:latin typeface="Arial Unicode MS"/>
              <a:cs typeface="Arial Unicode MS"/>
            </a:endParaRPr>
          </a:p>
          <a:p>
            <a:pPr marL="16666" marR="6666" indent="132491">
              <a:lnSpc>
                <a:spcPct val="1512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gravedad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específica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concentración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ácido,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bahía,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181</a:t>
            </a:r>
            <a:endParaRPr sz="721">
              <a:latin typeface="Arial Unicode MS"/>
              <a:cs typeface="Arial Unicode MS"/>
            </a:endParaRPr>
          </a:p>
          <a:p>
            <a:pPr marL="16666" marR="349141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cojinetes,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250-</a:t>
            </a:r>
            <a:r>
              <a:rPr sz="721" spc="-33" dirty="0">
                <a:latin typeface="Arial Unicode MS"/>
                <a:cs typeface="Arial Unicode MS"/>
              </a:rPr>
              <a:t>251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BF.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(BF)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Relé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polarizado,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312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biomasa,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  <a:p>
            <a:pPr marL="16666" marR="538292">
              <a:lnSpc>
                <a:spcPct val="138200"/>
              </a:lnSpc>
              <a:spcBef>
                <a:spcPts val="20"/>
              </a:spcBef>
            </a:pPr>
            <a:r>
              <a:rPr sz="787" spc="-12" dirty="0">
                <a:latin typeface="Arial Unicode MS"/>
                <a:cs typeface="Arial Unicode MS"/>
              </a:rPr>
              <a:t>Enlaces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bipolares,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80-81,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81F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ciegos,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230-</a:t>
            </a:r>
            <a:r>
              <a:rPr sz="787" spc="-33" dirty="0">
                <a:latin typeface="Arial Unicode MS"/>
                <a:cs typeface="Arial Unicode MS"/>
              </a:rPr>
              <a:t>231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ciega,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287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919" spc="-12" dirty="0">
                <a:latin typeface="Arial Unicode MS"/>
                <a:cs typeface="Arial Unicode MS"/>
              </a:rPr>
              <a:t>Bloqueo</a:t>
            </a:r>
            <a:endParaRPr sz="919">
              <a:latin typeface="Arial Unicode MS"/>
              <a:cs typeface="Arial Unicode MS"/>
            </a:endParaRPr>
          </a:p>
          <a:p>
            <a:pPr marL="149154" marR="20832">
              <a:lnSpc>
                <a:spcPts val="1299"/>
              </a:lnSpc>
              <a:spcBef>
                <a:spcPts val="86"/>
              </a:spcBef>
            </a:pPr>
            <a:r>
              <a:rPr sz="591" dirty="0">
                <a:latin typeface="Arial Unicode MS"/>
                <a:cs typeface="Arial Unicode MS"/>
              </a:rPr>
              <a:t>esquema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transferencia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por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extralimitación,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225-226,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226F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358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268"/>
              </a:spcBef>
            </a:pPr>
            <a:r>
              <a:rPr sz="787" dirty="0">
                <a:latin typeface="Arial Unicode MS"/>
                <a:cs typeface="Arial Unicode MS"/>
              </a:rPr>
              <a:t>Impulsar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161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(BF),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199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78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módulo,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350</a:t>
            </a:r>
            <a:endParaRPr sz="591">
              <a:latin typeface="Arial Unicode MS"/>
              <a:cs typeface="Arial Unicode MS"/>
            </a:endParaRPr>
          </a:p>
          <a:p>
            <a:pPr marL="281645" marR="579125" indent="-132491">
              <a:lnSpc>
                <a:spcPts val="1312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266-269,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319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trabajado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para,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relé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319-</a:t>
            </a:r>
            <a:r>
              <a:rPr sz="854" spc="-33" dirty="0">
                <a:latin typeface="Arial Unicode MS"/>
                <a:cs typeface="Arial Unicode MS"/>
              </a:rPr>
              <a:t>320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aérea</a:t>
            </a:r>
            <a:endParaRPr sz="985">
              <a:latin typeface="Arial Unicode MS"/>
              <a:cs typeface="Arial Unicode MS"/>
            </a:endParaRPr>
          </a:p>
          <a:p>
            <a:pPr marL="414969">
              <a:spcBef>
                <a:spcPts val="315"/>
              </a:spcBef>
            </a:pP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319F</a:t>
            </a:r>
            <a:endParaRPr sz="787">
              <a:latin typeface="Arial Unicode MS"/>
              <a:cs typeface="Arial Unicode MS"/>
            </a:endParaRPr>
          </a:p>
          <a:p>
            <a:pPr marL="149154" marR="929099" indent="131656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operación,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320F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269F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total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eliminación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fallas,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320F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044739" y="9144415"/>
            <a:ext cx="160002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144" dirty="0">
                <a:latin typeface="Arial Unicode MS"/>
                <a:cs typeface="Arial Unicode MS"/>
              </a:rPr>
              <a:t>C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044741" y="9340902"/>
            <a:ext cx="2311697" cy="2566247"/>
          </a:xfrm>
          <a:prstGeom prst="rect">
            <a:avLst/>
          </a:prstGeom>
        </p:spPr>
        <p:txBody>
          <a:bodyPr vert="horz" wrap="square" lIns="0" tIns="77501" rIns="0" bIns="0" rtlCol="0">
            <a:spAutoFit/>
          </a:bodyPr>
          <a:lstStyle/>
          <a:p>
            <a:pPr marL="16666">
              <a:spcBef>
                <a:spcPts val="610"/>
              </a:spcBef>
            </a:pPr>
            <a:r>
              <a:rPr sz="854" spc="-12" dirty="0">
                <a:latin typeface="Arial Unicode MS"/>
                <a:cs typeface="Arial Unicode MS"/>
              </a:rPr>
              <a:t>Cable</a:t>
            </a:r>
            <a:endParaRPr sz="854">
              <a:latin typeface="Arial Unicode MS"/>
              <a:cs typeface="Arial Unicode MS"/>
            </a:endParaRPr>
          </a:p>
          <a:p>
            <a:pPr marL="149154" marR="408303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capacitancia,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75,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75Fconexión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GIS,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147,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149Fprueba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resistencia</a:t>
            </a:r>
            <a:r>
              <a:rPr sz="721" spc="5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75,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75Fconductores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73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positiva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76,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77F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mediciones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cero,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76,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77F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Capacitancia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(C),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64-66,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capacitiva,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64-</a:t>
            </a:r>
            <a:r>
              <a:rPr sz="854" spc="-33" dirty="0">
                <a:latin typeface="Arial Unicode MS"/>
                <a:cs typeface="Arial Unicode MS"/>
              </a:rPr>
              <a:t>65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capacitor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(CVT),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126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circuito,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127F</a:t>
            </a:r>
            <a:endParaRPr sz="787">
              <a:latin typeface="Arial Unicode MS"/>
              <a:cs typeface="Arial Unicode MS"/>
            </a:endParaRPr>
          </a:p>
          <a:p>
            <a:pPr marL="149154" marR="729946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127F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principio</a:t>
            </a:r>
            <a:r>
              <a:rPr sz="721" spc="24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funcionamiento,</a:t>
            </a:r>
            <a:r>
              <a:rPr sz="721" spc="24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126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2922846"/>
            <a:ext cx="1990027" cy="354378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6666">
              <a:spcBef>
                <a:spcPts val="414"/>
              </a:spcBef>
            </a:pPr>
            <a:r>
              <a:rPr sz="854" spc="-46" dirty="0">
                <a:latin typeface="Arial Unicode MS"/>
                <a:cs typeface="Arial Unicode MS"/>
              </a:rPr>
              <a:t>CB.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(CB)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CDC.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Célula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9"/>
              </a:spcBef>
            </a:pPr>
            <a:r>
              <a:rPr sz="854" spc="-26" dirty="0">
                <a:latin typeface="Arial Unicode MS"/>
                <a:cs typeface="Arial Unicode MS"/>
              </a:rPr>
              <a:t>(s)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datos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común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(CDC),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157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92" y="3449714"/>
            <a:ext cx="2270030" cy="28411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909933" algn="ctr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operación,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157-</a:t>
            </a:r>
            <a:r>
              <a:rPr sz="919" spc="-33" dirty="0">
                <a:latin typeface="Arial Unicode MS"/>
                <a:cs typeface="Arial Unicode MS"/>
              </a:rPr>
              <a:t>158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591" spc="-12" dirty="0">
                <a:latin typeface="Arial Unicode MS"/>
                <a:cs typeface="Arial Unicode MS"/>
              </a:rPr>
              <a:t>Relé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zona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calefacción.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Compruebe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zona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(CH</a:t>
            </a:r>
            <a:endParaRPr sz="591">
              <a:latin typeface="Arial Unicode MS"/>
              <a:cs typeface="Arial Unicode MS"/>
            </a:endParaRPr>
          </a:p>
          <a:p>
            <a:pPr marR="874102" algn="ctr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zona)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159-</a:t>
            </a:r>
            <a:r>
              <a:rPr sz="985" spc="-33" dirty="0">
                <a:latin typeface="Arial Unicode MS"/>
                <a:cs typeface="Arial Unicode MS"/>
              </a:rPr>
              <a:t>160</a:t>
            </a:r>
            <a:endParaRPr sz="985">
              <a:latin typeface="Arial Unicode MS"/>
              <a:cs typeface="Arial Unicode MS"/>
            </a:endParaRPr>
          </a:p>
          <a:p>
            <a:pPr marL="16666" marR="66662" indent="132491">
              <a:lnSpc>
                <a:spcPts val="1299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modos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durante,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160-</a:t>
            </a:r>
            <a:r>
              <a:rPr sz="721" spc="-33" dirty="0">
                <a:latin typeface="Arial Unicode MS"/>
                <a:cs typeface="Arial Unicode MS"/>
              </a:rPr>
              <a:t>161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Compruebe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355</a:t>
            </a:r>
            <a:endParaRPr sz="721">
              <a:latin typeface="Arial Unicode MS"/>
              <a:cs typeface="Arial Unicode MS"/>
            </a:endParaRPr>
          </a:p>
          <a:p>
            <a:pPr marL="16666" marR="203318">
              <a:lnSpc>
                <a:spcPts val="1312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Verificar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(relé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CH),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51-</a:t>
            </a:r>
            <a:r>
              <a:rPr sz="787" spc="-33" dirty="0">
                <a:latin typeface="Arial Unicode MS"/>
                <a:cs typeface="Arial Unicode MS"/>
              </a:rPr>
              <a:t>58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(CB),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85-86,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141,</a:t>
            </a:r>
            <a:endParaRPr sz="985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143-145,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181,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197-198,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287,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326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210"/>
              </a:spcBef>
            </a:pPr>
            <a:r>
              <a:rPr sz="919" spc="-12" dirty="0">
                <a:latin typeface="Arial Unicode MS"/>
                <a:cs typeface="Arial Unicode MS"/>
              </a:rPr>
              <a:t>controles</a:t>
            </a:r>
            <a:endParaRPr sz="919">
              <a:latin typeface="Arial Unicode MS"/>
              <a:cs typeface="Arial Unicode MS"/>
            </a:endParaRPr>
          </a:p>
          <a:p>
            <a:pPr marL="282479" marR="748278" algn="just">
              <a:lnSpc>
                <a:spcPts val="1312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cierre,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94Fcontrol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disparo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92-94,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95Fcalibración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49154" algn="just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manómetro,</a:t>
            </a:r>
            <a:r>
              <a:rPr sz="721" spc="32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endParaRPr sz="721">
              <a:latin typeface="Arial Unicode MS"/>
              <a:cs typeface="Arial Unicode MS"/>
            </a:endParaRPr>
          </a:p>
          <a:p>
            <a:pPr marL="149154" marR="153320" algn="just">
              <a:lnSpc>
                <a:spcPct val="150800"/>
              </a:lnSpc>
            </a:pPr>
            <a:r>
              <a:rPr sz="721" dirty="0">
                <a:latin typeface="Arial Unicode MS"/>
                <a:cs typeface="Arial Unicode MS"/>
              </a:rPr>
              <a:t>mecanismo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91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principio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arco,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86-87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73" y="6409250"/>
            <a:ext cx="2354198" cy="3538871"/>
          </a:xfrm>
          <a:prstGeom prst="rect">
            <a:avLst/>
          </a:prstGeom>
        </p:spPr>
        <p:txBody>
          <a:bodyPr vert="horz" wrap="square" lIns="0" tIns="62501" rIns="0" bIns="0" rtlCol="0">
            <a:spAutoFit/>
          </a:bodyPr>
          <a:lstStyle/>
          <a:p>
            <a:pPr marL="149154">
              <a:spcBef>
                <a:spcPts val="492"/>
              </a:spcBef>
            </a:pPr>
            <a:r>
              <a:rPr sz="787" dirty="0">
                <a:latin typeface="Arial Unicode MS"/>
                <a:cs typeface="Arial Unicode MS"/>
              </a:rPr>
              <a:t>globo,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145,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146F</a:t>
            </a:r>
            <a:endParaRPr sz="787" dirty="0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autoexplosión,</a:t>
            </a:r>
            <a:r>
              <a:rPr sz="787" spc="33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145,</a:t>
            </a:r>
            <a:endParaRPr sz="787" dirty="0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146Fprueba,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94-</a:t>
            </a:r>
            <a:r>
              <a:rPr sz="787" spc="-33" dirty="0">
                <a:latin typeface="Arial Unicode MS"/>
                <a:cs typeface="Arial Unicode MS"/>
              </a:rPr>
              <a:t>98</a:t>
            </a:r>
            <a:endParaRPr sz="787" dirty="0">
              <a:latin typeface="Arial Unicode MS"/>
              <a:cs typeface="Arial Unicode MS"/>
            </a:endParaRPr>
          </a:p>
          <a:p>
            <a:pPr marL="282479" marR="212485">
              <a:lnSpc>
                <a:spcPts val="1299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temporización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disyuntor,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prueba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97-98,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94-95,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96-</a:t>
            </a:r>
            <a:r>
              <a:rPr sz="656" spc="-33" dirty="0">
                <a:latin typeface="Arial Unicode MS"/>
                <a:cs typeface="Arial Unicode MS"/>
              </a:rPr>
              <a:t>97</a:t>
            </a:r>
            <a:endParaRPr sz="656" dirty="0">
              <a:latin typeface="Arial Unicode MS"/>
              <a:cs typeface="Arial Unicode MS"/>
            </a:endParaRPr>
          </a:p>
          <a:p>
            <a:pPr marL="282479" marR="174987">
              <a:lnSpc>
                <a:spcPts val="1312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reducido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95-96,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98</a:t>
            </a:r>
            <a:endParaRPr sz="656" dirty="0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sincronización,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97-</a:t>
            </a:r>
            <a:r>
              <a:rPr sz="525" spc="-33" dirty="0">
                <a:latin typeface="Arial Unicode MS"/>
                <a:cs typeface="Arial Unicode MS"/>
              </a:rPr>
              <a:t>98</a:t>
            </a:r>
            <a:endParaRPr sz="525" dirty="0">
              <a:latin typeface="Arial Unicode MS"/>
              <a:cs typeface="Arial Unicode MS"/>
            </a:endParaRPr>
          </a:p>
          <a:p>
            <a:pPr marL="149154">
              <a:spcBef>
                <a:spcPts val="275"/>
              </a:spcBef>
            </a:pPr>
            <a:r>
              <a:rPr sz="919" dirty="0" err="1">
                <a:latin typeface="Arial Unicode MS"/>
                <a:cs typeface="Arial Unicode MS"/>
              </a:rPr>
              <a:t>tipos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 err="1" smtClean="0">
                <a:latin typeface="Arial Unicode MS"/>
                <a:cs typeface="Arial Unicode MS"/>
              </a:rPr>
              <a:t>basados</a:t>
            </a:r>
            <a:r>
              <a:rPr lang="es-ES" sz="919" spc="263" dirty="0" smtClean="0">
                <a:latin typeface="Arial Unicode MS"/>
                <a:cs typeface="Arial Unicode MS"/>
              </a:rPr>
              <a:t> </a:t>
            </a:r>
            <a:r>
              <a:rPr sz="919" dirty="0" err="1" smtClean="0">
                <a:latin typeface="Arial Unicode MS"/>
                <a:cs typeface="Arial Unicode MS"/>
              </a:rPr>
              <a:t>en</a:t>
            </a:r>
            <a:r>
              <a:rPr sz="919" spc="91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88-</a:t>
            </a:r>
            <a:r>
              <a:rPr sz="919" spc="-33" dirty="0">
                <a:latin typeface="Arial Unicode MS"/>
                <a:cs typeface="Arial Unicode MS"/>
              </a:rPr>
              <a:t>91</a:t>
            </a:r>
            <a:endParaRPr sz="919" dirty="0">
              <a:latin typeface="Arial Unicode MS"/>
              <a:cs typeface="Arial Unicode MS"/>
            </a:endParaRPr>
          </a:p>
          <a:p>
            <a:pPr marL="282479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88</a:t>
            </a:r>
            <a:endParaRPr sz="854" dirty="0">
              <a:latin typeface="Arial Unicode MS"/>
              <a:cs typeface="Arial Unicode MS"/>
            </a:endParaRPr>
          </a:p>
          <a:p>
            <a:pPr marL="282479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CB,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88</a:t>
            </a:r>
            <a:endParaRPr sz="721" dirty="0">
              <a:latin typeface="Arial Unicode MS"/>
              <a:cs typeface="Arial Unicode MS"/>
            </a:endParaRPr>
          </a:p>
          <a:p>
            <a:pPr marL="282479">
              <a:spcBef>
                <a:spcPts val="184"/>
              </a:spcBef>
            </a:pP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90-</a:t>
            </a:r>
            <a:r>
              <a:rPr sz="985" spc="-33" dirty="0">
                <a:latin typeface="Arial Unicode MS"/>
                <a:cs typeface="Arial Unicode MS"/>
              </a:rPr>
              <a:t>91</a:t>
            </a:r>
            <a:endParaRPr sz="985" dirty="0">
              <a:latin typeface="Arial Unicode MS"/>
              <a:cs typeface="Arial Unicode MS"/>
            </a:endParaRPr>
          </a:p>
          <a:p>
            <a:pPr marL="282479">
              <a:spcBef>
                <a:spcPts val="118"/>
              </a:spcBef>
            </a:pP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88-</a:t>
            </a:r>
            <a:r>
              <a:rPr sz="985" spc="-33" dirty="0">
                <a:latin typeface="Arial Unicode MS"/>
                <a:cs typeface="Arial Unicode MS"/>
              </a:rPr>
              <a:t>90</a:t>
            </a:r>
            <a:endParaRPr sz="985" dirty="0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10P,</a:t>
            </a:r>
            <a:r>
              <a:rPr sz="919" spc="-4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109</a:t>
            </a:r>
            <a:endParaRPr sz="919" dirty="0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5P,</a:t>
            </a:r>
            <a:r>
              <a:rPr sz="919" spc="-33" dirty="0">
                <a:latin typeface="Arial Unicode MS"/>
                <a:cs typeface="Arial Unicode MS"/>
              </a:rPr>
              <a:t> 109</a:t>
            </a:r>
            <a:endParaRPr sz="919" dirty="0">
              <a:latin typeface="Arial Unicode MS"/>
              <a:cs typeface="Arial Unicode MS"/>
            </a:endParaRPr>
          </a:p>
          <a:p>
            <a:pPr marL="16666" marR="1473224">
              <a:lnSpc>
                <a:spcPts val="1312"/>
              </a:lnSpc>
              <a:spcBef>
                <a:spcPts val="66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5P20,</a:t>
            </a:r>
            <a:r>
              <a:rPr sz="919" spc="-33" dirty="0">
                <a:latin typeface="Arial Unicode MS"/>
                <a:cs typeface="Arial Unicode MS"/>
              </a:rPr>
              <a:t> 109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 </a:t>
            </a:r>
            <a:r>
              <a:rPr sz="919" spc="-66" dirty="0">
                <a:latin typeface="Arial Unicode MS"/>
                <a:cs typeface="Arial Unicode MS"/>
              </a:rPr>
              <a:t>P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CT,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109</a:t>
            </a:r>
            <a:endParaRPr sz="919" dirty="0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X,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109-110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trifásico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 dirty="0">
              <a:latin typeface="Arial Unicode MS"/>
              <a:cs typeface="Arial Unicode MS"/>
            </a:endParaRPr>
          </a:p>
          <a:p>
            <a:pPr marL="16666" marR="711614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primer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230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impulso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cierre,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cierre,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231</a:t>
            </a:r>
            <a:endParaRPr sz="721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77" y="10072410"/>
            <a:ext cx="2289197" cy="1688790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Colector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elevador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principal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protecciones,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Alimentador</a:t>
            </a:r>
            <a:r>
              <a:rPr sz="656" spc="30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colector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zona,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59-</a:t>
            </a:r>
            <a:r>
              <a:rPr sz="854" spc="-33" dirty="0">
                <a:latin typeface="Arial Unicode MS"/>
                <a:cs typeface="Arial Unicode MS"/>
              </a:rPr>
              <a:t>67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eléctricas,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25-26,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118-</a:t>
            </a:r>
            <a:r>
              <a:rPr sz="854" spc="-33" dirty="0">
                <a:latin typeface="Arial Unicode MS"/>
                <a:cs typeface="Arial Unicode MS"/>
              </a:rPr>
              <a:t>121</a:t>
            </a:r>
            <a:endParaRPr sz="854">
              <a:latin typeface="Arial Unicode MS"/>
              <a:cs typeface="Arial Unicode MS"/>
            </a:endParaRPr>
          </a:p>
          <a:p>
            <a:pPr marL="282479" marR="6666">
              <a:lnSpc>
                <a:spcPts val="1312"/>
              </a:lnSpc>
              <a:spcBef>
                <a:spcPts val="86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transformador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corriente,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121Fpolaridad</a:t>
            </a:r>
            <a:r>
              <a:rPr sz="525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transformador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corriente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/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movimiento,</a:t>
            </a:r>
            <a:endParaRPr sz="525">
              <a:latin typeface="Arial Unicode MS"/>
              <a:cs typeface="Arial Unicode MS"/>
            </a:endParaRPr>
          </a:p>
          <a:p>
            <a:pPr marL="414969">
              <a:lnSpc>
                <a:spcPts val="1247"/>
              </a:lnSpc>
            </a:pPr>
            <a:r>
              <a:rPr sz="1050" spc="-26" dirty="0">
                <a:latin typeface="Arial Unicode MS"/>
                <a:cs typeface="Arial Unicode MS"/>
              </a:rPr>
              <a:t>119F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235532" y="2919480"/>
            <a:ext cx="2415033" cy="88562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199152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magnetización,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120Fprueba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CT,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120Fde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315"/>
              </a:spcBef>
            </a:pPr>
            <a:r>
              <a:rPr sz="854" spc="-12" dirty="0">
                <a:latin typeface="Arial Unicode MS"/>
                <a:cs typeface="Arial Unicode MS"/>
              </a:rPr>
              <a:t>cables</a:t>
            </a:r>
            <a:endParaRPr sz="854">
              <a:latin typeface="Arial Unicode MS"/>
              <a:cs typeface="Arial Unicode MS"/>
            </a:endParaRPr>
          </a:p>
          <a:p>
            <a:pPr marL="149154" marR="284146">
              <a:lnSpc>
                <a:spcPts val="1312"/>
              </a:lnSpc>
              <a:spcBef>
                <a:spcPts val="78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capacitancia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75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75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verificaciones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continuidad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72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72" dirty="0">
                <a:latin typeface="Arial Unicode MS"/>
                <a:cs typeface="Arial Unicode MS"/>
              </a:rPr>
              <a:t>CC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cable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243"/>
              </a:spcBef>
            </a:pPr>
            <a:r>
              <a:rPr sz="787" dirty="0">
                <a:latin typeface="Arial Unicode MS"/>
                <a:cs typeface="Arial Unicode MS"/>
              </a:rPr>
              <a:t>conductores,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73</a:t>
            </a:r>
            <a:endParaRPr sz="787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105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revestimiento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aislamiento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52" dirty="0">
                <a:latin typeface="Arial Unicode MS"/>
                <a:cs typeface="Arial Unicode MS"/>
              </a:rPr>
              <a:t>CC,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74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CA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resonante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para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kV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cables,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78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medidas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impedancia,</a:t>
            </a:r>
            <a:r>
              <a:rPr sz="854" spc="25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76</a:t>
            </a:r>
            <a:endParaRPr sz="854">
              <a:latin typeface="Arial Unicode MS"/>
              <a:cs typeface="Arial Unicode MS"/>
            </a:endParaRPr>
          </a:p>
          <a:p>
            <a:pPr marL="281645" marR="284146" indent="-132491">
              <a:lnSpc>
                <a:spcPct val="1272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impedancia,</a:t>
            </a:r>
            <a:r>
              <a:rPr sz="854" spc="25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76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551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spc="-40" dirty="0">
                <a:latin typeface="Arial Unicode MS"/>
                <a:cs typeface="Arial Unicode MS"/>
              </a:rPr>
              <a:t>SVL,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77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531"/>
              </a:spcBef>
            </a:pPr>
            <a:r>
              <a:rPr sz="656" dirty="0">
                <a:latin typeface="Arial Unicode MS"/>
                <a:cs typeface="Arial Unicode MS"/>
              </a:rPr>
              <a:t>verificación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cruzada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 marR="812439" indent="264980">
              <a:lnSpc>
                <a:spcPct val="150300"/>
              </a:lnSpc>
              <a:spcBef>
                <a:spcPts val="20"/>
              </a:spcBef>
            </a:pPr>
            <a:r>
              <a:rPr sz="721" dirty="0">
                <a:latin typeface="Arial Unicode MS"/>
                <a:cs typeface="Arial Unicode MS"/>
              </a:rPr>
              <a:t>funda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metálica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76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12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distribución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CA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584"/>
              </a:spcBef>
            </a:pPr>
            <a:r>
              <a:rPr sz="591" dirty="0">
                <a:latin typeface="Arial Unicode MS"/>
                <a:cs typeface="Arial Unicode MS"/>
              </a:rPr>
              <a:t>pruebas,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29</a:t>
            </a:r>
            <a:endParaRPr sz="591">
              <a:latin typeface="Arial Unicode MS"/>
              <a:cs typeface="Arial Unicode MS"/>
            </a:endParaRPr>
          </a:p>
          <a:p>
            <a:pPr marL="149154" marR="232482">
              <a:lnSpc>
                <a:spcPct val="183700"/>
              </a:lnSpc>
              <a:spcBef>
                <a:spcPts val="12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cargador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663"/>
              </a:spcBef>
            </a:pPr>
            <a:r>
              <a:rPr sz="525" dirty="0">
                <a:latin typeface="Arial Unicode MS"/>
                <a:cs typeface="Arial Unicode MS"/>
              </a:rPr>
              <a:t>pruebas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puesta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en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servicio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transformadores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corriente,</a:t>
            </a:r>
            <a:endParaRPr sz="525">
              <a:latin typeface="Arial Unicode MS"/>
              <a:cs typeface="Arial Unicode MS"/>
            </a:endParaRPr>
          </a:p>
          <a:p>
            <a:pPr marL="281645">
              <a:spcBef>
                <a:spcPts val="224"/>
              </a:spcBef>
            </a:pPr>
            <a:r>
              <a:rPr sz="985" dirty="0">
                <a:latin typeface="Arial Unicode MS"/>
                <a:cs typeface="Arial Unicode MS"/>
              </a:rPr>
              <a:t>25-</a:t>
            </a:r>
            <a:r>
              <a:rPr sz="985" spc="-33" dirty="0">
                <a:latin typeface="Arial Unicode MS"/>
                <a:cs typeface="Arial Unicode MS"/>
              </a:rPr>
              <a:t>26</a:t>
            </a:r>
            <a:endParaRPr sz="985">
              <a:latin typeface="Arial Unicode MS"/>
              <a:cs typeface="Arial Unicode MS"/>
            </a:endParaRPr>
          </a:p>
          <a:p>
            <a:pPr marL="281645" marR="329976" indent="-132491">
              <a:lnSpc>
                <a:spcPts val="1312"/>
              </a:lnSpc>
              <a:spcBef>
                <a:spcPts val="52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paneles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CC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29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final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energización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procedimientos,</a:t>
            </a:r>
            <a:r>
              <a:rPr sz="721" spc="41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28-</a:t>
            </a:r>
            <a:r>
              <a:rPr sz="721" spc="-33" dirty="0">
                <a:latin typeface="Arial Unicode MS"/>
                <a:cs typeface="Arial Unicode MS"/>
              </a:rPr>
              <a:t>29</a:t>
            </a:r>
            <a:endParaRPr sz="721">
              <a:latin typeface="Arial Unicode MS"/>
              <a:cs typeface="Arial Unicode MS"/>
            </a:endParaRPr>
          </a:p>
          <a:p>
            <a:pPr marL="281645" marR="161654" indent="-132491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gas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26-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tensión,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27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gestión,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23-</a:t>
            </a:r>
            <a:r>
              <a:rPr sz="985" spc="-33" dirty="0">
                <a:latin typeface="Arial Unicode MS"/>
                <a:cs typeface="Arial Unicode MS"/>
              </a:rPr>
              <a:t>24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potencia,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210"/>
              </a:spcBef>
            </a:pPr>
            <a:r>
              <a:rPr sz="985" dirty="0">
                <a:latin typeface="Arial Unicode MS"/>
                <a:cs typeface="Arial Unicode MS"/>
              </a:rPr>
              <a:t>24-</a:t>
            </a:r>
            <a:r>
              <a:rPr sz="985" spc="-33" dirty="0">
                <a:latin typeface="Arial Unicode MS"/>
                <a:cs typeface="Arial Unicode MS"/>
              </a:rPr>
              <a:t>25</a:t>
            </a:r>
            <a:endParaRPr sz="985">
              <a:latin typeface="Arial Unicode MS"/>
              <a:cs typeface="Arial Unicode MS"/>
            </a:endParaRPr>
          </a:p>
          <a:p>
            <a:pPr marL="149154" marR="569125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en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control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602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tensión,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26</a:t>
            </a:r>
            <a:endParaRPr sz="1050">
              <a:latin typeface="Arial Unicode MS"/>
              <a:cs typeface="Arial Unicode MS"/>
            </a:endParaRPr>
          </a:p>
          <a:p>
            <a:pPr marL="16666" marR="475798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utilizando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IEC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61850,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185-187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854" dirty="0">
                <a:latin typeface="Arial Unicode MS"/>
                <a:cs typeface="Arial Unicode MS"/>
              </a:rPr>
              <a:t>general,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67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602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68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primarias,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67-</a:t>
            </a:r>
            <a:r>
              <a:rPr sz="721" spc="-46" dirty="0">
                <a:latin typeface="Arial Unicode MS"/>
                <a:cs typeface="Arial Unicode MS"/>
              </a:rPr>
              <a:t>68</a:t>
            </a:r>
            <a:endParaRPr sz="721">
              <a:latin typeface="Arial Unicode MS"/>
              <a:cs typeface="Arial Unicode MS"/>
            </a:endParaRPr>
          </a:p>
          <a:p>
            <a:pPr marL="149154" marR="1300737">
              <a:lnSpc>
                <a:spcPts val="1299"/>
              </a:lnSpc>
              <a:spcBef>
                <a:spcPts val="125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secundarias,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68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325-</a:t>
            </a:r>
            <a:r>
              <a:rPr sz="721" spc="-33" dirty="0">
                <a:latin typeface="Arial Unicode MS"/>
                <a:cs typeface="Arial Unicode MS"/>
              </a:rPr>
              <a:t>326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642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un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extremo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otro,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326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544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326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326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384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490" y="2907880"/>
            <a:ext cx="2252530" cy="4363198"/>
          </a:xfrm>
          <a:prstGeom prst="rect">
            <a:avLst/>
          </a:prstGeom>
        </p:spPr>
        <p:txBody>
          <a:bodyPr vert="horz" wrap="square" lIns="0" tIns="75835" rIns="0" bIns="0" rtlCol="0">
            <a:spAutoFit/>
          </a:bodyPr>
          <a:lstStyle/>
          <a:p>
            <a:pPr marL="16666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(Continuado)</a:t>
            </a:r>
            <a:endParaRPr sz="787">
              <a:latin typeface="Arial Unicode MS"/>
              <a:cs typeface="Arial Unicode MS"/>
            </a:endParaRPr>
          </a:p>
          <a:p>
            <a:pPr marL="281645" marR="359140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inyección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325-326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Clase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datos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(CDC),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182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Comunicación,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183</a:t>
            </a:r>
            <a:endParaRPr sz="721">
              <a:latin typeface="Arial Unicode MS"/>
              <a:cs typeface="Arial Unicode MS"/>
            </a:endParaRPr>
          </a:p>
          <a:p>
            <a:pPr marR="1381565" algn="r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61850</a:t>
            </a:r>
            <a:endParaRPr sz="919">
              <a:latin typeface="Arial Unicode MS"/>
              <a:cs typeface="Arial Unicode MS"/>
            </a:endParaRPr>
          </a:p>
          <a:p>
            <a:pPr marR="1364899" algn="r">
              <a:spcBef>
                <a:spcPts val="334"/>
              </a:spcBef>
            </a:pPr>
            <a:r>
              <a:rPr sz="787" dirty="0">
                <a:latin typeface="Arial Unicode MS"/>
                <a:cs typeface="Arial Unicode MS"/>
              </a:rPr>
              <a:t>protocolos,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179</a:t>
            </a:r>
            <a:endParaRPr sz="787">
              <a:latin typeface="Arial Unicode MS"/>
              <a:cs typeface="Arial Unicode MS"/>
            </a:endParaRPr>
          </a:p>
          <a:p>
            <a:pPr marR="1427395" algn="r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campo,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180t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sistema,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endParaRPr sz="787">
              <a:latin typeface="Arial Unicode MS"/>
              <a:cs typeface="Arial Unicode MS"/>
            </a:endParaRPr>
          </a:p>
          <a:p>
            <a:pPr marL="16666" marR="969095">
              <a:lnSpc>
                <a:spcPct val="147000"/>
              </a:lnSpc>
              <a:spcBef>
                <a:spcPts val="26"/>
              </a:spcBef>
            </a:pP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291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compresor,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Conductores,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Confidencialidad,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endParaRPr sz="787">
              <a:latin typeface="Arial Unicode MS"/>
              <a:cs typeface="Arial Unicode MS"/>
            </a:endParaRPr>
          </a:p>
          <a:p>
            <a:pPr marL="16666" marR="178320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Diagrama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cableado,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9-</a:t>
            </a:r>
            <a:r>
              <a:rPr sz="721" spc="-33" dirty="0">
                <a:latin typeface="Arial Unicode MS"/>
                <a:cs typeface="Arial Unicode MS"/>
              </a:rPr>
              <a:t>10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Conservador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tanque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expansión,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49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contacto,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94-95,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95F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Contaminantes,</a:t>
            </a:r>
            <a:r>
              <a:rPr sz="721" spc="28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90</a:t>
            </a:r>
            <a:endParaRPr sz="721">
              <a:latin typeface="Arial Unicode MS"/>
              <a:cs typeface="Arial Unicode MS"/>
            </a:endParaRPr>
          </a:p>
          <a:p>
            <a:pPr marR="816607" algn="ctr">
              <a:spcBef>
                <a:spcPts val="243"/>
              </a:spcBef>
            </a:pPr>
            <a:r>
              <a:rPr sz="787" dirty="0">
                <a:latin typeface="Arial Unicode MS"/>
                <a:cs typeface="Arial Unicode MS"/>
              </a:rPr>
              <a:t>Contaminación,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para</a:t>
            </a:r>
            <a:endParaRPr sz="787">
              <a:latin typeface="Arial Unicode MS"/>
              <a:cs typeface="Arial Unicode MS"/>
            </a:endParaRPr>
          </a:p>
          <a:p>
            <a:pPr marR="766610" algn="ctr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subproductos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gaseosos,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endParaRPr sz="721">
              <a:latin typeface="Arial Unicode MS"/>
              <a:cs typeface="Arial Unicode MS"/>
            </a:endParaRPr>
          </a:p>
          <a:p>
            <a:pPr marL="149154" marR="1039924">
              <a:lnSpc>
                <a:spcPts val="1312"/>
              </a:lnSpc>
              <a:spcBef>
                <a:spcPts val="105"/>
              </a:spcBef>
            </a:pPr>
            <a:r>
              <a:rPr sz="656" dirty="0">
                <a:latin typeface="Arial Unicode MS"/>
                <a:cs typeface="Arial Unicode MS"/>
              </a:rPr>
              <a:t>contenido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humedad,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contenido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oxígeno,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spc="-12" dirty="0">
                <a:latin typeface="Arial Unicode MS"/>
                <a:cs typeface="Arial Unicode MS"/>
              </a:rPr>
              <a:t>Continuidad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cheque,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72,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73F</a:t>
            </a:r>
            <a:endParaRPr sz="787">
              <a:latin typeface="Arial Unicode MS"/>
              <a:cs typeface="Arial Unicode MS"/>
            </a:endParaRPr>
          </a:p>
          <a:p>
            <a:pPr marL="16666" marR="134157" indent="132491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secundarios,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121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monitoreo,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199-201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Sistema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148-149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corona,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478" y="7415360"/>
            <a:ext cx="2514200" cy="4027763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cruzada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metal</a:t>
            </a:r>
            <a:endParaRPr sz="721">
              <a:latin typeface="Arial Unicode MS"/>
              <a:cs typeface="Arial Unicode MS"/>
            </a:endParaRPr>
          </a:p>
          <a:p>
            <a:pPr marL="16666" marR="176654" indent="398305">
              <a:lnSpc>
                <a:spcPct val="138300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funda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76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polietileno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reticulado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(XLPE),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71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CT.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(CT).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alternativa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(CA);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426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continua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(DC)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capacitivo,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64-</a:t>
            </a:r>
            <a:r>
              <a:rPr sz="919" spc="-33" dirty="0">
                <a:latin typeface="Arial Unicode MS"/>
                <a:cs typeface="Arial Unicode MS"/>
              </a:rPr>
              <a:t>65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discriminación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por,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203-</a:t>
            </a:r>
            <a:r>
              <a:rPr sz="787" spc="-33" dirty="0">
                <a:latin typeface="Arial Unicode MS"/>
                <a:cs typeface="Arial Unicode MS"/>
              </a:rPr>
              <a:t>204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irrupción,</a:t>
            </a:r>
            <a:r>
              <a:rPr sz="787" spc="30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270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interponer</a:t>
            </a:r>
            <a:r>
              <a:rPr sz="854" spc="34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34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"auxiliar"</a:t>
            </a:r>
            <a:r>
              <a:rPr sz="854" spc="34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para,</a:t>
            </a:r>
            <a:r>
              <a:rPr sz="854" spc="34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298,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78"/>
              </a:spcBef>
            </a:pPr>
            <a:r>
              <a:rPr sz="1050" spc="-26" dirty="0">
                <a:latin typeface="Arial Unicode MS"/>
                <a:cs typeface="Arial Unicode MS"/>
              </a:rPr>
              <a:t>298F</a:t>
            </a:r>
            <a:endParaRPr sz="1050">
              <a:latin typeface="Arial Unicode MS"/>
              <a:cs typeface="Arial Unicode MS"/>
            </a:endParaRPr>
          </a:p>
          <a:p>
            <a:pPr marL="149154" marR="1641546">
              <a:lnSpc>
                <a:spcPts val="1312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290,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carga,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62,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63F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valoraciones,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85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6"/>
              </a:spcBef>
            </a:pPr>
            <a:r>
              <a:rPr sz="985" dirty="0">
                <a:latin typeface="Arial Unicode MS"/>
                <a:cs typeface="Arial Unicode MS"/>
              </a:rPr>
              <a:t>total,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64-</a:t>
            </a:r>
            <a:r>
              <a:rPr sz="985" spc="-33" dirty="0">
                <a:latin typeface="Arial Unicode MS"/>
                <a:cs typeface="Arial Unicode MS"/>
              </a:rPr>
              <a:t>65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62-</a:t>
            </a:r>
            <a:r>
              <a:rPr sz="721" spc="-33" dirty="0">
                <a:latin typeface="Arial Unicode MS"/>
                <a:cs typeface="Arial Unicode MS"/>
              </a:rPr>
              <a:t>63</a:t>
            </a:r>
            <a:endParaRPr sz="721">
              <a:latin typeface="Arial Unicode MS"/>
              <a:cs typeface="Arial Unicode MS"/>
            </a:endParaRPr>
          </a:p>
          <a:p>
            <a:pPr marL="414969" marR="163322" indent="-399137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(CT),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105,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106F,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111F,</a:t>
            </a:r>
            <a:r>
              <a:rPr sz="721" spc="5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143, 147,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190,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282,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326, 366-367.Ver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también</a:t>
            </a:r>
            <a:endParaRPr sz="721">
              <a:latin typeface="Arial Unicode MS"/>
              <a:cs typeface="Arial Unicode MS"/>
            </a:endParaRPr>
          </a:p>
          <a:p>
            <a:pPr marL="149154" marR="248315" indent="264980">
              <a:lnSpc>
                <a:spcPct val="150800"/>
              </a:lnSpc>
            </a:pPr>
            <a:r>
              <a:rPr sz="721" spc="-12" dirty="0">
                <a:latin typeface="Arial Unicode MS"/>
                <a:cs typeface="Arial Unicode MS"/>
              </a:rPr>
              <a:t>Clases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precisión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(TT)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abierto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111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medición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precisión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corriente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74"/>
              </a:spcBef>
            </a:pPr>
            <a:r>
              <a:rPr sz="919" dirty="0">
                <a:latin typeface="Arial Unicode MS"/>
                <a:cs typeface="Arial Unicode MS"/>
              </a:rPr>
              <a:t>clases,</a:t>
            </a:r>
            <a:r>
              <a:rPr sz="919" spc="-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109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77859" y="2976648"/>
            <a:ext cx="2193363" cy="2825954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48323">
              <a:spcBef>
                <a:spcPts val="256"/>
              </a:spcBef>
            </a:pPr>
            <a:r>
              <a:rPr sz="591" dirty="0">
                <a:latin typeface="Arial Unicode MS"/>
                <a:cs typeface="Arial Unicode MS"/>
              </a:rPr>
              <a:t>precisión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204"/>
              </a:spcBef>
            </a:pPr>
            <a:r>
              <a:rPr sz="985" dirty="0">
                <a:latin typeface="Arial Unicode MS"/>
                <a:cs typeface="Arial Unicode MS"/>
              </a:rPr>
              <a:t>clases,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109-</a:t>
            </a:r>
            <a:r>
              <a:rPr sz="985" spc="-33" dirty="0">
                <a:latin typeface="Arial Unicode MS"/>
                <a:cs typeface="Arial Unicode MS"/>
              </a:rPr>
              <a:t>110</a:t>
            </a:r>
            <a:endParaRPr sz="985">
              <a:latin typeface="Arial Unicode MS"/>
              <a:cs typeface="Arial Unicode MS"/>
            </a:endParaRPr>
          </a:p>
          <a:p>
            <a:pPr marL="16666" marR="18332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ventajas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instrumentos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ópticos,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116-118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con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espacio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112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primario,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112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112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72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pruebas</a:t>
            </a:r>
            <a:endParaRPr sz="656">
              <a:latin typeface="Arial Unicode MS"/>
              <a:cs typeface="Arial Unicode MS"/>
            </a:endParaRPr>
          </a:p>
          <a:p>
            <a:pPr marL="148323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25-</a:t>
            </a:r>
            <a:r>
              <a:rPr sz="721" spc="-33" dirty="0">
                <a:latin typeface="Arial Unicode MS"/>
                <a:cs typeface="Arial Unicode MS"/>
              </a:rPr>
              <a:t>26,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118-</a:t>
            </a:r>
            <a:r>
              <a:rPr sz="985" spc="-33" dirty="0">
                <a:latin typeface="Arial Unicode MS"/>
                <a:cs typeface="Arial Unicode MS"/>
              </a:rPr>
              <a:t>121</a:t>
            </a:r>
            <a:endParaRPr sz="985">
              <a:latin typeface="Arial Unicode MS"/>
              <a:cs typeface="Arial Unicode MS"/>
            </a:endParaRPr>
          </a:p>
          <a:p>
            <a:pPr marL="148323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controles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visuales,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25,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118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115</a:t>
            </a:r>
            <a:endParaRPr sz="787">
              <a:latin typeface="Arial Unicode MS"/>
              <a:cs typeface="Arial Unicode MS"/>
            </a:endParaRPr>
          </a:p>
          <a:p>
            <a:pPr marL="16666" marR="1019091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equivalente,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147F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591" dirty="0">
                <a:latin typeface="Arial Unicode MS"/>
                <a:cs typeface="Arial Unicode MS"/>
              </a:rPr>
              <a:t>punto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rodilla,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115</a:t>
            </a:r>
            <a:endParaRPr sz="591">
              <a:latin typeface="Arial Unicode MS"/>
              <a:cs typeface="Arial Unicode MS"/>
            </a:endParaRPr>
          </a:p>
          <a:p>
            <a:pPr marL="16666" marR="25831">
              <a:lnSpc>
                <a:spcPct val="138300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acoplador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114F,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magnetización,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105-108,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316,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316FOCT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OVT,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115-118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supervisión,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355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44705" y="5911769"/>
            <a:ext cx="2030027" cy="8658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340809">
              <a:lnSpc>
                <a:spcPct val="1378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rendimiento</a:t>
            </a:r>
            <a:r>
              <a:rPr sz="787" spc="4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transitorio,</a:t>
            </a:r>
            <a:r>
              <a:rPr sz="787" spc="4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113-</a:t>
            </a:r>
            <a:r>
              <a:rPr sz="787" spc="-33" dirty="0">
                <a:latin typeface="Arial Unicode MS"/>
                <a:cs typeface="Arial Unicode MS"/>
              </a:rPr>
              <a:t>115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primario,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corte,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656" spc="-40" dirty="0">
                <a:latin typeface="Arial Unicode MS"/>
                <a:cs typeface="Arial Unicode MS"/>
              </a:rPr>
              <a:t>CVT.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condensador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spc="-12" dirty="0">
                <a:latin typeface="Arial Unicode MS"/>
                <a:cs typeface="Arial Unicode MS"/>
              </a:rPr>
              <a:t>(CVT)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044726" y="6851996"/>
            <a:ext cx="2349197" cy="4525942"/>
          </a:xfrm>
          <a:prstGeom prst="rect">
            <a:avLst/>
          </a:prstGeom>
        </p:spPr>
        <p:txBody>
          <a:bodyPr vert="horz" wrap="square" lIns="0" tIns="150836" rIns="0" bIns="0" rtlCol="0">
            <a:spAutoFit/>
          </a:bodyPr>
          <a:lstStyle/>
          <a:p>
            <a:pPr marL="16666">
              <a:spcBef>
                <a:spcPts val="1188"/>
              </a:spcBef>
            </a:pPr>
            <a:r>
              <a:rPr sz="1575" spc="7" dirty="0">
                <a:latin typeface="Arial Unicode MS"/>
                <a:cs typeface="Arial Unicode MS"/>
              </a:rPr>
              <a:t>D</a:t>
            </a:r>
            <a:endParaRPr sz="1575" dirty="0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térmica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devanados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compuerta,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251</a:t>
            </a:r>
            <a:endParaRPr sz="591" dirty="0">
              <a:latin typeface="Arial Unicode MS"/>
              <a:cs typeface="Arial Unicode MS"/>
            </a:endParaRPr>
          </a:p>
          <a:p>
            <a:pPr marL="16666" marR="189986">
              <a:lnSpc>
                <a:spcPct val="184800"/>
              </a:lnSpc>
            </a:pPr>
            <a:r>
              <a:rPr sz="591" spc="-26" dirty="0">
                <a:latin typeface="Arial Unicode MS"/>
                <a:cs typeface="Arial Unicode MS"/>
              </a:rPr>
              <a:t>DAR.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Retraso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(DAR)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Unidades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adquisición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datos,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141</a:t>
            </a:r>
            <a:endParaRPr sz="591" dirty="0">
              <a:latin typeface="Arial Unicode MS"/>
              <a:cs typeface="Arial Unicode MS"/>
            </a:endParaRPr>
          </a:p>
          <a:p>
            <a:pPr marL="16666">
              <a:spcBef>
                <a:spcPts val="597"/>
              </a:spcBef>
            </a:pP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muerto</a:t>
            </a:r>
            <a:endParaRPr sz="591" dirty="0">
              <a:latin typeface="Arial Unicode MS"/>
              <a:cs typeface="Arial Unicode MS"/>
            </a:endParaRPr>
          </a:p>
          <a:p>
            <a:pPr marL="149154" marR="819939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232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CB,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endParaRPr sz="656" dirty="0">
              <a:latin typeface="Arial Unicode MS"/>
              <a:cs typeface="Arial Unicode MS"/>
            </a:endParaRPr>
          </a:p>
          <a:p>
            <a:pPr marL="16666" marR="133324">
              <a:lnSpc>
                <a:spcPct val="151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Rodamiento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defectuoso,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250-251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Filosofía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definido,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201,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202FRelés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 err="1" smtClean="0">
                <a:latin typeface="Arial Unicode MS"/>
                <a:cs typeface="Arial Unicode MS"/>
              </a:rPr>
              <a:t>tiempo</a:t>
            </a:r>
            <a:r>
              <a:rPr lang="es-ES" sz="721" spc="525" dirty="0" smtClean="0">
                <a:latin typeface="Arial Unicode MS"/>
                <a:cs typeface="Arial Unicode MS"/>
              </a:rPr>
              <a:t> </a:t>
            </a:r>
            <a:r>
              <a:rPr sz="721" dirty="0" err="1" smtClean="0">
                <a:latin typeface="Arial Unicode MS"/>
                <a:cs typeface="Arial Unicode MS"/>
              </a:rPr>
              <a:t>definido</a:t>
            </a:r>
            <a:r>
              <a:rPr sz="721" spc="150" dirty="0" smtClean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(relés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DT),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retardo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190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(DAR),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estrella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232</a:t>
            </a:r>
            <a:endParaRPr sz="721" dirty="0">
              <a:latin typeface="Arial Unicode MS"/>
              <a:cs typeface="Arial Unicode MS"/>
            </a:endParaRPr>
          </a:p>
          <a:p>
            <a:pPr marL="414969">
              <a:spcBef>
                <a:spcPts val="236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272-</a:t>
            </a:r>
            <a:r>
              <a:rPr sz="919" spc="-33" dirty="0">
                <a:latin typeface="Arial Unicode MS"/>
                <a:cs typeface="Arial Unicode MS"/>
              </a:rPr>
              <a:t>273</a:t>
            </a:r>
            <a:endParaRPr sz="919" dirty="0">
              <a:latin typeface="Arial Unicode MS"/>
              <a:cs typeface="Arial Unicode MS"/>
            </a:endParaRPr>
          </a:p>
          <a:p>
            <a:pPr marL="16666">
              <a:spcBef>
                <a:spcPts val="536"/>
              </a:spcBef>
            </a:pP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conectados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triángulo,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115,</a:t>
            </a:r>
            <a:endParaRPr sz="591" dirty="0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1050" spc="-26" dirty="0">
                <a:latin typeface="Arial Unicode MS"/>
                <a:cs typeface="Arial Unicode MS"/>
              </a:rPr>
              <a:t>116F</a:t>
            </a:r>
            <a:endParaRPr sz="1050" dirty="0">
              <a:latin typeface="Arial Unicode MS"/>
              <a:cs typeface="Arial Unicode MS"/>
            </a:endParaRPr>
          </a:p>
          <a:p>
            <a:pPr marL="16666" marR="1057422">
              <a:lnSpc>
                <a:spcPts val="1312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Comprobaciones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monitor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densidad,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Fiabilidad,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192</a:t>
            </a:r>
            <a:endParaRPr sz="656" dirty="0">
              <a:latin typeface="Arial Unicode MS"/>
              <a:cs typeface="Arial Unicode MS"/>
            </a:endParaRPr>
          </a:p>
          <a:p>
            <a:pPr marL="16666" marR="6666">
              <a:lnSpc>
                <a:spcPts val="1299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captación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angular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357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captación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357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236,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273-</a:t>
            </a:r>
            <a:r>
              <a:rPr sz="721" spc="-26" dirty="0">
                <a:latin typeface="Arial Unicode MS"/>
                <a:cs typeface="Arial Unicode MS"/>
              </a:rPr>
              <a:t>275.</a:t>
            </a:r>
            <a:endParaRPr sz="721" dirty="0">
              <a:latin typeface="Arial Unicode MS"/>
              <a:cs typeface="Arial Unicode MS"/>
            </a:endParaRPr>
          </a:p>
          <a:p>
            <a:pPr marL="414969" marR="130823">
              <a:lnSpc>
                <a:spcPts val="1312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también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(protección</a:t>
            </a:r>
            <a:r>
              <a:rPr sz="656" spc="21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OC)</a:t>
            </a:r>
            <a:endParaRPr sz="656" dirty="0">
              <a:latin typeface="Arial Unicode MS"/>
              <a:cs typeface="Arial Unicode MS"/>
            </a:endParaRPr>
          </a:p>
          <a:p>
            <a:pPr marR="1379065" algn="r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aplicación,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262</a:t>
            </a:r>
            <a:endParaRPr sz="919" dirty="0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autotransformador,</a:t>
            </a:r>
            <a:endParaRPr sz="721" dirty="0">
              <a:latin typeface="Arial Unicode MS"/>
              <a:cs typeface="Arial Unicode MS"/>
            </a:endParaRPr>
          </a:p>
          <a:p>
            <a:pPr marR="1454059" algn="r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274-</a:t>
            </a:r>
            <a:r>
              <a:rPr sz="985" spc="-33" dirty="0">
                <a:latin typeface="Arial Unicode MS"/>
                <a:cs typeface="Arial Unicode MS"/>
              </a:rPr>
              <a:t>275</a:t>
            </a:r>
            <a:endParaRPr sz="985" dirty="0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275</a:t>
            </a:r>
            <a:endParaRPr sz="59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57" y="2967725"/>
            <a:ext cx="2485867" cy="8647355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49154">
              <a:spcBef>
                <a:spcPts val="256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alimentadores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262-</a:t>
            </a:r>
            <a:r>
              <a:rPr sz="985" spc="-33" dirty="0">
                <a:latin typeface="Arial Unicode MS"/>
                <a:cs typeface="Arial Unicode MS"/>
              </a:rPr>
              <a:t>263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721"/>
              </a:spcBef>
            </a:pPr>
            <a:r>
              <a:rPr sz="393" spc="-12" dirty="0">
                <a:latin typeface="Arial Unicode MS"/>
                <a:cs typeface="Arial Unicode MS"/>
              </a:rPr>
              <a:t>configuración</a:t>
            </a:r>
            <a:endParaRPr sz="393">
              <a:latin typeface="Arial Unicode MS"/>
              <a:cs typeface="Arial Unicode MS"/>
            </a:endParaRPr>
          </a:p>
          <a:p>
            <a:pPr marL="282479">
              <a:spcBef>
                <a:spcPts val="440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ajuste,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301-</a:t>
            </a:r>
            <a:r>
              <a:rPr sz="985" spc="-33" dirty="0">
                <a:latin typeface="Arial Unicode MS"/>
                <a:cs typeface="Arial Unicode MS"/>
              </a:rPr>
              <a:t>306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interponer</a:t>
            </a:r>
            <a:r>
              <a:rPr sz="721" spc="28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8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28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</a:t>
            </a:r>
            <a:endParaRPr sz="721">
              <a:latin typeface="Arial Unicode MS"/>
              <a:cs typeface="Arial Unicode MS"/>
            </a:endParaRPr>
          </a:p>
          <a:p>
            <a:pPr marL="282479" marR="264148" indent="131656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296Fprotección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294-300,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295F</a:t>
            </a:r>
            <a:endParaRPr sz="919">
              <a:latin typeface="Arial Unicode MS"/>
              <a:cs typeface="Arial Unicode MS"/>
            </a:endParaRPr>
          </a:p>
          <a:p>
            <a:pPr marL="149154" marR="256648" indent="132491">
              <a:lnSpc>
                <a:spcPts val="1312"/>
              </a:lnSpc>
              <a:spcBef>
                <a:spcPts val="78"/>
              </a:spcBef>
            </a:pPr>
            <a:r>
              <a:rPr sz="525" dirty="0">
                <a:latin typeface="Arial Unicode MS"/>
                <a:cs typeface="Arial Unicode MS"/>
              </a:rPr>
              <a:t>característica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polarización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funcionamiento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relé,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297F</a:t>
            </a:r>
            <a:r>
              <a:rPr sz="525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cambiadores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tomas,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274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conexiones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273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 marR="634953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captación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357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bahía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digital,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854" dirty="0">
                <a:latin typeface="Arial Unicode MS"/>
                <a:cs typeface="Arial Unicode MS"/>
              </a:rPr>
              <a:t>Canales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digitales,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142</a:t>
            </a:r>
            <a:endParaRPr sz="854">
              <a:latin typeface="Arial Unicode MS"/>
              <a:cs typeface="Arial Unicode MS"/>
            </a:endParaRPr>
          </a:p>
          <a:p>
            <a:pPr marL="414969" marR="506629" indent="-399137">
              <a:lnSpc>
                <a:spcPts val="1312"/>
              </a:lnSpc>
              <a:spcBef>
                <a:spcPts val="78"/>
              </a:spcBef>
            </a:pP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digitales,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194,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367-368.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direccionales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continua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(DC).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Alternativa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(AC)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cable</a:t>
            </a:r>
            <a:endParaRPr sz="656">
              <a:latin typeface="Arial Unicode MS"/>
              <a:cs typeface="Arial Unicode MS"/>
            </a:endParaRPr>
          </a:p>
          <a:p>
            <a:pPr marL="149154" marR="279980" indent="264980">
              <a:lnSpc>
                <a:spcPts val="1312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conductores,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73,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74Fpruebas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servicio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paneles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distribución</a:t>
            </a:r>
            <a:endParaRPr sz="591">
              <a:latin typeface="Arial Unicode MS"/>
              <a:cs typeface="Arial Unicode MS"/>
            </a:endParaRPr>
          </a:p>
          <a:p>
            <a:pPr marR="1255739" algn="r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29</a:t>
            </a:r>
            <a:endParaRPr sz="721">
              <a:latin typeface="Arial Unicode MS"/>
              <a:cs typeface="Arial Unicode MS"/>
            </a:endParaRPr>
          </a:p>
          <a:p>
            <a:pPr marR="1330735" algn="r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29</a:t>
            </a:r>
            <a:endParaRPr sz="854">
              <a:latin typeface="Arial Unicode MS"/>
              <a:cs typeface="Arial Unicode MS"/>
            </a:endParaRPr>
          </a:p>
          <a:p>
            <a:pPr marR="1223244" algn="r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método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246</a:t>
            </a:r>
            <a:endParaRPr sz="721">
              <a:latin typeface="Arial Unicode MS"/>
              <a:cs typeface="Arial Unicode MS"/>
            </a:endParaRPr>
          </a:p>
          <a:p>
            <a:pPr marL="149154" marR="1059088">
              <a:lnSpc>
                <a:spcPts val="1299"/>
              </a:lnSpc>
              <a:spcBef>
                <a:spcPts val="125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revestimiento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aislamiento,</a:t>
            </a:r>
            <a:r>
              <a:rPr sz="525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74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circuitos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potencia,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157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83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elemental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esquemático,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Ftransmisión,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78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componentes,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81-82,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82F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construcción,</a:t>
            </a:r>
            <a:r>
              <a:rPr sz="854" spc="30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80-</a:t>
            </a:r>
            <a:r>
              <a:rPr sz="854" spc="-33" dirty="0">
                <a:latin typeface="Arial Unicode MS"/>
                <a:cs typeface="Arial Unicode MS"/>
              </a:rPr>
              <a:t>81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Plan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directa,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221-222,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221F,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222F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directo,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147,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150F</a:t>
            </a:r>
            <a:endParaRPr sz="854">
              <a:latin typeface="Arial Unicode MS"/>
              <a:cs typeface="Arial Unicode MS"/>
            </a:endParaRPr>
          </a:p>
          <a:p>
            <a:pPr marL="16666" marR="646618">
              <a:lnSpc>
                <a:spcPct val="147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comparación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223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337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direccional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(DOC),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330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330-</a:t>
            </a:r>
            <a:r>
              <a:rPr sz="854" spc="-26" dirty="0">
                <a:latin typeface="Arial Unicode MS"/>
                <a:cs typeface="Arial Unicode MS"/>
              </a:rPr>
              <a:t>331,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86"/>
              </a:spcBef>
            </a:pPr>
            <a:r>
              <a:rPr sz="1050" spc="-26" dirty="0">
                <a:latin typeface="Arial Unicode MS"/>
                <a:cs typeface="Arial Unicode MS"/>
              </a:rPr>
              <a:t>330F</a:t>
            </a:r>
            <a:endParaRPr sz="1050">
              <a:latin typeface="Arial Unicode MS"/>
              <a:cs typeface="Arial Unicode MS"/>
            </a:endParaRPr>
          </a:p>
          <a:p>
            <a:pPr marL="414969" marR="250815" indent="-399137">
              <a:lnSpc>
                <a:spcPts val="1312"/>
              </a:lnSpc>
              <a:spcBef>
                <a:spcPts val="46"/>
              </a:spcBef>
            </a:pP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direccionales,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204-208.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r>
              <a:rPr sz="787" spc="63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distancia;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30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grados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máximo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426"/>
              </a:spcBef>
            </a:pPr>
            <a:r>
              <a:rPr sz="721" dirty="0">
                <a:latin typeface="Arial Unicode MS"/>
                <a:cs typeface="Arial Unicode MS"/>
              </a:rPr>
              <a:t>ángulo,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207F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7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máximo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30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grados,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206F,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206t,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207t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Ángulo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torsión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máximo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45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grados,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205F,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206t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243"/>
              </a:spcBef>
            </a:pPr>
            <a:r>
              <a:rPr sz="854" dirty="0">
                <a:latin typeface="Arial Unicode MS"/>
                <a:cs typeface="Arial Unicode MS"/>
              </a:rPr>
              <a:t>conexiones,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208F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clasificación,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208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102379" y="2965703"/>
            <a:ext cx="2556701" cy="3482682"/>
          </a:xfrm>
          <a:prstGeom prst="rect">
            <a:avLst/>
          </a:prstGeom>
        </p:spPr>
        <p:txBody>
          <a:bodyPr vert="horz" wrap="square" lIns="0" tIns="26667" rIns="0" bIns="0" rtlCol="0">
            <a:spAutoFit/>
          </a:bodyPr>
          <a:lstStyle/>
          <a:p>
            <a:pPr marR="100826" algn="ctr">
              <a:spcBef>
                <a:spcPts val="210"/>
              </a:spcBef>
            </a:pP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delta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residual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interrumpida,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208F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sobrecorriente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circuito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principal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anillo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y</a:t>
            </a:r>
            <a:endParaRPr sz="591">
              <a:latin typeface="Arial Unicode MS"/>
              <a:cs typeface="Arial Unicode MS"/>
            </a:endParaRPr>
          </a:p>
          <a:p>
            <a:pPr marL="16666" marR="122491" indent="398305" algn="just">
              <a:lnSpc>
                <a:spcPct val="150900"/>
              </a:lnSpc>
              <a:spcBef>
                <a:spcPts val="26"/>
              </a:spcBef>
            </a:pPr>
            <a:r>
              <a:rPr sz="721" dirty="0">
                <a:latin typeface="Arial Unicode MS"/>
                <a:cs typeface="Arial Unicode MS"/>
              </a:rPr>
              <a:t>clasificación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direccionales,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208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direccionalidad,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367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Descarga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nueva,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160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(DS),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133,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141,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143,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145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F</a:t>
            </a:r>
            <a:endParaRPr sz="721">
              <a:latin typeface="Arial Unicode MS"/>
              <a:cs typeface="Arial Unicode MS"/>
            </a:endParaRPr>
          </a:p>
          <a:p>
            <a:pPr marL="149154" marR="500796">
              <a:lnSpc>
                <a:spcPct val="1503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medición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contacto,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138F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DS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ES,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138-</a:t>
            </a:r>
            <a:r>
              <a:rPr sz="721" spc="-33" dirty="0">
                <a:latin typeface="Arial Unicode MS"/>
                <a:cs typeface="Arial Unicode MS"/>
              </a:rPr>
              <a:t>139</a:t>
            </a:r>
            <a:endParaRPr sz="721">
              <a:latin typeface="Arial Unicode MS"/>
              <a:cs typeface="Arial Unicode MS"/>
            </a:endParaRPr>
          </a:p>
          <a:p>
            <a:pPr marL="149154" marR="317477">
              <a:lnSpc>
                <a:spcPts val="1312"/>
              </a:lnSpc>
              <a:spcBef>
                <a:spcPts val="118"/>
              </a:spcBef>
            </a:pPr>
            <a:r>
              <a:rPr sz="591" dirty="0">
                <a:latin typeface="Arial Unicode MS"/>
                <a:cs typeface="Arial Unicode MS"/>
              </a:rPr>
              <a:t>seccionadores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velocidad,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136-</a:t>
            </a:r>
            <a:r>
              <a:rPr sz="591" spc="-33" dirty="0">
                <a:latin typeface="Arial Unicode MS"/>
                <a:cs typeface="Arial Unicode MS"/>
              </a:rPr>
              <a:t>137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seccionadores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ruptura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134-</a:t>
            </a:r>
            <a:r>
              <a:rPr sz="591" spc="-33" dirty="0">
                <a:latin typeface="Arial Unicode MS"/>
                <a:cs typeface="Arial Unicode MS"/>
              </a:rPr>
              <a:t>135</a:t>
            </a:r>
            <a:endParaRPr sz="591">
              <a:latin typeface="Arial Unicode MS"/>
              <a:cs typeface="Arial Unicode MS"/>
            </a:endParaRPr>
          </a:p>
          <a:p>
            <a:pPr marR="161654" algn="ctr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seccionador.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Desconecte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(DS)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243"/>
              </a:spcBef>
            </a:pPr>
            <a:r>
              <a:rPr sz="854" spc="-12" dirty="0">
                <a:latin typeface="Arial Unicode MS"/>
                <a:cs typeface="Arial Unicode MS"/>
              </a:rPr>
              <a:t>Discriminación</a:t>
            </a:r>
            <a:endParaRPr sz="854">
              <a:latin typeface="Arial Unicode MS"/>
              <a:cs typeface="Arial Unicode MS"/>
            </a:endParaRPr>
          </a:p>
          <a:p>
            <a:pPr marL="149154" marR="1168246">
              <a:lnSpc>
                <a:spcPts val="1299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203-</a:t>
            </a:r>
            <a:r>
              <a:rPr sz="787" spc="-33" dirty="0">
                <a:latin typeface="Arial Unicode MS"/>
                <a:cs typeface="Arial Unicode MS"/>
              </a:rPr>
              <a:t>204</a:t>
            </a:r>
            <a:r>
              <a:rPr sz="787" spc="63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203-204,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203F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68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217-220,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289.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endParaRPr sz="787">
              <a:latin typeface="Arial Unicode MS"/>
              <a:cs typeface="Arial Unicode MS"/>
            </a:endParaRPr>
          </a:p>
          <a:p>
            <a:pPr marL="149154" marR="6666" indent="264980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OC),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289F,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290F,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291F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principios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básicos,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210-211,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211Fanálisis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circuitos,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211-212,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211Ffactor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291F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235547" y="6613564"/>
            <a:ext cx="2383366" cy="5005141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6666">
              <a:spcBef>
                <a:spcPts val="256"/>
              </a:spcBef>
            </a:pP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paralelas,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219-</a:t>
            </a:r>
            <a:r>
              <a:rPr sz="985" spc="-33" dirty="0">
                <a:latin typeface="Arial Unicode MS"/>
                <a:cs typeface="Arial Unicode MS"/>
              </a:rPr>
              <a:t>220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efecto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SIR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218-</a:t>
            </a:r>
            <a:r>
              <a:rPr sz="985" spc="-33" dirty="0">
                <a:latin typeface="Arial Unicode MS"/>
                <a:cs typeface="Arial Unicode MS"/>
              </a:rPr>
              <a:t>219</a:t>
            </a:r>
            <a:endParaRPr sz="985">
              <a:latin typeface="Arial Unicode MS"/>
              <a:cs typeface="Arial Unicode MS"/>
            </a:endParaRPr>
          </a:p>
          <a:p>
            <a:pPr marR="1300737" algn="ctr">
              <a:spcBef>
                <a:spcPts val="118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218-</a:t>
            </a:r>
            <a:r>
              <a:rPr sz="985" spc="-33" dirty="0">
                <a:latin typeface="Arial Unicode MS"/>
                <a:cs typeface="Arial Unicode MS"/>
              </a:rPr>
              <a:t>219</a:t>
            </a:r>
            <a:endParaRPr sz="985">
              <a:latin typeface="Arial Unicode MS"/>
              <a:cs typeface="Arial Unicode MS"/>
            </a:endParaRPr>
          </a:p>
          <a:p>
            <a:pPr marL="149154" marR="219150" indent="-133324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332-</a:t>
            </a:r>
            <a:r>
              <a:rPr sz="721" spc="-33" dirty="0">
                <a:latin typeface="Arial Unicode MS"/>
                <a:cs typeface="Arial Unicode MS"/>
              </a:rPr>
              <a:t>338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Mho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pH-</a:t>
            </a:r>
            <a:r>
              <a:rPr sz="721" spc="-46" dirty="0">
                <a:latin typeface="Arial Unicode MS"/>
                <a:cs typeface="Arial Unicode MS"/>
              </a:rPr>
              <a:t>E,</a:t>
            </a:r>
            <a:endParaRPr sz="721">
              <a:latin typeface="Arial Unicode MS"/>
              <a:cs typeface="Arial Unicode MS"/>
            </a:endParaRPr>
          </a:p>
          <a:p>
            <a:pPr marL="281645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333F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direccional</a:t>
            </a:r>
            <a:endParaRPr sz="854">
              <a:latin typeface="Arial Unicode MS"/>
              <a:cs typeface="Arial Unicode MS"/>
            </a:endParaRPr>
          </a:p>
          <a:p>
            <a:pPr marR="1276572" algn="ctr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331F</a:t>
            </a:r>
            <a:endParaRPr sz="919">
              <a:latin typeface="Arial Unicode MS"/>
              <a:cs typeface="Arial Unicode MS"/>
            </a:endParaRPr>
          </a:p>
          <a:p>
            <a:pPr marL="149154" marR="154988">
              <a:lnSpc>
                <a:spcPts val="1299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oscilación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336F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conexiones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334Fhoja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prueba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relés,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335t,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336t</a:t>
            </a:r>
            <a:endParaRPr sz="656">
              <a:latin typeface="Arial Unicode MS"/>
              <a:cs typeface="Arial Unicode MS"/>
            </a:endParaRPr>
          </a:p>
          <a:p>
            <a:pPr marL="16666" marR="234982" indent="132491">
              <a:lnSpc>
                <a:spcPts val="1312"/>
              </a:lnSpc>
              <a:spcBef>
                <a:spcPts val="12"/>
              </a:spcBef>
            </a:pPr>
            <a:r>
              <a:rPr sz="787" spc="-52" dirty="0">
                <a:latin typeface="Arial Unicode MS"/>
                <a:cs typeface="Arial Unicode MS"/>
              </a:rPr>
              <a:t>SOTF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Logic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337F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telecomunicaciones,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221-</a:t>
            </a:r>
            <a:r>
              <a:rPr sz="787" spc="-33" dirty="0">
                <a:latin typeface="Arial Unicode MS"/>
                <a:cs typeface="Arial Unicode MS"/>
              </a:rPr>
              <a:t>226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aceleración,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224-225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bloqueo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sobrealcance,</a:t>
            </a:r>
            <a:endParaRPr sz="656">
              <a:latin typeface="Arial Unicode MS"/>
              <a:cs typeface="Arial Unicode MS"/>
            </a:endParaRPr>
          </a:p>
          <a:p>
            <a:pPr marR="1339067" algn="ctr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225-</a:t>
            </a:r>
            <a:r>
              <a:rPr sz="985" spc="-33" dirty="0">
                <a:latin typeface="Arial Unicode MS"/>
                <a:cs typeface="Arial Unicode MS"/>
              </a:rPr>
              <a:t>226</a:t>
            </a:r>
            <a:endParaRPr sz="985">
              <a:latin typeface="Arial Unicode MS"/>
              <a:cs typeface="Arial Unicode MS"/>
            </a:endParaRPr>
          </a:p>
          <a:p>
            <a:pPr marL="149154" marR="64162">
              <a:lnSpc>
                <a:spcPts val="1312"/>
              </a:lnSpc>
              <a:spcBef>
                <a:spcPts val="59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directa,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221-</a:t>
            </a:r>
            <a:r>
              <a:rPr sz="656" spc="-33" dirty="0">
                <a:latin typeface="Arial Unicode MS"/>
                <a:cs typeface="Arial Unicode MS"/>
              </a:rPr>
              <a:t>222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sobrealcance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223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subalcance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222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oscilación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228,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230-231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relé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distancia,</a:t>
            </a:r>
            <a:endParaRPr sz="656">
              <a:latin typeface="Arial Unicode MS"/>
              <a:cs typeface="Arial Unicode MS"/>
            </a:endParaRPr>
          </a:p>
          <a:p>
            <a:pPr marL="281645">
              <a:lnSpc>
                <a:spcPts val="1227"/>
              </a:lnSpc>
            </a:pPr>
            <a:r>
              <a:rPr sz="1050" spc="-33" dirty="0">
                <a:latin typeface="Arial Unicode MS"/>
                <a:cs typeface="Arial Unicode MS"/>
              </a:rPr>
              <a:t>230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656" dirty="0">
                <a:latin typeface="Arial Unicode MS"/>
                <a:cs typeface="Arial Unicode MS"/>
              </a:rPr>
              <a:t>supervisión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tensión,</a:t>
            </a:r>
            <a:endParaRPr sz="656">
              <a:latin typeface="Arial Unicode MS"/>
              <a:cs typeface="Arial Unicode MS"/>
            </a:endParaRPr>
          </a:p>
          <a:p>
            <a:pPr marR="1339067" algn="ctr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228-</a:t>
            </a:r>
            <a:r>
              <a:rPr sz="985" spc="-33" dirty="0">
                <a:latin typeface="Arial Unicode MS"/>
                <a:cs typeface="Arial Unicode MS"/>
              </a:rPr>
              <a:t>229</a:t>
            </a:r>
            <a:endParaRPr sz="985">
              <a:latin typeface="Arial Unicode MS"/>
              <a:cs typeface="Arial Unicode MS"/>
            </a:endParaRPr>
          </a:p>
          <a:p>
            <a:pPr marL="16666" marR="493297" indent="132491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extensión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223-</a:t>
            </a:r>
            <a:r>
              <a:rPr sz="721" spc="-33" dirty="0">
                <a:latin typeface="Arial Unicode MS"/>
                <a:cs typeface="Arial Unicode MS"/>
              </a:rPr>
              <a:t>224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entrada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débil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sobrealcance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permisivo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esquema,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220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386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27" y="2931845"/>
            <a:ext cx="2516701" cy="3353411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 algn="just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(Continuado)</a:t>
            </a:r>
            <a:endParaRPr sz="721">
              <a:latin typeface="Arial Unicode MS"/>
              <a:cs typeface="Arial Unicode MS"/>
            </a:endParaRPr>
          </a:p>
          <a:p>
            <a:pPr marL="16666" marR="620788" indent="132491" algn="just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resueltos,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289-294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366.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Direccional</a:t>
            </a:r>
            <a:endParaRPr sz="787">
              <a:latin typeface="Arial Unicode MS"/>
              <a:cs typeface="Arial Unicode MS"/>
            </a:endParaRPr>
          </a:p>
          <a:p>
            <a:pPr marL="149154" marR="513296" indent="264980" algn="just">
              <a:lnSpc>
                <a:spcPts val="1299"/>
              </a:lnSpc>
              <a:spcBef>
                <a:spcPts val="118"/>
              </a:spcBef>
            </a:pPr>
            <a:r>
              <a:rPr sz="656" dirty="0">
                <a:latin typeface="Arial Unicode MS"/>
                <a:cs typeface="Arial Unicode MS"/>
              </a:rPr>
              <a:t>relés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231-236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direccionalidad,</a:t>
            </a:r>
            <a:r>
              <a:rPr sz="656" spc="25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338F</a:t>
            </a:r>
            <a:endParaRPr sz="656">
              <a:latin typeface="Arial Unicode MS"/>
              <a:cs typeface="Arial Unicode MS"/>
            </a:endParaRPr>
          </a:p>
          <a:p>
            <a:pPr marR="138323" algn="ctr">
              <a:spcBef>
                <a:spcPts val="274"/>
              </a:spcBef>
            </a:pPr>
            <a:r>
              <a:rPr sz="787" dirty="0">
                <a:latin typeface="Arial Unicode MS"/>
                <a:cs typeface="Arial Unicode MS"/>
              </a:rPr>
              <a:t>entradas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correcta,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226-</a:t>
            </a:r>
            <a:r>
              <a:rPr sz="787" spc="-33" dirty="0">
                <a:latin typeface="Arial Unicode MS"/>
                <a:cs typeface="Arial Unicode MS"/>
              </a:rPr>
              <a:t>227</a:t>
            </a:r>
            <a:endParaRPr sz="787">
              <a:latin typeface="Arial Unicode MS"/>
              <a:cs typeface="Arial Unicode MS"/>
            </a:endParaRPr>
          </a:p>
          <a:p>
            <a:pPr marL="149154" marR="276647" indent="-16666" algn="ctr">
              <a:lnSpc>
                <a:spcPts val="1299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compensación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neutra,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227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212-216,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212F,</a:t>
            </a:r>
            <a:endParaRPr sz="721">
              <a:latin typeface="Arial Unicode MS"/>
              <a:cs typeface="Arial Unicode MS"/>
            </a:endParaRPr>
          </a:p>
          <a:p>
            <a:pPr marL="414969"/>
            <a:r>
              <a:rPr sz="1050" spc="-26" dirty="0">
                <a:latin typeface="Arial Unicode MS"/>
                <a:cs typeface="Arial Unicode MS"/>
              </a:rPr>
              <a:t>217F</a:t>
            </a:r>
            <a:endParaRPr sz="1050">
              <a:latin typeface="Arial Unicode MS"/>
              <a:cs typeface="Arial Unicode MS"/>
            </a:endParaRPr>
          </a:p>
          <a:p>
            <a:pPr marL="281645">
              <a:spcBef>
                <a:spcPts val="315"/>
              </a:spcBef>
            </a:pPr>
            <a:r>
              <a:rPr sz="787" dirty="0">
                <a:latin typeface="Arial Unicode MS"/>
                <a:cs typeface="Arial Unicode MS"/>
              </a:rPr>
              <a:t>invasión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26" dirty="0">
                <a:latin typeface="Arial Unicode MS"/>
                <a:cs typeface="Arial Unicode MS"/>
              </a:rPr>
              <a:t>215F</a:t>
            </a:r>
            <a:endParaRPr sz="1050">
              <a:latin typeface="Arial Unicode MS"/>
              <a:cs typeface="Arial Unicode MS"/>
            </a:endParaRPr>
          </a:p>
          <a:p>
            <a:pPr marL="281645" marR="281645">
              <a:lnSpc>
                <a:spcPts val="1312"/>
              </a:lnSpc>
              <a:spcBef>
                <a:spcPts val="52"/>
              </a:spcBef>
            </a:pP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Mho,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213F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simple,</a:t>
            </a:r>
            <a:endParaRPr sz="721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213F</a:t>
            </a:r>
            <a:endParaRPr sz="1050">
              <a:latin typeface="Arial Unicode MS"/>
              <a:cs typeface="Arial Unicode MS"/>
            </a:endParaRPr>
          </a:p>
          <a:p>
            <a:pPr marL="149154" marR="33331" indent="131656">
              <a:lnSpc>
                <a:spcPts val="1312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especial,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216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Fexagerado,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217F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214Fcambiar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 marR="134991" indent="132491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230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Redes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enrolladores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radiales,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235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15" y="6407112"/>
            <a:ext cx="2455033" cy="25339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04144">
              <a:lnSpc>
                <a:spcPct val="151200"/>
              </a:lnSpc>
              <a:spcBef>
                <a:spcPts val="131"/>
              </a:spcBef>
            </a:pPr>
            <a:r>
              <a:rPr sz="721" spc="-12" dirty="0">
                <a:latin typeface="Arial Unicode MS"/>
                <a:cs typeface="Arial Unicode MS"/>
              </a:rPr>
              <a:t>DOC.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(DOC)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Barra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doble,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14-16,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19F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disyuntor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arreglo,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16F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rotura,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133,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135F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Interruptor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desconexión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52" dirty="0">
                <a:latin typeface="Arial Unicode MS"/>
                <a:cs typeface="Arial Unicode MS"/>
              </a:rPr>
              <a:t>V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doble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apertura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final,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133,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1050" spc="-26" dirty="0">
                <a:latin typeface="Arial Unicode MS"/>
                <a:cs typeface="Arial Unicode MS"/>
              </a:rPr>
              <a:t>135F</a:t>
            </a:r>
            <a:endParaRPr sz="1050">
              <a:latin typeface="Arial Unicode MS"/>
              <a:cs typeface="Arial Unicode MS"/>
            </a:endParaRPr>
          </a:p>
          <a:p>
            <a:pPr marL="16666" marR="358308">
              <a:lnSpc>
                <a:spcPts val="1312"/>
              </a:lnSpc>
              <a:spcBef>
                <a:spcPts val="46"/>
              </a:spcBef>
            </a:pP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recogida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entrega,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281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DS.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Desconecte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DT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(DS).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definido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(DT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relés)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656" dirty="0">
                <a:latin typeface="Arial Unicode MS"/>
                <a:cs typeface="Arial Unicode MS"/>
              </a:rPr>
              <a:t>Ciclo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trabajo,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Dy11,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280F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44698" y="2921140"/>
            <a:ext cx="2508368" cy="87411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193319" indent="-399137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Características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69-70,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70FAumento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</a:t>
            </a:r>
            <a:endParaRPr sz="787">
              <a:latin typeface="Arial Unicode MS"/>
              <a:cs typeface="Arial Unicode MS"/>
            </a:endParaRPr>
          </a:p>
          <a:p>
            <a:pPr marL="149154" marR="419136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Ferranti,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71Fcarga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34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aéreas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límite,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70F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eléctrica</a:t>
            </a:r>
            <a:endParaRPr sz="656">
              <a:latin typeface="Arial Unicode MS"/>
              <a:cs typeface="Arial Unicode MS"/>
            </a:endParaRPr>
          </a:p>
          <a:p>
            <a:pPr marL="16666" marR="115825" indent="132491">
              <a:lnSpc>
                <a:spcPct val="1512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92-</a:t>
            </a:r>
            <a:r>
              <a:rPr sz="721" spc="-33" dirty="0">
                <a:latin typeface="Arial Unicode MS"/>
                <a:cs typeface="Arial Unicode MS"/>
              </a:rPr>
              <a:t>94</a:t>
            </a:r>
            <a:endParaRPr sz="721">
              <a:latin typeface="Arial Unicode MS"/>
              <a:cs typeface="Arial Unicode MS"/>
            </a:endParaRPr>
          </a:p>
          <a:p>
            <a:pPr marL="16666" marR="839105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Magnitud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eléctricas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64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29</a:t>
            </a:r>
            <a:endParaRPr sz="1050">
              <a:latin typeface="Arial Unicode MS"/>
              <a:cs typeface="Arial Unicode MS"/>
            </a:endParaRPr>
          </a:p>
          <a:p>
            <a:pPr marL="149154" marR="325809">
              <a:lnSpc>
                <a:spcPts val="1312"/>
              </a:lnSpc>
              <a:spcBef>
                <a:spcPts val="52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cargador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endParaRPr sz="591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distribución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CC,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29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aislada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gas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459"/>
              </a:spcBef>
            </a:pPr>
            <a:r>
              <a:rPr sz="591" dirty="0">
                <a:latin typeface="Arial Unicode MS"/>
                <a:cs typeface="Arial Unicode MS"/>
              </a:rPr>
              <a:t>prueba,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</a:t>
            </a:r>
            <a:endParaRPr sz="591">
              <a:latin typeface="Arial Unicode MS"/>
              <a:cs typeface="Arial Unicode MS"/>
            </a:endParaRPr>
          </a:p>
          <a:p>
            <a:pPr marL="149154" marR="50829">
              <a:lnSpc>
                <a:spcPct val="165800"/>
              </a:lnSpc>
              <a:spcBef>
                <a:spcPts val="20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tensión,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25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control</a:t>
            </a:r>
            <a:endParaRPr sz="656">
              <a:latin typeface="Arial Unicode MS"/>
              <a:cs typeface="Arial Unicode MS"/>
            </a:endParaRPr>
          </a:p>
          <a:p>
            <a:pPr marL="16666" marR="502463" indent="398305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TT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electromagnético,</a:t>
            </a:r>
            <a:r>
              <a:rPr sz="656" spc="24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principio</a:t>
            </a:r>
            <a:r>
              <a:rPr sz="656" spc="24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4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24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123-</a:t>
            </a:r>
            <a:r>
              <a:rPr sz="985" spc="-33" dirty="0">
                <a:latin typeface="Arial Unicode MS"/>
                <a:cs typeface="Arial Unicode MS"/>
              </a:rPr>
              <a:t>125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</a:pPr>
            <a:r>
              <a:rPr sz="985" spc="-12" dirty="0">
                <a:latin typeface="Arial Unicode MS"/>
                <a:cs typeface="Arial Unicode MS"/>
              </a:rPr>
              <a:t>Electromecánica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IDMTL,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194-</a:t>
            </a:r>
            <a:r>
              <a:rPr sz="985" spc="-33" dirty="0">
                <a:latin typeface="Arial Unicode MS"/>
                <a:cs typeface="Arial Unicode MS"/>
              </a:rPr>
              <a:t>196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diferentes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64"/>
              </a:spcBef>
            </a:pPr>
            <a:r>
              <a:rPr sz="591" dirty="0">
                <a:latin typeface="Arial Unicode MS"/>
                <a:cs typeface="Arial Unicode MS"/>
              </a:rPr>
              <a:t>multiplicador</a:t>
            </a:r>
            <a:r>
              <a:rPr sz="591" spc="17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7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tiempo,</a:t>
            </a:r>
            <a:r>
              <a:rPr sz="591" spc="17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196F</a:t>
            </a:r>
            <a:endParaRPr sz="591">
              <a:latin typeface="Arial Unicode MS"/>
              <a:cs typeface="Arial Unicode MS"/>
            </a:endParaRPr>
          </a:p>
          <a:p>
            <a:pPr marL="414969" marR="149154" indent="-133324">
              <a:lnSpc>
                <a:spcPct val="127899"/>
              </a:lnSpc>
              <a:spcBef>
                <a:spcPts val="52"/>
              </a:spcBef>
            </a:pP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mínimo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definido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características,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196F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relés,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194,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194F,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195F,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325,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367-</a:t>
            </a:r>
            <a:r>
              <a:rPr sz="919" spc="-33" dirty="0">
                <a:latin typeface="Arial Unicode MS"/>
                <a:cs typeface="Arial Unicode MS"/>
              </a:rPr>
              <a:t>368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electrónicos,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196-</a:t>
            </a:r>
            <a:r>
              <a:rPr sz="919" spc="-33" dirty="0">
                <a:latin typeface="Arial Unicode MS"/>
                <a:cs typeface="Arial Unicode MS"/>
              </a:rPr>
              <a:t>197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602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extremo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extremo,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326</a:t>
            </a:r>
            <a:endParaRPr sz="525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854" spc="-12" dirty="0">
                <a:latin typeface="Arial Unicode MS"/>
                <a:cs typeface="Arial Unicode MS"/>
              </a:rPr>
              <a:t>Energización</a:t>
            </a:r>
            <a:endParaRPr sz="854">
              <a:latin typeface="Arial Unicode MS"/>
              <a:cs typeface="Arial Unicode MS"/>
            </a:endParaRPr>
          </a:p>
          <a:p>
            <a:pPr marL="149154" marR="504962">
              <a:lnSpc>
                <a:spcPts val="1299"/>
              </a:lnSpc>
              <a:spcBef>
                <a:spcPts val="105"/>
              </a:spcBef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28-29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366-</a:t>
            </a:r>
            <a:r>
              <a:rPr sz="656" spc="-33" dirty="0">
                <a:latin typeface="Arial Unicode MS"/>
                <a:cs typeface="Arial Unicode MS"/>
              </a:rPr>
              <a:t>368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32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direccional,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367</a:t>
            </a:r>
            <a:endParaRPr sz="721">
              <a:latin typeface="Arial Unicode MS"/>
              <a:cs typeface="Arial Unicode MS"/>
            </a:endParaRPr>
          </a:p>
          <a:p>
            <a:pPr marL="281645" marR="487465">
              <a:lnSpc>
                <a:spcPct val="150800"/>
              </a:lnSpc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367-</a:t>
            </a:r>
            <a:r>
              <a:rPr sz="721" spc="-33" dirty="0">
                <a:latin typeface="Arial Unicode MS"/>
                <a:cs typeface="Arial Unicode MS"/>
              </a:rPr>
              <a:t>368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367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Energía,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biomasa,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geotermia,</a:t>
            </a:r>
            <a:r>
              <a:rPr sz="919" spc="32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34</a:t>
            </a:r>
            <a:endParaRPr sz="919">
              <a:latin typeface="Arial Unicode MS"/>
              <a:cs typeface="Arial Unicode MS"/>
            </a:endParaRPr>
          </a:p>
          <a:p>
            <a:pPr marL="149154" marR="1420729">
              <a:lnSpc>
                <a:spcPts val="1312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hidroeléctrica,</a:t>
            </a:r>
            <a:r>
              <a:rPr sz="854" spc="34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35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océano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marea,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renovable,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32-</a:t>
            </a:r>
            <a:r>
              <a:rPr sz="919" spc="-33" dirty="0">
                <a:latin typeface="Arial Unicode MS"/>
                <a:cs typeface="Arial Unicode MS"/>
              </a:rPr>
              <a:t>35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solar,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32-</a:t>
            </a:r>
            <a:r>
              <a:rPr sz="985" spc="-33" dirty="0">
                <a:latin typeface="Arial Unicode MS"/>
                <a:cs typeface="Arial Unicode MS"/>
              </a:rPr>
              <a:t>33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viento,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33-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 marR="999927" indent="-833">
              <a:lnSpc>
                <a:spcPts val="1299"/>
              </a:lnSpc>
              <a:spcBef>
                <a:spcPts val="99"/>
              </a:spcBef>
            </a:pPr>
            <a:r>
              <a:rPr sz="656" spc="-66" dirty="0">
                <a:latin typeface="Arial Unicode MS"/>
                <a:cs typeface="Arial Unicode MS"/>
              </a:rPr>
              <a:t>ES.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(ES)</a:t>
            </a:r>
            <a:r>
              <a:rPr sz="656" spc="-12" dirty="0">
                <a:latin typeface="Arial Unicode MS"/>
                <a:cs typeface="Arial Unicode MS"/>
              </a:rPr>
              <a:t> Excitación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techo,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41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respuesta,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sistema,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15" y="9091815"/>
            <a:ext cx="2410033" cy="2469538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72" dirty="0">
                <a:latin typeface="Arial Unicode MS"/>
                <a:cs typeface="Arial Unicode MS"/>
              </a:rPr>
              <a:t>mi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</a:t>
            </a:r>
            <a:endParaRPr sz="787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202-204,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204F,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272,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321,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321Ffactor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293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(ES),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133,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137F,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138-</a:t>
            </a:r>
            <a:r>
              <a:rPr sz="656" spc="-26" dirty="0">
                <a:latin typeface="Arial Unicode MS"/>
                <a:cs typeface="Arial Unicode MS"/>
              </a:rPr>
              <a:t>139,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1050" spc="-33" dirty="0">
                <a:latin typeface="Arial Unicode MS"/>
                <a:cs typeface="Arial Unicode MS"/>
              </a:rPr>
              <a:t>143</a:t>
            </a:r>
            <a:endParaRPr sz="1050">
              <a:latin typeface="Arial Unicode MS"/>
              <a:cs typeface="Arial Unicode MS"/>
            </a:endParaRPr>
          </a:p>
          <a:p>
            <a:pPr marL="16666" marR="824106" indent="132491">
              <a:lnSpc>
                <a:spcPts val="1312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velocidad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136-137,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143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275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redes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166,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168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FEconomía,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190-</a:t>
            </a:r>
            <a:r>
              <a:rPr sz="919" spc="-33" dirty="0">
                <a:latin typeface="Arial Unicode MS"/>
                <a:cs typeface="Arial Unicode MS"/>
              </a:rPr>
              <a:t>191</a:t>
            </a:r>
            <a:endParaRPr sz="919">
              <a:latin typeface="Arial Unicode MS"/>
              <a:cs typeface="Arial Unicode MS"/>
            </a:endParaRPr>
          </a:p>
          <a:p>
            <a:pPr marL="16666" marR="982427">
              <a:lnSpc>
                <a:spcPts val="1312"/>
              </a:lnSpc>
              <a:spcBef>
                <a:spcPts val="72"/>
              </a:spcBef>
            </a:pPr>
            <a:r>
              <a:rPr sz="721" spc="-12" dirty="0">
                <a:latin typeface="Arial Unicode MS"/>
                <a:cs typeface="Arial Unicode MS"/>
              </a:rPr>
              <a:t>EI.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Campo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extremadamente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(EI),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69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387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1" y="2950441"/>
            <a:ext cx="2247530" cy="841381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787" dirty="0">
                <a:latin typeface="Arial Unicode MS"/>
                <a:cs typeface="Arial Unicode MS"/>
              </a:rPr>
              <a:t>Subestaciones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ejecutadas,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práctico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369-</a:t>
            </a:r>
            <a:r>
              <a:rPr sz="985" spc="-33" dirty="0">
                <a:latin typeface="Arial Unicode MS"/>
                <a:cs typeface="Arial Unicode MS"/>
              </a:rPr>
              <a:t>379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Lenguaje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marcado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extensible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(XML),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Extremadamente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(EI),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202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102366" y="2942251"/>
            <a:ext cx="2398366" cy="2509047"/>
          </a:xfrm>
          <a:prstGeom prst="rect">
            <a:avLst/>
          </a:prstGeom>
        </p:spPr>
        <p:txBody>
          <a:bodyPr vert="horz" wrap="square" lIns="0" tIns="50001" rIns="0" bIns="0" rtlCol="0">
            <a:spAutoFit/>
          </a:bodyPr>
          <a:lstStyle/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camión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154-</a:t>
            </a:r>
            <a:r>
              <a:rPr sz="721" spc="-33" dirty="0">
                <a:latin typeface="Arial Unicode MS"/>
                <a:cs typeface="Arial Unicode MS"/>
              </a:rPr>
              <a:t>155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aislado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gas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(GIS),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129,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143,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197-198,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363</a:t>
            </a:r>
            <a:endParaRPr sz="985">
              <a:latin typeface="Arial Unicode MS"/>
              <a:cs typeface="Arial Unicode MS"/>
            </a:endParaRPr>
          </a:p>
          <a:p>
            <a:pPr marL="149154" marR="779943">
              <a:lnSpc>
                <a:spcPts val="1299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147,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149F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144-</a:t>
            </a:r>
            <a:r>
              <a:rPr sz="854" spc="-33" dirty="0">
                <a:latin typeface="Arial Unicode MS"/>
                <a:cs typeface="Arial Unicode MS"/>
              </a:rPr>
              <a:t>145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68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148-</a:t>
            </a:r>
            <a:r>
              <a:rPr sz="787" spc="-33" dirty="0">
                <a:latin typeface="Arial Unicode MS"/>
                <a:cs typeface="Arial Unicode MS"/>
              </a:rPr>
              <a:t>149</a:t>
            </a:r>
            <a:endParaRPr sz="787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directo,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147,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150F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tierra,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143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compartimentos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151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sistema</a:t>
            </a:r>
            <a:r>
              <a:rPr sz="721" spc="62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monitorización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149-150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medida,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146-</a:t>
            </a:r>
            <a:r>
              <a:rPr sz="721" spc="-33" dirty="0">
                <a:latin typeface="Arial Unicode MS"/>
                <a:cs typeface="Arial Unicode MS"/>
              </a:rPr>
              <a:t>147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787" spc="-59" dirty="0">
                <a:latin typeface="Arial Unicode MS"/>
                <a:cs typeface="Arial Unicode MS"/>
              </a:rPr>
              <a:t>SF</a:t>
            </a:r>
            <a:r>
              <a:rPr sz="525" spc="-59" dirty="0">
                <a:latin typeface="Arial Unicode MS"/>
                <a:cs typeface="Arial Unicode MS"/>
              </a:rPr>
              <a:t>6</a:t>
            </a:r>
            <a:r>
              <a:rPr sz="525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Manejo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153-155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Componentes</a:t>
            </a:r>
            <a:endParaRPr sz="787">
              <a:latin typeface="Arial Unicode MS"/>
              <a:cs typeface="Arial Unicode MS"/>
            </a:endParaRPr>
          </a:p>
          <a:p>
            <a:pPr marL="149154" marR="259148">
              <a:lnSpc>
                <a:spcPct val="138400"/>
              </a:lnSpc>
            </a:pPr>
            <a:r>
              <a:rPr sz="787" spc="-66" dirty="0">
                <a:latin typeface="Arial Unicode MS"/>
                <a:cs typeface="Arial Unicode MS"/>
              </a:rPr>
              <a:t>SF6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144Fsubestación,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369-</a:t>
            </a:r>
            <a:r>
              <a:rPr sz="787" spc="-26" dirty="0">
                <a:latin typeface="Arial Unicode MS"/>
                <a:cs typeface="Arial Unicode MS"/>
              </a:rPr>
              <a:t>379,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370t,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377tdescargador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sobretensiones,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148,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150Fpruebas,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151-153,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02343" y="5583221"/>
            <a:ext cx="2251697" cy="35356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360808" indent="-265813">
              <a:lnSpc>
                <a:spcPct val="110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recinto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monofásico</a:t>
            </a:r>
            <a:r>
              <a:rPr sz="985" dirty="0">
                <a:latin typeface="Arial Unicode MS"/>
                <a:cs typeface="Arial Unicode MS"/>
              </a:rPr>
              <a:t> recinto,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144F</a:t>
            </a:r>
            <a:endParaRPr sz="985">
              <a:latin typeface="Arial Unicode MS"/>
              <a:cs typeface="Arial Unicode MS"/>
            </a:endParaRPr>
          </a:p>
          <a:p>
            <a:pPr marL="16666" marR="1041590">
              <a:lnSpc>
                <a:spcPct val="166200"/>
              </a:lnSpc>
              <a:spcBef>
                <a:spcPts val="52"/>
              </a:spcBef>
            </a:pPr>
            <a:r>
              <a:rPr sz="591" dirty="0">
                <a:latin typeface="Arial Unicode MS"/>
                <a:cs typeface="Arial Unicode MS"/>
              </a:rPr>
              <a:t>Calibración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manómetro,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91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calibre,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Estaciones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generadoras,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31</a:t>
            </a:r>
            <a:endParaRPr sz="721">
              <a:latin typeface="Arial Unicode MS"/>
              <a:cs typeface="Arial Unicode MS"/>
            </a:endParaRPr>
          </a:p>
          <a:p>
            <a:pPr marL="149154" marR="684115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centrales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hidroeléctricas,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centrales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nucleares,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centrales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térmicas,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31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generadores,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194</a:t>
            </a:r>
            <a:endParaRPr sz="721">
              <a:latin typeface="Arial Unicode MS"/>
              <a:cs typeface="Arial Unicode MS"/>
            </a:endParaRPr>
          </a:p>
          <a:p>
            <a:pPr marL="149154" marR="6666">
              <a:lnSpc>
                <a:spcPct val="1508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242,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236,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237Fprotección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vueltas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247,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248,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248Fprotección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244,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245Fcorriente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negativa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I</a:t>
            </a:r>
            <a:r>
              <a:rPr sz="525" spc="-33" dirty="0">
                <a:latin typeface="Arial Unicode MS"/>
                <a:cs typeface="Arial Unicode MS"/>
              </a:rPr>
              <a:t>2</a:t>
            </a:r>
            <a:endParaRPr sz="525">
              <a:latin typeface="Arial Unicode MS"/>
              <a:cs typeface="Arial Unicode MS"/>
            </a:endParaRPr>
          </a:p>
          <a:p>
            <a:pPr marL="414969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246</a:t>
            </a:r>
            <a:endParaRPr sz="854">
              <a:latin typeface="Arial Unicode MS"/>
              <a:cs typeface="Arial Unicode MS"/>
            </a:endParaRPr>
          </a:p>
          <a:p>
            <a:pPr marL="149154" marR="94160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OC,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242,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242Fprotección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contra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desfase,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244-245,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246FProtección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REF,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240-241,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241Fprotección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potencia</a:t>
            </a:r>
            <a:endParaRPr sz="787">
              <a:latin typeface="Arial Unicode MS"/>
              <a:cs typeface="Arial Unicode MS"/>
            </a:endParaRPr>
          </a:p>
          <a:p>
            <a:pPr marL="149154" marR="29165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inversa,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rotor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243,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246,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247Fajuste,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306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02344" y="9229515"/>
            <a:ext cx="2462533" cy="236247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82479" marR="267480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310F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polarizada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para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generadores,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312F</a:t>
            </a:r>
            <a:endParaRPr sz="721">
              <a:latin typeface="Arial Unicode MS"/>
              <a:cs typeface="Arial Unicode MS"/>
            </a:endParaRPr>
          </a:p>
          <a:p>
            <a:pPr marL="282479" marR="34997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datos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generador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307Fpérdida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excitación,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309F</a:t>
            </a:r>
            <a:endParaRPr sz="1050">
              <a:latin typeface="Arial Unicode MS"/>
              <a:cs typeface="Arial Unicode MS"/>
            </a:endParaRPr>
          </a:p>
          <a:p>
            <a:pPr marL="282479">
              <a:spcBef>
                <a:spcPts val="243"/>
              </a:spcBef>
            </a:pPr>
            <a:r>
              <a:rPr sz="854" dirty="0">
                <a:latin typeface="Arial Unicode MS"/>
                <a:cs typeface="Arial Unicode MS"/>
              </a:rPr>
              <a:t>ejemplos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resueltos,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306-</a:t>
            </a:r>
            <a:r>
              <a:rPr sz="854" spc="-33" dirty="0">
                <a:latin typeface="Arial Unicode MS"/>
                <a:cs typeface="Arial Unicode MS"/>
              </a:rPr>
              <a:t>313</a:t>
            </a:r>
            <a:endParaRPr sz="854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estator,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236-239,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239F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típico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generador,</a:t>
            </a:r>
            <a:endParaRPr sz="721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249F</a:t>
            </a:r>
            <a:endParaRPr sz="1050">
              <a:latin typeface="Arial Unicode MS"/>
              <a:cs typeface="Arial Unicode MS"/>
            </a:endParaRPr>
          </a:p>
          <a:p>
            <a:pPr marL="16666" marR="892434" indent="132491">
              <a:lnSpc>
                <a:spcPts val="1312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247-</a:t>
            </a:r>
            <a:r>
              <a:rPr sz="787" spc="-33" dirty="0">
                <a:latin typeface="Arial Unicode MS"/>
                <a:cs typeface="Arial Unicode MS"/>
              </a:rPr>
              <a:t>248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37,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38Fconexión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en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eléctricas,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41,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42F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0" y="3921062"/>
            <a:ext cx="2535035" cy="5840802"/>
          </a:xfrm>
          <a:prstGeom prst="rect">
            <a:avLst/>
          </a:prstGeom>
        </p:spPr>
        <p:txBody>
          <a:bodyPr vert="horz" wrap="square" lIns="0" tIns="91667" rIns="0" bIns="0" rtlCol="0">
            <a:spAutoFit/>
          </a:bodyPr>
          <a:lstStyle/>
          <a:p>
            <a:pPr marL="16666">
              <a:spcBef>
                <a:spcPts val="721"/>
              </a:spcBef>
            </a:pPr>
            <a:r>
              <a:rPr sz="1575" spc="-150" dirty="0">
                <a:latin typeface="Arial Unicode MS"/>
                <a:cs typeface="Arial Unicode MS"/>
              </a:rPr>
              <a:t>F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aceptación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fábrica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(FAT),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180t</a:t>
            </a:r>
            <a:endParaRPr sz="721">
              <a:latin typeface="Arial Unicode MS"/>
              <a:cs typeface="Arial Unicode MS"/>
            </a:endParaRPr>
          </a:p>
          <a:p>
            <a:pPr marL="16666" marR="616622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Modo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rápida,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160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registradores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prueba,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142</a:t>
            </a:r>
            <a:endParaRPr sz="854">
              <a:latin typeface="Arial Unicode MS"/>
              <a:cs typeface="Arial Unicode MS"/>
            </a:endParaRPr>
          </a:p>
          <a:p>
            <a:pPr marL="16666" marR="1198244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257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Protecciones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respaldo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alimentador,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285</a:t>
            </a:r>
            <a:endParaRPr sz="591">
              <a:latin typeface="Arial Unicode MS"/>
              <a:cs typeface="Arial Unicode MS"/>
            </a:endParaRPr>
          </a:p>
          <a:p>
            <a:pPr marL="149154" marR="1084919">
              <a:lnSpc>
                <a:spcPct val="138600"/>
              </a:lnSpc>
              <a:spcBef>
                <a:spcPts val="33"/>
              </a:spcBef>
            </a:pP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286F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285-</a:t>
            </a:r>
            <a:r>
              <a:rPr sz="787" spc="-33" dirty="0">
                <a:latin typeface="Arial Unicode MS"/>
                <a:cs typeface="Arial Unicode MS"/>
              </a:rPr>
              <a:t>287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alimentador,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198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diferencial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alimentación,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287</a:t>
            </a:r>
            <a:endParaRPr sz="591">
              <a:latin typeface="Arial Unicode MS"/>
              <a:cs typeface="Arial Unicode MS"/>
            </a:endParaRPr>
          </a:p>
          <a:p>
            <a:pPr marL="149154" marR="406637">
              <a:lnSpc>
                <a:spcPct val="138600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287F,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288F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288</a:t>
            </a:r>
            <a:endParaRPr sz="787">
              <a:latin typeface="Arial Unicode MS"/>
              <a:cs typeface="Arial Unicode MS"/>
            </a:endParaRPr>
          </a:p>
          <a:p>
            <a:pPr marL="16666" marR="1184912">
              <a:lnSpc>
                <a:spcPct val="127200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Ferranti,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69-70,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71F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óptica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(FO),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342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342F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enlace,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línea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con,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342-</a:t>
            </a:r>
            <a:r>
              <a:rPr sz="985" spc="-33" dirty="0">
                <a:latin typeface="Arial Unicode MS"/>
                <a:cs typeface="Arial Unicode MS"/>
              </a:rPr>
              <a:t>343</a:t>
            </a:r>
            <a:endParaRPr sz="985">
              <a:latin typeface="Arial Unicode MS"/>
              <a:cs typeface="Arial Unicode MS"/>
            </a:endParaRPr>
          </a:p>
          <a:p>
            <a:pPr marL="282479" marR="230817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fibra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óptica,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342Fprueba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simulación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bucle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invertido,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342F</a:t>
            </a:r>
            <a:endParaRPr sz="656">
              <a:latin typeface="Arial Unicode MS"/>
              <a:cs typeface="Arial Unicode MS"/>
            </a:endParaRPr>
          </a:p>
          <a:p>
            <a:pPr marL="16666" marR="6666" indent="265813">
              <a:lnSpc>
                <a:spcPts val="1299"/>
              </a:lnSpc>
              <a:spcBef>
                <a:spcPts val="7"/>
              </a:spcBef>
            </a:pPr>
            <a:r>
              <a:rPr sz="591" dirty="0">
                <a:latin typeface="Arial Unicode MS"/>
                <a:cs typeface="Arial Unicode MS"/>
              </a:rPr>
              <a:t>conexión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funcionamiento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344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FFallo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campo</a:t>
            </a:r>
            <a:endParaRPr sz="591">
              <a:latin typeface="Arial Unicode MS"/>
              <a:cs typeface="Arial Unicode MS"/>
            </a:endParaRPr>
          </a:p>
          <a:p>
            <a:pPr marL="149154" marR="314975">
              <a:lnSpc>
                <a:spcPts val="1312"/>
              </a:lnSpc>
            </a:pPr>
            <a:r>
              <a:rPr sz="656" dirty="0">
                <a:latin typeface="Arial Unicode MS"/>
                <a:cs typeface="Arial Unicode MS"/>
              </a:rPr>
              <a:t>proteccion.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251</a:t>
            </a:r>
            <a:endParaRPr sz="656">
              <a:latin typeface="Arial Unicode MS"/>
              <a:cs typeface="Arial Unicode MS"/>
            </a:endParaRPr>
          </a:p>
          <a:p>
            <a:pPr marL="16666" marR="1015759">
              <a:lnSpc>
                <a:spcPts val="1299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movimiento.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polaridad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(PT)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flotante,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161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</a:pPr>
            <a:r>
              <a:rPr sz="919" spc="-26" dirty="0">
                <a:latin typeface="Arial Unicode MS"/>
                <a:cs typeface="Arial Unicode MS"/>
              </a:rPr>
              <a:t>FO.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(FO)</a:t>
            </a:r>
            <a:endParaRPr sz="919">
              <a:latin typeface="Arial Unicode MS"/>
              <a:cs typeface="Arial Unicode MS"/>
            </a:endParaRPr>
          </a:p>
          <a:p>
            <a:pPr marL="16666" marR="518296">
              <a:lnSpc>
                <a:spcPts val="1312"/>
              </a:lnSpc>
              <a:spcBef>
                <a:spcPts val="7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fugas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bastidor,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253F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Frecuencia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247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análisis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respuesta,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66</a:t>
            </a:r>
            <a:endParaRPr sz="721">
              <a:latin typeface="Arial Unicode MS"/>
              <a:cs typeface="Arial Unicode MS"/>
            </a:endParaRPr>
          </a:p>
          <a:p>
            <a:pPr marL="149154" marR="1238242" indent="-133324">
              <a:lnSpc>
                <a:spcPct val="137800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Fallo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fusible,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228-</a:t>
            </a:r>
            <a:r>
              <a:rPr sz="787" spc="-33" dirty="0">
                <a:latin typeface="Arial Unicode MS"/>
                <a:cs typeface="Arial Unicode MS"/>
              </a:rPr>
              <a:t>229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337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379189" y="9965824"/>
            <a:ext cx="2235030" cy="1643580"/>
          </a:xfrm>
          <a:prstGeom prst="rect">
            <a:avLst/>
          </a:prstGeom>
        </p:spPr>
        <p:txBody>
          <a:bodyPr vert="horz" wrap="square" lIns="0" tIns="25834" rIns="0" bIns="0" rtlCol="0">
            <a:spAutoFit/>
          </a:bodyPr>
          <a:lstStyle/>
          <a:p>
            <a:pPr marL="16666">
              <a:spcBef>
                <a:spcPts val="204"/>
              </a:spcBef>
            </a:pPr>
            <a:r>
              <a:rPr sz="656" spc="-12" dirty="0">
                <a:latin typeface="Arial Unicode MS"/>
                <a:cs typeface="Arial Unicode MS"/>
              </a:rPr>
              <a:t>GRAMO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</a:pPr>
            <a:r>
              <a:rPr sz="1050" spc="-33" dirty="0">
                <a:latin typeface="Arial Unicode MS"/>
                <a:cs typeface="Arial Unicode MS"/>
              </a:rPr>
              <a:t>Gas</a:t>
            </a:r>
            <a:endParaRPr sz="1050">
              <a:latin typeface="Arial Unicode MS"/>
              <a:cs typeface="Arial Unicode MS"/>
            </a:endParaRPr>
          </a:p>
          <a:p>
            <a:pPr marL="149154" marR="694948">
              <a:lnSpc>
                <a:spcPts val="1312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compartimentos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subproductos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gaseosos,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aislada,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26-</a:t>
            </a:r>
            <a:r>
              <a:rPr sz="985" spc="-33" dirty="0">
                <a:latin typeface="Arial Unicode MS"/>
                <a:cs typeface="Arial Unicode MS"/>
              </a:rPr>
              <a:t>27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mecánicas,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26-</a:t>
            </a:r>
            <a:r>
              <a:rPr sz="985" spc="-33" dirty="0">
                <a:latin typeface="Arial Unicode MS"/>
                <a:cs typeface="Arial Unicode MS"/>
              </a:rPr>
              <a:t>27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vigilancia,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149-</a:t>
            </a:r>
            <a:r>
              <a:rPr sz="854" spc="-33" dirty="0">
                <a:latin typeface="Arial Unicode MS"/>
                <a:cs typeface="Arial Unicode MS"/>
              </a:rPr>
              <a:t>150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388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3" y="2907881"/>
            <a:ext cx="2341698" cy="2374320"/>
          </a:xfrm>
          <a:prstGeom prst="rect">
            <a:avLst/>
          </a:prstGeom>
        </p:spPr>
        <p:txBody>
          <a:bodyPr vert="horz" wrap="square" lIns="0" tIns="75835" rIns="0" bIns="0" rtlCol="0">
            <a:spAutoFit/>
          </a:bodyPr>
          <a:lstStyle/>
          <a:p>
            <a:pPr marL="16666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(Continuado)</a:t>
            </a:r>
            <a:endParaRPr sz="787">
              <a:latin typeface="Arial Unicode MS"/>
              <a:cs typeface="Arial Unicode MS"/>
            </a:endParaRPr>
          </a:p>
          <a:p>
            <a:pPr marL="149154" marR="357474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elevador,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sincronización,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854" dirty="0">
                <a:latin typeface="Arial Unicode MS"/>
                <a:cs typeface="Arial Unicode MS"/>
              </a:rPr>
              <a:t>zona,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536"/>
              </a:spcBef>
            </a:pPr>
            <a:r>
              <a:rPr sz="591" dirty="0">
                <a:latin typeface="Arial Unicode MS"/>
                <a:cs typeface="Arial Unicode MS"/>
              </a:rPr>
              <a:t>Eventos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genéricos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subestaciones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orientadas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objetos</a:t>
            </a:r>
            <a:endParaRPr sz="591">
              <a:latin typeface="Arial Unicode MS"/>
              <a:cs typeface="Arial Unicode MS"/>
            </a:endParaRPr>
          </a:p>
          <a:p>
            <a:pPr marL="16666" marR="439134" indent="398305">
              <a:lnSpc>
                <a:spcPct val="138600"/>
              </a:lnSpc>
              <a:spcBef>
                <a:spcPts val="40"/>
              </a:spcBef>
            </a:pPr>
            <a:r>
              <a:rPr sz="787" spc="-33" dirty="0">
                <a:latin typeface="Arial Unicode MS"/>
                <a:cs typeface="Arial Unicode MS"/>
              </a:rPr>
              <a:t>(GANSO),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180t,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Evento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subestación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genérica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(GSE),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Energía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geotérmica,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</a:t>
            </a:r>
            <a:endParaRPr sz="787">
              <a:latin typeface="Arial Unicode MS"/>
              <a:cs typeface="Arial Unicode MS"/>
            </a:endParaRPr>
          </a:p>
          <a:p>
            <a:pPr marL="16666" marR="419136">
              <a:lnSpc>
                <a:spcPts val="1312"/>
              </a:lnSpc>
              <a:spcBef>
                <a:spcPts val="99"/>
              </a:spcBef>
            </a:pPr>
            <a:r>
              <a:rPr sz="721" spc="-26" dirty="0">
                <a:latin typeface="Arial Unicode MS"/>
                <a:cs typeface="Arial Unicode MS"/>
              </a:rPr>
              <a:t>GIS.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(GIS)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GOOSE.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Orientado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objetos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genéricos</a:t>
            </a:r>
            <a:endParaRPr sz="721">
              <a:latin typeface="Arial Unicode MS"/>
              <a:cs typeface="Arial Unicode MS"/>
            </a:endParaRPr>
          </a:p>
          <a:p>
            <a:pPr marL="16666" marR="514962" indent="398305">
              <a:lnSpc>
                <a:spcPts val="1299"/>
              </a:lnSpc>
            </a:pPr>
            <a:r>
              <a:rPr sz="721" dirty="0">
                <a:latin typeface="Arial Unicode MS"/>
                <a:cs typeface="Arial Unicode MS"/>
              </a:rPr>
              <a:t>Eventos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(GOOSE)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Método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clasificación,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208,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209F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tierra.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(ES)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GSE.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Evento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genérica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(GSE)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177887" y="2921129"/>
            <a:ext cx="2403364" cy="13599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474131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CC,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82F,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83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</a:t>
            </a:r>
            <a:endParaRPr sz="787">
              <a:latin typeface="Arial Unicode MS"/>
              <a:cs typeface="Arial Unicode MS"/>
            </a:endParaRPr>
          </a:p>
          <a:p>
            <a:pPr marL="148323" marR="174154" indent="132491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transmisión,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comunicación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262-263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través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frecuencia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señal,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264F</a:t>
            </a:r>
            <a:endParaRPr sz="919">
              <a:latin typeface="Arial Unicode MS"/>
              <a:cs typeface="Arial Unicode MS"/>
            </a:endParaRPr>
          </a:p>
          <a:p>
            <a:pPr marL="148323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fibra-</a:t>
            </a:r>
            <a:endParaRPr sz="787">
              <a:latin typeface="Arial Unicode MS"/>
              <a:cs typeface="Arial Unicode MS"/>
            </a:endParaRPr>
          </a:p>
          <a:p>
            <a:pPr marL="16666" marR="6666" indent="264980">
              <a:lnSpc>
                <a:spcPts val="1299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canal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óptica,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265Fprueba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resonante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132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78,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78Fprueba,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96-</a:t>
            </a:r>
            <a:r>
              <a:rPr sz="721" spc="-33" dirty="0">
                <a:latin typeface="Arial Unicode MS"/>
                <a:cs typeface="Arial Unicode MS"/>
              </a:rPr>
              <a:t>97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44652" y="4417617"/>
            <a:ext cx="2204196" cy="2022912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49154">
              <a:spcBef>
                <a:spcPts val="414"/>
              </a:spcBef>
            </a:pP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subterráneos,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71</a:t>
            </a:r>
            <a:endParaRPr sz="854">
              <a:latin typeface="Arial Unicode MS"/>
              <a:cs typeface="Arial Unicode MS"/>
            </a:endParaRPr>
          </a:p>
          <a:p>
            <a:pPr marL="16666" marR="79161">
              <a:lnSpc>
                <a:spcPct val="1272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HMI.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hombre-máquina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(HMI)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Enlaces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homopolares,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81,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81F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accionado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pértiga,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133,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31"/>
              </a:spcBef>
            </a:pPr>
            <a:r>
              <a:rPr sz="1050" spc="-26" dirty="0">
                <a:latin typeface="Arial Unicode MS"/>
                <a:cs typeface="Arial Unicode MS"/>
              </a:rPr>
              <a:t>136F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243"/>
              </a:spcBef>
            </a:pPr>
            <a:r>
              <a:rPr sz="854" dirty="0">
                <a:latin typeface="Arial Unicode MS"/>
                <a:cs typeface="Arial Unicode MS"/>
              </a:rPr>
              <a:t>Desconectador</a:t>
            </a:r>
            <a:r>
              <a:rPr sz="854" spc="28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montado</a:t>
            </a:r>
            <a:r>
              <a:rPr sz="854" spc="28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horizontalmente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472"/>
              </a:spcBef>
            </a:pPr>
            <a:r>
              <a:rPr sz="656" dirty="0">
                <a:latin typeface="Arial Unicode MS"/>
                <a:cs typeface="Arial Unicode MS"/>
              </a:rPr>
              <a:t>interruptor,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133,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134F</a:t>
            </a:r>
            <a:endParaRPr sz="656">
              <a:latin typeface="Arial Unicode MS"/>
              <a:cs typeface="Arial Unicode MS"/>
            </a:endParaRPr>
          </a:p>
          <a:p>
            <a:pPr marL="16666" marR="94160">
              <a:lnSpc>
                <a:spcPct val="127800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hombre-máquina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(HMI),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180tHV.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hidroeléctricas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alta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(AT),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hidroeléctricas,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31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hidroeléctrica,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35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Hidrómetros,</a:t>
            </a:r>
            <a:r>
              <a:rPr sz="854" spc="41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159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27" y="5415884"/>
            <a:ext cx="2288364" cy="4177014"/>
          </a:xfrm>
          <a:prstGeom prst="rect">
            <a:avLst/>
          </a:prstGeom>
        </p:spPr>
        <p:txBody>
          <a:bodyPr vert="horz" wrap="square" lIns="0" tIns="91667" rIns="0" bIns="0" rtlCol="0">
            <a:spAutoFit/>
          </a:bodyPr>
          <a:lstStyle/>
          <a:p>
            <a:pPr marL="16666">
              <a:spcBef>
                <a:spcPts val="721"/>
              </a:spcBef>
            </a:pPr>
            <a:r>
              <a:rPr sz="1575" spc="26" dirty="0">
                <a:latin typeface="Arial Unicode MS"/>
                <a:cs typeface="Arial Unicode MS"/>
              </a:rPr>
              <a:t>H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restricción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armónicos,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346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(HV),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327,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78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cables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512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CC,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78-</a:t>
            </a:r>
            <a:r>
              <a:rPr sz="721" spc="-33" dirty="0">
                <a:latin typeface="Arial Unicode MS"/>
                <a:cs typeface="Arial Unicode MS"/>
              </a:rPr>
              <a:t>80,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33" dirty="0">
                <a:latin typeface="Arial Unicode MS"/>
                <a:cs typeface="Arial Unicode MS"/>
              </a:rPr>
              <a:t>79F</a:t>
            </a:r>
            <a:endParaRPr sz="1050">
              <a:latin typeface="Arial Unicode MS"/>
              <a:cs typeface="Arial Unicode MS"/>
            </a:endParaRPr>
          </a:p>
          <a:p>
            <a:pPr marL="281645" marR="163322">
              <a:lnSpc>
                <a:spcPts val="1299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CC,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81-</a:t>
            </a:r>
            <a:r>
              <a:rPr sz="721" spc="-33" dirty="0">
                <a:latin typeface="Arial Unicode MS"/>
                <a:cs typeface="Arial Unicode MS"/>
              </a:rPr>
              <a:t>82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Construcción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CC,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80-81,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83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niveles,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pruebas,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43,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121</a:t>
            </a:r>
            <a:endParaRPr sz="656">
              <a:latin typeface="Arial Unicode MS"/>
              <a:cs typeface="Arial Unicode MS"/>
            </a:endParaRPr>
          </a:p>
          <a:p>
            <a:pPr marL="16666" marR="6666" indent="132491">
              <a:lnSpc>
                <a:spcPct val="1512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valores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transmisión,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363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impedancia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circulante,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252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564"/>
              </a:spcBef>
            </a:pPr>
            <a:r>
              <a:rPr sz="591" dirty="0">
                <a:latin typeface="Arial Unicode MS"/>
                <a:cs typeface="Arial Unicode MS"/>
              </a:rPr>
              <a:t>relé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supervisión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colectora,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258-</a:t>
            </a:r>
            <a:r>
              <a:rPr sz="985" spc="-33" dirty="0">
                <a:latin typeface="Arial Unicode MS"/>
                <a:cs typeface="Arial Unicode MS"/>
              </a:rPr>
              <a:t>259</a:t>
            </a:r>
            <a:endParaRPr sz="985">
              <a:latin typeface="Arial Unicode MS"/>
              <a:cs typeface="Arial Unicode MS"/>
            </a:endParaRPr>
          </a:p>
          <a:p>
            <a:pPr marL="281645" marR="95826">
              <a:lnSpc>
                <a:spcPts val="1312"/>
              </a:lnSpc>
              <a:spcBef>
                <a:spcPts val="40"/>
              </a:spcBef>
            </a:pP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zona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verificación,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entrada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interna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257Fresistencia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lineal,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límite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pasante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258,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típica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diferencial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259-260,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279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472" y="9649684"/>
            <a:ext cx="2535035" cy="1905232"/>
          </a:xfrm>
          <a:prstGeom prst="rect">
            <a:avLst/>
          </a:prstGeom>
        </p:spPr>
        <p:txBody>
          <a:bodyPr vert="horz" wrap="square" lIns="0" tIns="84168" rIns="0" bIns="0" rtlCol="0">
            <a:spAutoFit/>
          </a:bodyPr>
          <a:lstStyle/>
          <a:p>
            <a:pPr marL="281645">
              <a:spcBef>
                <a:spcPts val="663"/>
              </a:spcBef>
            </a:pPr>
            <a:r>
              <a:rPr sz="985" dirty="0">
                <a:latin typeface="Arial Unicode MS"/>
                <a:cs typeface="Arial Unicode MS"/>
              </a:rPr>
              <a:t>ajuste,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301-</a:t>
            </a:r>
            <a:r>
              <a:rPr sz="985" spc="-33" dirty="0">
                <a:latin typeface="Arial Unicode MS"/>
                <a:cs typeface="Arial Unicode MS"/>
              </a:rPr>
              <a:t>306</a:t>
            </a:r>
            <a:endParaRPr sz="985">
              <a:latin typeface="Arial Unicode MS"/>
              <a:cs typeface="Arial Unicode MS"/>
            </a:endParaRPr>
          </a:p>
          <a:p>
            <a:pPr marL="16666" marR="485798">
              <a:lnSpc>
                <a:spcPts val="1299"/>
              </a:lnSpc>
              <a:spcBef>
                <a:spcPts val="72"/>
              </a:spcBef>
            </a:pPr>
            <a:r>
              <a:rPr sz="721" spc="-12" dirty="0">
                <a:latin typeface="Arial Unicode MS"/>
                <a:cs typeface="Arial Unicode MS"/>
              </a:rPr>
              <a:t>Fallas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215-216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alta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velocidad</a:t>
            </a:r>
            <a:endParaRPr sz="721">
              <a:latin typeface="Arial Unicode MS"/>
              <a:cs typeface="Arial Unicode MS"/>
            </a:endParaRPr>
          </a:p>
          <a:p>
            <a:pPr marL="149154" marR="722447">
              <a:lnSpc>
                <a:spcPts val="1312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seccionadores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136-</a:t>
            </a:r>
            <a:r>
              <a:rPr sz="656" spc="-26" dirty="0">
                <a:latin typeface="Arial Unicode MS"/>
                <a:cs typeface="Arial Unicode MS"/>
              </a:rPr>
              <a:t>137,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143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reconexión,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endParaRPr sz="985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baterías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subestaciones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161-</a:t>
            </a:r>
            <a:r>
              <a:rPr sz="787" spc="-33" dirty="0">
                <a:latin typeface="Arial Unicode MS"/>
                <a:cs typeface="Arial Unicode MS"/>
              </a:rPr>
              <a:t>162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cables, </a:t>
            </a:r>
            <a:r>
              <a:rPr sz="787" spc="-33" dirty="0">
                <a:latin typeface="Arial Unicode MS"/>
                <a:cs typeface="Arial Unicode MS"/>
              </a:rPr>
              <a:t>72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319"/>
              </a:spcBef>
            </a:pPr>
            <a:r>
              <a:rPr sz="721" dirty="0">
                <a:latin typeface="Arial Unicode MS"/>
                <a:cs typeface="Arial Unicode MS"/>
              </a:rPr>
              <a:t>terminaciones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finales,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72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sitio,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72-</a:t>
            </a:r>
            <a:r>
              <a:rPr sz="721" spc="-33" dirty="0">
                <a:latin typeface="Arial Unicode MS"/>
                <a:cs typeface="Arial Unicode MS"/>
              </a:rPr>
              <a:t>78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44687" y="6767372"/>
            <a:ext cx="2416699" cy="4845381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91" dirty="0">
                <a:latin typeface="Arial Unicode MS"/>
                <a:cs typeface="Arial Unicode MS"/>
              </a:rPr>
              <a:t>I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ICD.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Descripción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(ICD)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IDMT.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mínimo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definido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inverso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spc="-12" dirty="0">
                <a:latin typeface="Arial Unicode MS"/>
                <a:cs typeface="Arial Unicode MS"/>
              </a:rPr>
              <a:t>(IDMT)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Estándar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60044-6,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113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Protocolo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179-184,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201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topología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bus,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183</a:t>
            </a:r>
            <a:endParaRPr sz="721">
              <a:latin typeface="Arial Unicode MS"/>
              <a:cs typeface="Arial Unicode MS"/>
            </a:endParaRPr>
          </a:p>
          <a:p>
            <a:pPr marL="149154" marR="303311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campo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protocolo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comunicaciones,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180t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diseño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fundamentales,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181-</a:t>
            </a:r>
            <a:r>
              <a:rPr sz="985" spc="-33" dirty="0">
                <a:latin typeface="Arial Unicode MS"/>
                <a:cs typeface="Arial Unicode MS"/>
              </a:rPr>
              <a:t>183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comunicación,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183</a:t>
            </a:r>
            <a:endParaRPr sz="919">
              <a:latin typeface="Arial Unicode MS"/>
              <a:cs typeface="Arial Unicode MS"/>
            </a:endParaRPr>
          </a:p>
          <a:p>
            <a:pPr marL="281645" marR="301645">
              <a:lnSpc>
                <a:spcPts val="1299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funciones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dentro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subestaciones,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182Fservicios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nodos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lógicos,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físicos,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182</a:t>
            </a:r>
            <a:endParaRPr sz="787">
              <a:latin typeface="Arial Unicode MS"/>
              <a:cs typeface="Arial Unicode MS"/>
            </a:endParaRPr>
          </a:p>
          <a:p>
            <a:pPr marR="1509055" algn="r">
              <a:spcBef>
                <a:spcPts val="78"/>
              </a:spcBef>
            </a:pPr>
            <a:r>
              <a:rPr sz="985" spc="-78" dirty="0">
                <a:latin typeface="Arial Unicode MS"/>
                <a:cs typeface="Arial Unicode MS"/>
              </a:rPr>
              <a:t>SCL,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49154" marR="319142">
              <a:lnSpc>
                <a:spcPts val="1299"/>
              </a:lnSpc>
              <a:spcBef>
                <a:spcPts val="72"/>
              </a:spcBef>
            </a:pP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automatización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184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subestación,</a:t>
            </a:r>
            <a:endParaRPr sz="656">
              <a:latin typeface="Arial Unicode MS"/>
              <a:cs typeface="Arial Unicode MS"/>
            </a:endParaRPr>
          </a:p>
          <a:p>
            <a:pPr marR="1521555" algn="r"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185-</a:t>
            </a:r>
            <a:r>
              <a:rPr sz="985" spc="-33" dirty="0">
                <a:latin typeface="Arial Unicode MS"/>
                <a:cs typeface="Arial Unicode MS"/>
              </a:rPr>
              <a:t>187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Curvas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IEC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sobrecorriente,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209,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209t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Descripción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(ICD),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183-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IED.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electrónicos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inteligentes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(IED)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IEEE.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Instituto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Electricidad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endParaRPr sz="787">
              <a:latin typeface="Arial Unicode MS"/>
              <a:cs typeface="Arial Unicode MS"/>
            </a:endParaRPr>
          </a:p>
          <a:p>
            <a:pPr marL="16666" marR="767444" indent="398305">
              <a:lnSpc>
                <a:spcPts val="1299"/>
              </a:lnSpc>
            </a:pP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ingenieros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electrónicos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(IEEE),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173-174,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219</a:t>
            </a:r>
            <a:endParaRPr sz="787">
              <a:latin typeface="Arial Unicode MS"/>
              <a:cs typeface="Arial Unicode MS"/>
            </a:endParaRPr>
          </a:p>
          <a:p>
            <a:pPr marR="1470724" algn="r"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242,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308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453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rotor,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44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63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56" y="2942275"/>
            <a:ext cx="2536700" cy="7172940"/>
          </a:xfrm>
          <a:prstGeom prst="rect">
            <a:avLst/>
          </a:prstGeom>
        </p:spPr>
        <p:txBody>
          <a:bodyPr vert="horz" wrap="square" lIns="0" tIns="15000" rIns="0" bIns="0" rtlCol="0">
            <a:spAutoFit/>
          </a:bodyPr>
          <a:lstStyle/>
          <a:p>
            <a:pPr marL="16666" marR="1335735" indent="132491">
              <a:lnSpc>
                <a:spcPct val="132000"/>
              </a:lnSpc>
              <a:spcBef>
                <a:spcPts val="118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62-</a:t>
            </a:r>
            <a:r>
              <a:rPr sz="721" spc="-33" dirty="0">
                <a:latin typeface="Arial Unicode MS"/>
                <a:cs typeface="Arial Unicode MS"/>
              </a:rPr>
              <a:t>63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(L),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Inducción</a:t>
            </a:r>
            <a:endParaRPr sz="854">
              <a:latin typeface="Arial Unicode MS"/>
              <a:cs typeface="Arial Unicode MS"/>
            </a:endParaRPr>
          </a:p>
          <a:p>
            <a:pPr marL="149154" marR="990759">
              <a:lnSpc>
                <a:spcPct val="1272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inductivo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VT,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123-124,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124F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motores,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250</a:t>
            </a:r>
            <a:endParaRPr sz="854">
              <a:latin typeface="Arial Unicode MS"/>
              <a:cs typeface="Arial Unicode MS"/>
            </a:endParaRPr>
          </a:p>
          <a:p>
            <a:pPr marL="282479" marR="270813">
              <a:lnSpc>
                <a:spcPts val="1312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previas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arranque,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46-47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trifásico,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45-</a:t>
            </a:r>
            <a:r>
              <a:rPr sz="656" spc="-33" dirty="0">
                <a:latin typeface="Arial Unicode MS"/>
                <a:cs typeface="Arial Unicode MS"/>
              </a:rPr>
              <a:t>46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525" dirty="0">
                <a:latin typeface="Arial Unicode MS"/>
                <a:cs typeface="Arial Unicode MS"/>
              </a:rPr>
              <a:t>Factor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alimentación,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290</a:t>
            </a:r>
            <a:endParaRPr sz="525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327">
              <a:latin typeface="Arial Unicode MS"/>
              <a:cs typeface="Arial Unicode MS"/>
            </a:endParaRPr>
          </a:p>
          <a:p>
            <a:pPr marL="16666"/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irrupción,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270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45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270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ct val="1508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instantánea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instantánea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Instituto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Electricidad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Electrónica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Ingenieros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(IEEE),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2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01"/>
              </a:spcBef>
            </a:pPr>
            <a:r>
              <a:rPr sz="721" dirty="0">
                <a:latin typeface="Arial Unicode MS"/>
                <a:cs typeface="Arial Unicode MS"/>
              </a:rPr>
              <a:t>números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funciones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para</a:t>
            </a:r>
            <a:endParaRPr sz="721">
              <a:latin typeface="Arial Unicode MS"/>
              <a:cs typeface="Arial Unicode MS"/>
            </a:endParaRPr>
          </a:p>
          <a:p>
            <a:pPr marL="16666" marR="703282" indent="398305">
              <a:lnSpc>
                <a:spcPct val="138600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Aparatos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conmutación,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2-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medida,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146-</a:t>
            </a:r>
            <a:r>
              <a:rPr sz="787" spc="-33" dirty="0">
                <a:latin typeface="Arial Unicode MS"/>
                <a:cs typeface="Arial Unicode MS"/>
              </a:rPr>
              <a:t>147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165"/>
              </a:spcBef>
            </a:pP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147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spc="-52" dirty="0">
                <a:latin typeface="Arial Unicode MS"/>
                <a:cs typeface="Arial Unicode MS"/>
              </a:rPr>
              <a:t>VT,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147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spc="-12" dirty="0">
                <a:latin typeface="Arial Unicode MS"/>
                <a:cs typeface="Arial Unicode MS"/>
              </a:rPr>
              <a:t>Aislamiento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basados</a:t>
            </a:r>
            <a:r>
              <a:rPr sz="854" spc="6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medio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aislante,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88-</a:t>
            </a:r>
            <a:r>
              <a:rPr sz="985" spc="-33" dirty="0">
                <a:latin typeface="Arial Unicode MS"/>
                <a:cs typeface="Arial Unicode MS"/>
              </a:rPr>
              <a:t>91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vectorial,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64,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755"/>
              </a:spcBef>
            </a:pPr>
            <a:r>
              <a:rPr sz="393" dirty="0">
                <a:latin typeface="Arial Unicode MS"/>
                <a:cs typeface="Arial Unicode MS"/>
              </a:rPr>
              <a:t>sesenta</a:t>
            </a:r>
            <a:r>
              <a:rPr sz="393" spc="7" dirty="0">
                <a:latin typeface="Arial Unicode MS"/>
                <a:cs typeface="Arial Unicode MS"/>
              </a:rPr>
              <a:t> </a:t>
            </a:r>
            <a:r>
              <a:rPr sz="393" dirty="0">
                <a:latin typeface="Arial Unicode MS"/>
                <a:cs typeface="Arial Unicode MS"/>
              </a:rPr>
              <a:t>y</a:t>
            </a:r>
            <a:r>
              <a:rPr sz="393" spc="7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cincoF</a:t>
            </a:r>
            <a:endParaRPr sz="393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95-96,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96F,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97F,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118,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130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Aisladores,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Dispositivos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electrónicos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inteligentes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(IED),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179</a:t>
            </a:r>
            <a:endParaRPr sz="721">
              <a:latin typeface="Arial Unicode MS"/>
              <a:cs typeface="Arial Unicode MS"/>
            </a:endParaRPr>
          </a:p>
          <a:p>
            <a:pPr marR="1405729" algn="ctr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197-</a:t>
            </a:r>
            <a:r>
              <a:rPr sz="985" spc="-33" dirty="0">
                <a:latin typeface="Arial Unicode MS"/>
                <a:cs typeface="Arial Unicode MS"/>
              </a:rPr>
              <a:t>201</a:t>
            </a:r>
            <a:endParaRPr sz="985">
              <a:latin typeface="Arial Unicode MS"/>
              <a:cs typeface="Arial Unicode MS"/>
            </a:endParaRPr>
          </a:p>
          <a:p>
            <a:pPr marL="282479" marR="409136">
              <a:lnSpc>
                <a:spcPts val="1312"/>
              </a:lnSpc>
              <a:spcBef>
                <a:spcPts val="59"/>
              </a:spcBef>
            </a:pP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monitorización,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199-201,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198-</a:t>
            </a:r>
            <a:r>
              <a:rPr sz="787" spc="-33" dirty="0">
                <a:latin typeface="Arial Unicode MS"/>
                <a:cs typeface="Arial Unicode MS"/>
              </a:rPr>
              <a:t>199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Disposición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esquinas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malla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interconectadas,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17,</a:t>
            </a:r>
            <a:endParaRPr sz="721">
              <a:latin typeface="Arial Unicode MS"/>
              <a:cs typeface="Arial Unicode MS"/>
            </a:endParaRPr>
          </a:p>
          <a:p>
            <a:pPr marR="1472392" algn="ctr">
              <a:spcBef>
                <a:spcPts val="111"/>
              </a:spcBef>
            </a:pPr>
            <a:r>
              <a:rPr sz="1050" spc="-33" dirty="0">
                <a:latin typeface="Arial Unicode MS"/>
                <a:cs typeface="Arial Unicode MS"/>
              </a:rPr>
              <a:t>19F</a:t>
            </a:r>
            <a:endParaRPr sz="1050">
              <a:latin typeface="Arial Unicode MS"/>
              <a:cs typeface="Arial Unicode MS"/>
            </a:endParaRPr>
          </a:p>
          <a:p>
            <a:pPr marL="16666" marR="788275">
              <a:lnSpc>
                <a:spcPts val="1312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interconexión,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internos,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196-197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Protocolo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Internet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(IP),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180t,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Índice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interrupción,</a:t>
            </a:r>
            <a:r>
              <a:rPr sz="787" spc="41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00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vueltas,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248,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248F,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249F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definido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(IDMT),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201,</a:t>
            </a:r>
            <a:endParaRPr sz="721">
              <a:latin typeface="Arial Unicode MS"/>
              <a:cs typeface="Arial Unicode MS"/>
            </a:endParaRPr>
          </a:p>
          <a:p>
            <a:pPr marR="1396564" algn="ctr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202F</a:t>
            </a:r>
            <a:endParaRPr sz="1050">
              <a:latin typeface="Arial Unicode MS"/>
              <a:cs typeface="Arial Unicode MS"/>
            </a:endParaRPr>
          </a:p>
          <a:p>
            <a:pPr marL="16666" marR="985761">
              <a:lnSpc>
                <a:spcPts val="1299"/>
              </a:lnSpc>
              <a:spcBef>
                <a:spcPts val="59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OC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IP.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Protocolo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Internet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(IP)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aislador.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(DS)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102284" y="2919484"/>
            <a:ext cx="2508368" cy="75277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LD.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(LD)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fuga,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104,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104FProtección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respaldo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285,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285FPruebas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y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servicio</a:t>
            </a:r>
            <a:endParaRPr sz="721">
              <a:latin typeface="Arial Unicode MS"/>
              <a:cs typeface="Arial Unicode MS"/>
            </a:endParaRPr>
          </a:p>
          <a:p>
            <a:pPr marL="149154" algn="just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nuevo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con</a:t>
            </a:r>
            <a:endParaRPr sz="721">
              <a:latin typeface="Arial Unicode MS"/>
              <a:cs typeface="Arial Unicode MS"/>
            </a:endParaRPr>
          </a:p>
          <a:p>
            <a:pPr marL="149154" marR="358308" indent="264980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enlace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fibra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óptica,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piloto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tipo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antiguo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342-</a:t>
            </a:r>
            <a:r>
              <a:rPr sz="656" spc="-33" dirty="0">
                <a:latin typeface="Arial Unicode MS"/>
                <a:cs typeface="Arial Unicode MS"/>
              </a:rPr>
              <a:t>343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pruebas,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339-</a:t>
            </a:r>
            <a:r>
              <a:rPr sz="854" spc="-33" dirty="0">
                <a:latin typeface="Arial Unicode MS"/>
                <a:cs typeface="Arial Unicode MS"/>
              </a:rPr>
              <a:t>342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Protecciones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66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194</a:t>
            </a:r>
            <a:endParaRPr sz="787">
              <a:latin typeface="Arial Unicode MS"/>
              <a:cs typeface="Arial Unicode MS"/>
            </a:endParaRPr>
          </a:p>
          <a:p>
            <a:pPr marL="16666" marR="65829">
              <a:lnSpc>
                <a:spcPts val="1299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acoplador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lineal,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114F,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115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CT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lineales,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113</a:t>
            </a:r>
            <a:endParaRPr sz="721">
              <a:latin typeface="Arial Unicode MS"/>
              <a:cs typeface="Arial Unicode MS"/>
            </a:endParaRPr>
          </a:p>
          <a:p>
            <a:pPr marR="1801534" algn="ctr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(s),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1-</a:t>
            </a:r>
            <a:r>
              <a:rPr sz="854" spc="-66" dirty="0">
                <a:latin typeface="Arial Unicode MS"/>
                <a:cs typeface="Arial Unicode MS"/>
              </a:rPr>
              <a:t>2</a:t>
            </a:r>
            <a:endParaRPr sz="854">
              <a:latin typeface="Arial Unicode MS"/>
              <a:cs typeface="Arial Unicode MS"/>
            </a:endParaRPr>
          </a:p>
          <a:p>
            <a:pPr marR="1744039" algn="ctr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ángulo,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41</a:t>
            </a:r>
            <a:endParaRPr sz="721">
              <a:latin typeface="Arial Unicode MS"/>
              <a:cs typeface="Arial Unicode MS"/>
            </a:endParaRPr>
          </a:p>
          <a:p>
            <a:pPr marL="149154" algn="just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interruptores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ruptura,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134-135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49154" algn="just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corriente,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290,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367</a:t>
            </a:r>
            <a:endParaRPr sz="656">
              <a:latin typeface="Arial Unicode MS"/>
              <a:cs typeface="Arial Unicode MS"/>
            </a:endParaRPr>
          </a:p>
          <a:p>
            <a:pPr marL="149154" marR="799108">
              <a:lnSpc>
                <a:spcPct val="1386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62-63,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63F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68,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341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341F</a:t>
            </a:r>
            <a:endParaRPr sz="985">
              <a:latin typeface="Arial Unicode MS"/>
              <a:cs typeface="Arial Unicode MS"/>
            </a:endParaRPr>
          </a:p>
          <a:p>
            <a:pPr marL="16666" marR="289977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área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local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(LAN),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179,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201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Copia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local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266-</a:t>
            </a:r>
            <a:r>
              <a:rPr sz="919" spc="-33" dirty="0">
                <a:latin typeface="Arial Unicode MS"/>
                <a:cs typeface="Arial Unicode MS"/>
              </a:rPr>
              <a:t>269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266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Unidad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informática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local,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141</a:t>
            </a:r>
            <a:endParaRPr sz="721">
              <a:latin typeface="Arial Unicode MS"/>
              <a:cs typeface="Arial Unicode MS"/>
            </a:endParaRPr>
          </a:p>
          <a:p>
            <a:pPr marL="16666" marR="33331">
              <a:lnSpc>
                <a:spcPct val="1276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Armario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(LCC),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148,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151FPaneles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(paneles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LCC),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118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celdas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(LCC),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130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Impresora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local,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141</a:t>
            </a:r>
            <a:endParaRPr sz="787">
              <a:latin typeface="Arial Unicode MS"/>
              <a:cs typeface="Arial Unicode MS"/>
            </a:endParaRPr>
          </a:p>
          <a:p>
            <a:pPr marL="16666" marR="139156">
              <a:lnSpc>
                <a:spcPct val="158200"/>
              </a:lnSpc>
              <a:spcBef>
                <a:spcPts val="40"/>
              </a:spcBef>
            </a:pPr>
            <a:r>
              <a:rPr sz="656" dirty="0">
                <a:latin typeface="Arial Unicode MS"/>
                <a:cs typeface="Arial Unicode MS"/>
              </a:rPr>
              <a:t>Compañía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suministro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eléctrico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local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estatal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federal,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rotor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bloqueado,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321-322,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322F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(LD),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180tNodos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servicios</a:t>
            </a:r>
            <a:endParaRPr sz="721">
              <a:latin typeface="Arial Unicode MS"/>
              <a:cs typeface="Arial Unicode MS"/>
            </a:endParaRPr>
          </a:p>
          <a:p>
            <a:pPr marL="16666" marR="630788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lógicos,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182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bucle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invertido,</a:t>
            </a:r>
            <a:r>
              <a:rPr sz="721" spc="27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342F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bucle,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120,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131-</a:t>
            </a:r>
            <a:r>
              <a:rPr sz="721" spc="-26" dirty="0">
                <a:latin typeface="Arial Unicode MS"/>
                <a:cs typeface="Arial Unicode MS"/>
              </a:rPr>
              <a:t>132,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132F</a:t>
            </a:r>
            <a:endParaRPr sz="1050">
              <a:latin typeface="Arial Unicode MS"/>
              <a:cs typeface="Arial Unicode MS"/>
            </a:endParaRPr>
          </a:p>
          <a:p>
            <a:pPr marL="16666" algn="just">
              <a:spcBef>
                <a:spcPts val="440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244,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245F</a:t>
            </a:r>
            <a:endParaRPr sz="656">
              <a:latin typeface="Arial Unicode MS"/>
              <a:cs typeface="Arial Unicode MS"/>
            </a:endParaRPr>
          </a:p>
          <a:p>
            <a:pPr marL="16666" marR="452467" indent="132491" algn="just">
              <a:lnSpc>
                <a:spcPct val="138600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síncronos,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323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238,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240FBaja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endParaRPr sz="787">
              <a:latin typeface="Arial Unicode MS"/>
              <a:cs typeface="Arial Unicode MS"/>
            </a:endParaRPr>
          </a:p>
          <a:p>
            <a:pPr marL="149154" algn="just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255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279,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294-300,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295F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(LV),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271,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361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87" dirty="0">
                <a:latin typeface="Arial Unicode MS"/>
                <a:cs typeface="Arial Unicode MS"/>
              </a:rPr>
              <a:t>paneles,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362t,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363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79191" y="10254030"/>
            <a:ext cx="2510868" cy="458988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-78" dirty="0">
                <a:latin typeface="Arial Unicode MS"/>
                <a:cs typeface="Arial Unicode MS"/>
              </a:rPr>
              <a:t>K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rodilla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108F,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02377" y="10846829"/>
            <a:ext cx="2291698" cy="827953"/>
          </a:xfrm>
          <a:prstGeom prst="rect">
            <a:avLst/>
          </a:prstGeom>
        </p:spPr>
        <p:txBody>
          <a:bodyPr vert="horz" wrap="square" lIns="0" tIns="57501" rIns="0" bIns="0" rtlCol="0">
            <a:spAutoFit/>
          </a:bodyPr>
          <a:lstStyle/>
          <a:p>
            <a:pPr marL="16666">
              <a:spcBef>
                <a:spcPts val="453"/>
              </a:spcBef>
            </a:pPr>
            <a:r>
              <a:rPr sz="656" spc="-12" dirty="0">
                <a:latin typeface="Arial Unicode MS"/>
                <a:cs typeface="Arial Unicode MS"/>
              </a:rPr>
              <a:t>METRO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787" spc="-26" dirty="0">
                <a:latin typeface="Arial Unicode MS"/>
                <a:cs typeface="Arial Unicode MS"/>
              </a:rPr>
              <a:t>Caza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Pantalla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humana-máquina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(MHI),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86"/>
              </a:spcBef>
            </a:pPr>
            <a:r>
              <a:rPr sz="1050" spc="-33" dirty="0">
                <a:latin typeface="Arial Unicode MS"/>
                <a:cs typeface="Arial Unicode MS"/>
              </a:rPr>
              <a:t>342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magnetización,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119-</a:t>
            </a:r>
            <a:r>
              <a:rPr sz="656" spc="-33" dirty="0">
                <a:latin typeface="Arial Unicode MS"/>
                <a:cs typeface="Arial Unicode MS"/>
              </a:rPr>
              <a:t>120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92" y="10921312"/>
            <a:ext cx="2279197" cy="756999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1575" spc="-52" dirty="0">
                <a:latin typeface="Arial Unicode MS"/>
                <a:cs typeface="Arial Unicode MS"/>
              </a:rPr>
              <a:t>L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LAN.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 de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área local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(LAN)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LCC.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Ver</a:t>
            </a:r>
            <a:endParaRPr sz="919">
              <a:latin typeface="Arial Unicode MS"/>
              <a:cs typeface="Arial Unicode MS"/>
            </a:endParaRPr>
          </a:p>
          <a:p>
            <a:pPr marR="264148" algn="ctr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Armario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(LCC);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Local</a:t>
            </a:r>
            <a:endParaRPr sz="919">
              <a:latin typeface="Arial Unicode MS"/>
              <a:cs typeface="Arial Unicode MS"/>
            </a:endParaRPr>
          </a:p>
          <a:p>
            <a:pPr marR="227482" algn="ctr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cubículos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(LCC)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390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14" y="2957755"/>
            <a:ext cx="2543368" cy="5171854"/>
          </a:xfrm>
          <a:prstGeom prst="rect">
            <a:avLst/>
          </a:prstGeom>
        </p:spPr>
        <p:txBody>
          <a:bodyPr vert="horz" wrap="square" lIns="0" tIns="25834" rIns="0" bIns="0" rtlCol="0">
            <a:spAutoFit/>
          </a:bodyPr>
          <a:lstStyle/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Especificación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mensaje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fabricante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(MMS),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33" dirty="0">
                <a:latin typeface="Arial Unicode MS"/>
                <a:cs typeface="Arial Unicode MS"/>
              </a:rPr>
              <a:t>183</a:t>
            </a:r>
            <a:endParaRPr sz="1050">
              <a:latin typeface="Arial Unicode MS"/>
              <a:cs typeface="Arial Unicode MS"/>
            </a:endParaRPr>
          </a:p>
          <a:p>
            <a:pPr marL="16666" marR="125824">
              <a:lnSpc>
                <a:spcPts val="1299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máximo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(MTA),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MCB.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Ver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miniatura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(MCB)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Probador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Megger,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72</a:t>
            </a:r>
            <a:endParaRPr sz="919">
              <a:latin typeface="Arial Unicode MS"/>
              <a:cs typeface="Arial Unicode MS"/>
            </a:endParaRPr>
          </a:p>
          <a:p>
            <a:pPr marL="16666" marR="695782">
              <a:lnSpc>
                <a:spcPts val="1312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Merz-Price,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263F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Integridad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mensaje,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656" spc="-12" dirty="0">
                <a:latin typeface="Arial Unicode MS"/>
                <a:cs typeface="Arial Unicode MS"/>
              </a:rPr>
              <a:t>Clases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precisión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medición,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1050" spc="-33" dirty="0">
                <a:latin typeface="Arial Unicode MS"/>
                <a:cs typeface="Arial Unicode MS"/>
              </a:rPr>
              <a:t>109</a:t>
            </a:r>
            <a:endParaRPr sz="1050">
              <a:latin typeface="Arial Unicode MS"/>
              <a:cs typeface="Arial Unicode MS"/>
            </a:endParaRPr>
          </a:p>
          <a:p>
            <a:pPr marL="16666" marR="124157">
              <a:lnSpc>
                <a:spcPts val="1312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Metrosils.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lineal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MHI.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Pantalla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humana-</a:t>
            </a:r>
            <a:r>
              <a:rPr sz="854" spc="-12" dirty="0">
                <a:latin typeface="Arial Unicode MS"/>
                <a:cs typeface="Arial Unicode MS"/>
              </a:rPr>
              <a:t>máquina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(MHI)</a:t>
            </a:r>
            <a:endParaRPr sz="985">
              <a:latin typeface="Arial Unicode MS"/>
              <a:cs typeface="Arial Unicode MS"/>
            </a:endParaRPr>
          </a:p>
          <a:p>
            <a:pPr marL="16666" marR="419968">
              <a:lnSpc>
                <a:spcPts val="1312"/>
              </a:lnSpc>
              <a:spcBef>
                <a:spcPts val="66"/>
              </a:spcBef>
            </a:pP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Mho,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212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Disyuntores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miniatura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(MCB),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26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mínima,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296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77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230-</a:t>
            </a:r>
            <a:r>
              <a:rPr sz="854" spc="-33" dirty="0">
                <a:latin typeface="Arial Unicode MS"/>
                <a:cs typeface="Arial Unicode MS"/>
              </a:rPr>
              <a:t>231</a:t>
            </a:r>
            <a:endParaRPr sz="854">
              <a:latin typeface="Arial Unicode MS"/>
              <a:cs typeface="Arial Unicode MS"/>
            </a:endParaRPr>
          </a:p>
          <a:p>
            <a:pPr marL="414969" marR="846605" indent="-399137">
              <a:lnSpc>
                <a:spcPct val="127899"/>
              </a:lnSpc>
            </a:pPr>
            <a:r>
              <a:rPr sz="854" dirty="0">
                <a:latin typeface="Arial Unicode MS"/>
                <a:cs typeface="Arial Unicode MS"/>
              </a:rPr>
              <a:t>MMS.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Mensaje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fabricante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especificación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(MMS)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Contenido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humedad,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78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sobrecarga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momentánea,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44"/>
              </a:spcBef>
            </a:pPr>
            <a:r>
              <a:rPr sz="1050" spc="-33" dirty="0">
                <a:latin typeface="Arial Unicode MS"/>
                <a:cs typeface="Arial Unicode MS"/>
              </a:rPr>
              <a:t>44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243"/>
              </a:spcBef>
            </a:pP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vigilancia,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189</a:t>
            </a:r>
            <a:endParaRPr sz="854">
              <a:latin typeface="Arial Unicode MS"/>
              <a:cs typeface="Arial Unicode MS"/>
            </a:endParaRPr>
          </a:p>
          <a:p>
            <a:pPr marL="16666" marR="1101584">
              <a:lnSpc>
                <a:spcPct val="147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Eslabones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monopolares,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80,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80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FFallos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motor,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320-</a:t>
            </a:r>
            <a:r>
              <a:rPr sz="721" spc="-33" dirty="0">
                <a:latin typeface="Arial Unicode MS"/>
                <a:cs typeface="Arial Unicode MS"/>
              </a:rPr>
              <a:t>321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250-</a:t>
            </a:r>
            <a:r>
              <a:rPr sz="787" spc="-33" dirty="0">
                <a:latin typeface="Arial Unicode MS"/>
                <a:cs typeface="Arial Unicode MS"/>
              </a:rPr>
              <a:t>251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mecanismos,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133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ajuste,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320</a:t>
            </a:r>
            <a:endParaRPr sz="919">
              <a:latin typeface="Arial Unicode MS"/>
              <a:cs typeface="Arial Unicode MS"/>
            </a:endParaRPr>
          </a:p>
          <a:p>
            <a:pPr marL="16666" marR="419136" indent="264980">
              <a:lnSpc>
                <a:spcPts val="1312"/>
              </a:lnSpc>
              <a:spcBef>
                <a:spcPts val="72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320-323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MTA.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Ver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máximo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(MTA)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Reenganche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multidisparo,</a:t>
            </a:r>
            <a:r>
              <a:rPr sz="787" spc="42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232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118"/>
              </a:spcBef>
            </a:pPr>
            <a:r>
              <a:rPr sz="919" spc="-12" dirty="0">
                <a:latin typeface="Arial Unicode MS"/>
                <a:cs typeface="Arial Unicode MS"/>
              </a:rPr>
              <a:t>MVA, </a:t>
            </a:r>
            <a:r>
              <a:rPr sz="919" spc="-33" dirty="0">
                <a:latin typeface="Arial Unicode MS"/>
                <a:cs typeface="Arial Unicode MS"/>
              </a:rPr>
              <a:t>174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044740" y="2912835"/>
            <a:ext cx="190003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dirty="0">
                <a:latin typeface="Arial Unicode MS"/>
                <a:cs typeface="Arial Unicode MS"/>
              </a:rPr>
              <a:t>O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44617" y="3163091"/>
            <a:ext cx="2467534" cy="8525807"/>
          </a:xfrm>
          <a:prstGeom prst="rect">
            <a:avLst/>
          </a:prstGeom>
        </p:spPr>
        <p:txBody>
          <a:bodyPr vert="horz" wrap="square" lIns="0" tIns="48334" rIns="0" bIns="0" rtlCol="0">
            <a:spAutoFit/>
          </a:bodyPr>
          <a:lstStyle/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OC.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sobretensión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(Protección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OC)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oceánica,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  <a:p>
            <a:pPr marL="16666" marR="17499">
              <a:lnSpc>
                <a:spcPts val="1312"/>
              </a:lnSpc>
              <a:spcBef>
                <a:spcPts val="105"/>
              </a:spcBef>
            </a:pPr>
            <a:r>
              <a:rPr sz="721" spc="-33" dirty="0">
                <a:latin typeface="Arial Unicode MS"/>
                <a:cs typeface="Arial Unicode MS"/>
              </a:rPr>
              <a:t>OCT.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óptico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(OCT)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OFAF.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(OFAF)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compensación-Mho,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214-215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compensación-Mho,</a:t>
            </a:r>
            <a:r>
              <a:rPr sz="721" spc="34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244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Refrigeración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OFWF.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agua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forzada</a:t>
            </a:r>
            <a:endParaRPr sz="721">
              <a:latin typeface="Arial Unicode MS"/>
              <a:cs typeface="Arial Unicode MS"/>
            </a:endParaRPr>
          </a:p>
          <a:p>
            <a:pPr marL="16666" marR="828272" indent="398305" algn="just">
              <a:lnSpc>
                <a:spcPct val="158700"/>
              </a:lnSpc>
              <a:spcBef>
                <a:spcPts val="165"/>
              </a:spcBef>
            </a:pPr>
            <a:r>
              <a:rPr sz="591" dirty="0">
                <a:latin typeface="Arial Unicode MS"/>
                <a:cs typeface="Arial Unicode MS"/>
              </a:rPr>
              <a:t>enfriamiento</a:t>
            </a:r>
            <a:r>
              <a:rPr sz="591" spc="30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(enfriamiento</a:t>
            </a:r>
            <a:r>
              <a:rPr sz="591" spc="30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OFWF)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ohmios,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359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óhmica,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174</a:t>
            </a:r>
            <a:endParaRPr sz="721">
              <a:latin typeface="Arial Unicode MS"/>
              <a:cs typeface="Arial Unicode MS"/>
            </a:endParaRPr>
          </a:p>
          <a:p>
            <a:pPr marL="16666" algn="just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CB,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88,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89F</a:t>
            </a:r>
            <a:endParaRPr sz="787">
              <a:latin typeface="Arial Unicode MS"/>
              <a:cs typeface="Arial Unicode MS"/>
            </a:endParaRPr>
          </a:p>
          <a:p>
            <a:pPr marL="16666" marR="231649" algn="just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forzado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(OFAF),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51F,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52t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Refrigeración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forzada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agua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(OFWF)</a:t>
            </a:r>
            <a:endParaRPr sz="787">
              <a:latin typeface="Arial Unicode MS"/>
              <a:cs typeface="Arial Unicode MS"/>
            </a:endParaRPr>
          </a:p>
          <a:p>
            <a:pPr marL="16666" marR="209151" indent="398305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enfriamiento),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51,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52F,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52tAceite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natural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(ONAF),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52tAceite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natural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natural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(ONAN),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52tProtección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piloto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antiguo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pruebas,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339-</a:t>
            </a:r>
            <a:r>
              <a:rPr sz="854" spc="-33" dirty="0">
                <a:latin typeface="Arial Unicode MS"/>
                <a:cs typeface="Arial Unicode MS"/>
              </a:rPr>
              <a:t>342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</a:t>
            </a:r>
            <a:endParaRPr sz="787">
              <a:latin typeface="Arial Unicode MS"/>
              <a:cs typeface="Arial Unicode MS"/>
            </a:endParaRPr>
          </a:p>
          <a:p>
            <a:pPr marL="149154" marR="1121585">
              <a:lnSpc>
                <a:spcPts val="1312"/>
              </a:lnSpc>
              <a:spcBef>
                <a:spcPts val="105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estabilidad,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cambiador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tomas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367-</a:t>
            </a:r>
            <a:r>
              <a:rPr sz="591" spc="-33" dirty="0">
                <a:latin typeface="Arial Unicode MS"/>
                <a:cs typeface="Arial Unicode MS"/>
              </a:rPr>
              <a:t>368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usando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reactor,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54F</a:t>
            </a:r>
            <a:endParaRPr sz="656">
              <a:latin typeface="Arial Unicode MS"/>
              <a:cs typeface="Arial Unicode MS"/>
            </a:endParaRPr>
          </a:p>
          <a:p>
            <a:pPr marL="149154" marR="1259074" indent="131656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usando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55F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326</a:t>
            </a:r>
            <a:endParaRPr sz="656">
              <a:latin typeface="Arial Unicode MS"/>
              <a:cs typeface="Arial Unicode MS"/>
            </a:endParaRPr>
          </a:p>
          <a:p>
            <a:pPr marL="16666" marR="189154">
              <a:lnSpc>
                <a:spcPct val="138200"/>
              </a:lnSpc>
              <a:spcBef>
                <a:spcPts val="26"/>
              </a:spcBef>
            </a:pPr>
            <a:r>
              <a:rPr sz="787" spc="-12" dirty="0">
                <a:latin typeface="Arial Unicode MS"/>
                <a:cs typeface="Arial Unicode MS"/>
              </a:rPr>
              <a:t>ONAF.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natural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forzado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(ONAF)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ONAN.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natural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natural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(ONAN)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rompedor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medio,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13-</a:t>
            </a:r>
            <a:r>
              <a:rPr sz="787" spc="-33" dirty="0">
                <a:latin typeface="Arial Unicode MS"/>
                <a:cs typeface="Arial Unicode MS"/>
              </a:rPr>
              <a:t>14,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33" dirty="0">
                <a:latin typeface="Arial Unicode MS"/>
                <a:cs typeface="Arial Unicode MS"/>
              </a:rPr>
              <a:t>18F</a:t>
            </a:r>
            <a:endParaRPr sz="1050">
              <a:latin typeface="Arial Unicode MS"/>
              <a:cs typeface="Arial Unicode MS"/>
            </a:endParaRPr>
          </a:p>
          <a:p>
            <a:pPr marL="16666" marR="330809">
              <a:lnSpc>
                <a:spcPts val="1312"/>
              </a:lnSpc>
              <a:spcBef>
                <a:spcPts val="40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43-</a:t>
            </a:r>
            <a:r>
              <a:rPr sz="721" spc="-33" dirty="0">
                <a:latin typeface="Arial Unicode MS"/>
                <a:cs typeface="Arial Unicode MS"/>
              </a:rPr>
              <a:t>44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Devanado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CT,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apertura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CB,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232</a:t>
            </a:r>
            <a:endParaRPr sz="721">
              <a:latin typeface="Arial Unicode MS"/>
              <a:cs typeface="Arial Unicode MS"/>
            </a:endParaRPr>
          </a:p>
          <a:p>
            <a:pPr marL="16666" algn="just">
              <a:spcBef>
                <a:spcPts val="584"/>
              </a:spcBef>
            </a:pPr>
            <a:r>
              <a:rPr sz="459" dirty="0">
                <a:latin typeface="Arial Unicode MS"/>
                <a:cs typeface="Arial Unicode MS"/>
              </a:rPr>
              <a:t>Tiempo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funcionamiento</a:t>
            </a:r>
            <a:endParaRPr sz="459">
              <a:latin typeface="Arial Unicode MS"/>
              <a:cs typeface="Arial Unicode MS"/>
            </a:endParaRPr>
          </a:p>
          <a:p>
            <a:pPr marL="149154">
              <a:spcBef>
                <a:spcPts val="224"/>
              </a:spcBef>
            </a:pP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ciclos,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85-</a:t>
            </a:r>
            <a:r>
              <a:rPr sz="985" spc="-33" dirty="0">
                <a:latin typeface="Arial Unicode MS"/>
                <a:cs typeface="Arial Unicode MS"/>
              </a:rPr>
              <a:t>86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(OCT),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115-</a:t>
            </a:r>
            <a:r>
              <a:rPr sz="787" spc="-26" dirty="0">
                <a:latin typeface="Arial Unicode MS"/>
                <a:cs typeface="Arial Unicode MS"/>
              </a:rPr>
              <a:t>118,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128-</a:t>
            </a:r>
            <a:r>
              <a:rPr sz="985" spc="-33" dirty="0">
                <a:latin typeface="Arial Unicode MS"/>
                <a:cs typeface="Arial Unicode MS"/>
              </a:rPr>
              <a:t>129</a:t>
            </a:r>
            <a:endParaRPr sz="985">
              <a:latin typeface="Arial Unicode MS"/>
              <a:cs typeface="Arial Unicode MS"/>
            </a:endParaRPr>
          </a:p>
          <a:p>
            <a:pPr marL="16666" marR="284146">
              <a:lnSpc>
                <a:spcPts val="1312"/>
              </a:lnSpc>
              <a:spcBef>
                <a:spcPts val="52"/>
              </a:spcBef>
            </a:pP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116-118,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117F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Ventajas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instrumentos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116-</a:t>
            </a:r>
            <a:r>
              <a:rPr sz="787" spc="-33" dirty="0">
                <a:latin typeface="Arial Unicode MS"/>
                <a:cs typeface="Arial Unicode MS"/>
              </a:rPr>
              <a:t>118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Sensores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ópticos,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129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óptico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(OVT),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115-</a:t>
            </a:r>
            <a:r>
              <a:rPr sz="854" spc="-26" dirty="0">
                <a:latin typeface="Arial Unicode MS"/>
                <a:cs typeface="Arial Unicode MS"/>
              </a:rPr>
              <a:t>118,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128-</a:t>
            </a:r>
            <a:r>
              <a:rPr sz="985" spc="-33" dirty="0">
                <a:latin typeface="Arial Unicode MS"/>
                <a:cs typeface="Arial Unicode MS"/>
              </a:rPr>
              <a:t>129</a:t>
            </a:r>
            <a:endParaRPr sz="985">
              <a:latin typeface="Arial Unicode MS"/>
              <a:cs typeface="Arial Unicode MS"/>
            </a:endParaRPr>
          </a:p>
          <a:p>
            <a:pPr marL="16666" marR="705782">
              <a:lnSpc>
                <a:spcPts val="1312"/>
              </a:lnSpc>
              <a:spcBef>
                <a:spcPts val="66"/>
              </a:spcBef>
            </a:pP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coordinación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óptimo,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desfase,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244-245,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246F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motores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síncronos,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323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en</a:t>
            </a:r>
            <a:endParaRPr sz="721">
              <a:latin typeface="Arial Unicode MS"/>
              <a:cs typeface="Arial Unicode MS"/>
            </a:endParaRPr>
          </a:p>
          <a:p>
            <a:pPr marL="16666" algn="just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marcha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fuera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sincronismo,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359-</a:t>
            </a:r>
            <a:r>
              <a:rPr sz="985" spc="-33" dirty="0">
                <a:latin typeface="Arial Unicode MS"/>
                <a:cs typeface="Arial Unicode MS"/>
              </a:rPr>
              <a:t>360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360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602"/>
              </a:spcBef>
            </a:pPr>
            <a:r>
              <a:rPr sz="525" dirty="0">
                <a:latin typeface="Arial Unicode MS"/>
                <a:cs typeface="Arial Unicode MS"/>
              </a:rPr>
              <a:t>procedimiento</a:t>
            </a:r>
            <a:r>
              <a:rPr sz="525" spc="13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prueba,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360</a:t>
            </a:r>
            <a:endParaRPr sz="525">
              <a:latin typeface="Arial Unicode MS"/>
              <a:cs typeface="Arial Unicode MS"/>
            </a:endParaRPr>
          </a:p>
          <a:p>
            <a:pPr marL="16666" marR="844938">
              <a:lnSpc>
                <a:spcPct val="166300"/>
              </a:lnSpc>
              <a:spcBef>
                <a:spcPts val="26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sobrevelocidad,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44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21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sobrefrecuencia,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247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33" y="8481904"/>
            <a:ext cx="2225030" cy="2320775"/>
          </a:xfrm>
          <a:prstGeom prst="rect">
            <a:avLst/>
          </a:prstGeom>
        </p:spPr>
        <p:txBody>
          <a:bodyPr vert="horz" wrap="square" lIns="0" tIns="48334" rIns="0" bIns="0" rtlCol="0">
            <a:spAutoFit/>
          </a:bodyPr>
          <a:lstStyle/>
          <a:p>
            <a:pPr marL="16666">
              <a:spcBef>
                <a:spcPts val="381"/>
              </a:spcBef>
            </a:pP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Centro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nacional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(NCC),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24,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93</a:t>
            </a:r>
            <a:endParaRPr sz="854">
              <a:latin typeface="Arial Unicode MS"/>
              <a:cs typeface="Arial Unicode MS"/>
            </a:endParaRPr>
          </a:p>
          <a:p>
            <a:pPr marL="149154" marR="464133">
              <a:lnSpc>
                <a:spcPts val="1299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centro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electricidad,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379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SCADA,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142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</a:pP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negativa,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163-164,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165FCorriente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negativa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proteccion,</a:t>
            </a:r>
            <a:endParaRPr sz="787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33" dirty="0">
                <a:latin typeface="Arial Unicode MS"/>
                <a:cs typeface="Arial Unicode MS"/>
              </a:rPr>
              <a:t>246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00"/>
              </a:spcBef>
            </a:pP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negativa,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33" dirty="0">
                <a:latin typeface="Arial Unicode MS"/>
                <a:cs typeface="Arial Unicode MS"/>
              </a:rPr>
              <a:t>228</a:t>
            </a:r>
            <a:endParaRPr sz="1050">
              <a:latin typeface="Arial Unicode MS"/>
              <a:cs typeface="Arial Unicode MS"/>
            </a:endParaRPr>
          </a:p>
          <a:p>
            <a:pPr marL="16666" marR="219983">
              <a:lnSpc>
                <a:spcPts val="1312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neutra,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227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62,</a:t>
            </a:r>
            <a:endParaRPr sz="656">
              <a:latin typeface="Arial Unicode MS"/>
              <a:cs typeface="Arial Unicode MS"/>
            </a:endParaRPr>
          </a:p>
          <a:p>
            <a:pPr marL="16666" marR="178320" indent="132491">
              <a:lnSpc>
                <a:spcPct val="166000"/>
              </a:lnSpc>
            </a:pPr>
            <a:r>
              <a:rPr sz="656" dirty="0">
                <a:latin typeface="Arial Unicode MS"/>
                <a:cs typeface="Arial Unicode MS"/>
              </a:rPr>
              <a:t>63FPrueba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nivel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ruido,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44</a:t>
            </a:r>
            <a:r>
              <a:rPr sz="656" spc="4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direccional,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202-</a:t>
            </a:r>
            <a:r>
              <a:rPr sz="656" spc="-33" dirty="0">
                <a:latin typeface="Arial Unicode MS"/>
                <a:cs typeface="Arial Unicode MS"/>
              </a:rPr>
              <a:t>203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21521" y="10941755"/>
            <a:ext cx="1930026" cy="6854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132491">
              <a:lnSpc>
                <a:spcPct val="1383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327-329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Resistencia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258,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303-304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nuclear,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nuclear,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12" y="2921179"/>
            <a:ext cx="2434199" cy="50568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53315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general,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236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(protección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OC),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242,</a:t>
            </a:r>
            <a:endParaRPr sz="787">
              <a:latin typeface="Arial Unicode MS"/>
              <a:cs typeface="Arial Unicode MS"/>
            </a:endParaRPr>
          </a:p>
          <a:p>
            <a:pPr marL="414969" marR="472465">
              <a:lnSpc>
                <a:spcPts val="1312"/>
              </a:lnSpc>
              <a:spcBef>
                <a:spcPts val="99"/>
              </a:spcBef>
            </a:pPr>
            <a:r>
              <a:rPr sz="591" spc="-12" dirty="0">
                <a:latin typeface="Arial Unicode MS"/>
                <a:cs typeface="Arial Unicode MS"/>
              </a:rPr>
              <a:t>242F.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tambiénProtecciones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sobrecorriente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respaldo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alimentador</a:t>
            </a:r>
            <a:endParaRPr sz="591">
              <a:latin typeface="Arial Unicode MS"/>
              <a:cs typeface="Arial Unicode MS"/>
            </a:endParaRPr>
          </a:p>
          <a:p>
            <a:pPr marR="1172412" algn="ctr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ajustes,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281-</a:t>
            </a:r>
            <a:r>
              <a:rPr sz="985" spc="-33" dirty="0">
                <a:latin typeface="Arial Unicode MS"/>
                <a:cs typeface="Arial Unicode MS"/>
              </a:rPr>
              <a:t>282</a:t>
            </a:r>
            <a:endParaRPr sz="985">
              <a:latin typeface="Arial Unicode MS"/>
              <a:cs typeface="Arial Unicode MS"/>
            </a:endParaRPr>
          </a:p>
          <a:p>
            <a:pPr marL="282479" marR="6666">
              <a:lnSpc>
                <a:spcPts val="1312"/>
              </a:lnSpc>
              <a:spcBef>
                <a:spcPts val="66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282Fprotección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transmisión,</a:t>
            </a:r>
            <a:endParaRPr sz="656">
              <a:latin typeface="Arial Unicode MS"/>
              <a:cs typeface="Arial Unicode MS"/>
            </a:endParaRPr>
          </a:p>
          <a:p>
            <a:pPr marR="1122416" algn="ctr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282-</a:t>
            </a:r>
            <a:r>
              <a:rPr sz="985" spc="-33" dirty="0">
                <a:latin typeface="Arial Unicode MS"/>
                <a:cs typeface="Arial Unicode MS"/>
              </a:rPr>
              <a:t>283</a:t>
            </a:r>
            <a:endParaRPr sz="985">
              <a:latin typeface="Arial Unicode MS"/>
              <a:cs typeface="Arial Unicode MS"/>
            </a:endParaRPr>
          </a:p>
          <a:p>
            <a:pPr marL="16666" marR="377472" indent="132491">
              <a:lnSpc>
                <a:spcPts val="1312"/>
              </a:lnSpc>
              <a:spcBef>
                <a:spcPts val="52"/>
              </a:spcBef>
            </a:pP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283-284,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283FRelés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sobrecorriente.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distancia;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22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endParaRPr sz="721">
              <a:latin typeface="Arial Unicode MS"/>
              <a:cs typeface="Arial Unicode MS"/>
            </a:endParaRPr>
          </a:p>
          <a:p>
            <a:pPr marL="149154" marR="694116">
              <a:lnSpc>
                <a:spcPct val="127899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direccionales,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204-</a:t>
            </a:r>
            <a:r>
              <a:rPr sz="854" spc="-33" dirty="0">
                <a:latin typeface="Arial Unicode MS"/>
                <a:cs typeface="Arial Unicode MS"/>
              </a:rPr>
              <a:t>208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204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IEC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ANCI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IEEE</a:t>
            </a:r>
            <a:endParaRPr sz="854">
              <a:latin typeface="Arial Unicode MS"/>
              <a:cs typeface="Arial Unicode MS"/>
            </a:endParaRPr>
          </a:p>
          <a:p>
            <a:pPr marL="149154" marR="215817" indent="264980">
              <a:lnSpc>
                <a:spcPts val="1299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sobrecorriente,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209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tierra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202-</a:t>
            </a:r>
            <a:r>
              <a:rPr sz="919" spc="-33" dirty="0">
                <a:latin typeface="Arial Unicode MS"/>
                <a:cs typeface="Arial Unicode MS"/>
              </a:rPr>
              <a:t>203</a:t>
            </a:r>
            <a:endParaRPr sz="919">
              <a:latin typeface="Arial Unicode MS"/>
              <a:cs typeface="Arial Unicode MS"/>
            </a:endParaRPr>
          </a:p>
          <a:p>
            <a:pPr marL="149154" marR="102492">
              <a:lnSpc>
                <a:spcPts val="1312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principios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clasificación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203-204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327-</a:t>
            </a:r>
            <a:r>
              <a:rPr sz="721" spc="-33" dirty="0">
                <a:latin typeface="Arial Unicode MS"/>
                <a:cs typeface="Arial Unicode MS"/>
              </a:rPr>
              <a:t>331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Sobreexcitación,</a:t>
            </a:r>
            <a:r>
              <a:rPr sz="854" spc="25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56-</a:t>
            </a:r>
            <a:r>
              <a:rPr sz="854" spc="-33" dirty="0">
                <a:latin typeface="Arial Unicode MS"/>
                <a:cs typeface="Arial Unicode MS"/>
              </a:rPr>
              <a:t>58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Sobreflujo,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58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656"/>
              </a:spcBef>
            </a:pPr>
            <a:r>
              <a:rPr sz="459" dirty="0">
                <a:latin typeface="Arial Unicode MS"/>
                <a:cs typeface="Arial Unicode MS"/>
              </a:rPr>
              <a:t>Gastos </a:t>
            </a:r>
            <a:r>
              <a:rPr sz="459" spc="-12" dirty="0">
                <a:latin typeface="Arial Unicode MS"/>
                <a:cs typeface="Arial Unicode MS"/>
              </a:rPr>
              <a:t>generales</a:t>
            </a:r>
            <a:endParaRPr sz="459">
              <a:latin typeface="Arial Unicode MS"/>
              <a:cs typeface="Arial Unicode MS"/>
            </a:endParaRPr>
          </a:p>
          <a:p>
            <a:pPr marL="149154">
              <a:spcBef>
                <a:spcPts val="492"/>
              </a:spcBef>
            </a:pP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CA,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69-</a:t>
            </a:r>
            <a:r>
              <a:rPr sz="721" spc="-33" dirty="0">
                <a:latin typeface="Arial Unicode MS"/>
                <a:cs typeface="Arial Unicode MS"/>
              </a:rPr>
              <a:t>70</a:t>
            </a:r>
            <a:endParaRPr sz="721">
              <a:latin typeface="Arial Unicode MS"/>
              <a:cs typeface="Arial Unicode MS"/>
            </a:endParaRPr>
          </a:p>
          <a:p>
            <a:pPr marL="414969" marR="584122" indent="-132491">
              <a:lnSpc>
                <a:spcPct val="127899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características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transmisión,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69-70,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sobrecarga,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311,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323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45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271</a:t>
            </a:r>
            <a:endParaRPr sz="721">
              <a:latin typeface="Arial Unicode MS"/>
              <a:cs typeface="Arial Unicode MS"/>
            </a:endParaRPr>
          </a:p>
          <a:p>
            <a:pPr marL="16666" marR="184986">
              <a:lnSpc>
                <a:spcPct val="138600"/>
              </a:lnSpc>
              <a:spcBef>
                <a:spcPts val="12"/>
              </a:spcBef>
            </a:pPr>
            <a:r>
              <a:rPr sz="787" spc="-26" dirty="0">
                <a:latin typeface="Arial Unicode MS"/>
                <a:cs typeface="Arial Unicode MS"/>
              </a:rPr>
              <a:t>OVT.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(OVT)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Contenido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oxígeno,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102339" y="2919467"/>
            <a:ext cx="2441700" cy="1366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99948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desequilibrio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323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227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ct val="1382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Fallo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entre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fases,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171,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171F,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176F,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177,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227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72,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73FProceso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escalonado,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367</a:t>
            </a:r>
            <a:endParaRPr sz="787">
              <a:latin typeface="Arial Unicode MS"/>
              <a:cs typeface="Arial Unicode MS"/>
            </a:endParaRPr>
          </a:p>
          <a:p>
            <a:pPr marL="16666" marR="90826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(sistemas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fotovoltaicos),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33F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recogida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devolución,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piloto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328,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PLC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262-263.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Portador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eléctrica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(PLC)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02301" y="4414761"/>
            <a:ext cx="2487534" cy="72141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8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enchufe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(PSM),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195,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282-</a:t>
            </a:r>
            <a:r>
              <a:rPr sz="721" spc="-33" dirty="0">
                <a:latin typeface="Arial Unicode MS"/>
                <a:cs typeface="Arial Unicode MS"/>
              </a:rPr>
              <a:t>283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polaridad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(PT),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119,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130-131,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130F,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153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índice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43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Señal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polarización,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204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642"/>
              </a:spcBef>
            </a:pPr>
            <a:r>
              <a:rPr sz="525" dirty="0">
                <a:latin typeface="Arial Unicode MS"/>
                <a:cs typeface="Arial Unicode MS"/>
              </a:rPr>
              <a:t>Protección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contra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el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deslizamiento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los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postes.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Ver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Fuera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sintonía</a:t>
            </a:r>
            <a:endParaRPr sz="525">
              <a:latin typeface="Arial Unicode MS"/>
              <a:cs typeface="Arial Unicode MS"/>
            </a:endParaRPr>
          </a:p>
          <a:p>
            <a:pPr marL="414969">
              <a:spcBef>
                <a:spcPts val="414"/>
              </a:spcBef>
            </a:pPr>
            <a:r>
              <a:rPr sz="787" spc="-12" dirty="0">
                <a:latin typeface="Arial Unicode MS"/>
                <a:cs typeface="Arial Unicode MS"/>
              </a:rPr>
              <a:t>proteccion</a:t>
            </a:r>
            <a:endParaRPr sz="787">
              <a:latin typeface="Arial Unicode MS"/>
              <a:cs typeface="Arial Unicode MS"/>
            </a:endParaRPr>
          </a:p>
          <a:p>
            <a:pPr marL="16666" marR="709114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27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polifásicos,</a:t>
            </a:r>
            <a:r>
              <a:rPr sz="721" spc="28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54-</a:t>
            </a:r>
            <a:r>
              <a:rPr sz="721" spc="-33" dirty="0">
                <a:latin typeface="Arial Unicode MS"/>
                <a:cs typeface="Arial Unicode MS"/>
              </a:rPr>
              <a:t>55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Policloruro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vinilo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(PVC),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Secuencia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positiva,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163,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165FTiempos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posteriores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142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656" spc="-33" dirty="0">
                <a:latin typeface="Arial Unicode MS"/>
                <a:cs typeface="Arial Unicode MS"/>
              </a:rPr>
              <a:t>POTT.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extralimitación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permisiva</a:t>
            </a:r>
            <a:endParaRPr sz="656">
              <a:latin typeface="Arial Unicode MS"/>
              <a:cs typeface="Arial Unicode MS"/>
            </a:endParaRPr>
          </a:p>
          <a:p>
            <a:pPr marR="1258241" algn="ctr">
              <a:spcBef>
                <a:spcPts val="190"/>
              </a:spcBef>
            </a:pPr>
            <a:r>
              <a:rPr sz="985" spc="-12" dirty="0">
                <a:latin typeface="Arial Unicode MS"/>
                <a:cs typeface="Arial Unicode MS"/>
              </a:rPr>
              <a:t>(POTT)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spc="-12" dirty="0">
                <a:latin typeface="Arial Unicode MS"/>
                <a:cs typeface="Arial Unicode MS"/>
              </a:rPr>
              <a:t>Poder</a:t>
            </a:r>
            <a:endParaRPr sz="919">
              <a:latin typeface="Arial Unicode MS"/>
              <a:cs typeface="Arial Unicode MS"/>
            </a:endParaRPr>
          </a:p>
          <a:p>
            <a:pPr marL="149154" marR="586623">
              <a:lnSpc>
                <a:spcPts val="1299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máquinas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síncronas,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41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conductores,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49154" marR="932431">
              <a:lnSpc>
                <a:spcPts val="1312"/>
              </a:lnSpc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factor,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fuentes,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157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Portador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(PLC),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263-</a:t>
            </a:r>
            <a:r>
              <a:rPr sz="721" spc="-33" dirty="0">
                <a:latin typeface="Arial Unicode MS"/>
                <a:cs typeface="Arial Unicode MS"/>
              </a:rPr>
              <a:t>265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Centrales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eléctricas</a:t>
            </a:r>
            <a:endParaRPr sz="721">
              <a:latin typeface="Arial Unicode MS"/>
              <a:cs typeface="Arial Unicode MS"/>
            </a:endParaRPr>
          </a:p>
          <a:p>
            <a:pPr marL="149154" marR="598289">
              <a:lnSpc>
                <a:spcPts val="1299"/>
              </a:lnSpc>
              <a:spcBef>
                <a:spcPts val="125"/>
              </a:spcBef>
            </a:pPr>
            <a:r>
              <a:rPr sz="591" dirty="0">
                <a:latin typeface="Arial Unicode MS"/>
                <a:cs typeface="Arial Unicode MS"/>
              </a:rPr>
              <a:t>registradores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fallas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adentro,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141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conexión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del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generador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adentro,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41,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42FBloqueo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oscilación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potencia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268"/>
              </a:spcBef>
            </a:pP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228,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229F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ajustes,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293-</a:t>
            </a:r>
            <a:r>
              <a:rPr sz="919" spc="-33" dirty="0">
                <a:latin typeface="Arial Unicode MS"/>
                <a:cs typeface="Arial Unicode MS"/>
              </a:rPr>
              <a:t>294</a:t>
            </a:r>
            <a:endParaRPr sz="919">
              <a:latin typeface="Arial Unicode MS"/>
              <a:cs typeface="Arial Unicode MS"/>
            </a:endParaRPr>
          </a:p>
          <a:p>
            <a:pPr marR="1163248" algn="ctr">
              <a:spcBef>
                <a:spcPts val="401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3F,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189</a:t>
            </a:r>
            <a:endParaRPr sz="721">
              <a:latin typeface="Arial Unicode MS"/>
              <a:cs typeface="Arial Unicode MS"/>
            </a:endParaRPr>
          </a:p>
          <a:p>
            <a:pPr marR="1422395" algn="ctr">
              <a:spcBef>
                <a:spcPts val="373"/>
              </a:spcBef>
            </a:pPr>
            <a:r>
              <a:rPr sz="787" dirty="0">
                <a:latin typeface="Arial Unicode MS"/>
                <a:cs typeface="Arial Unicode MS"/>
              </a:rPr>
              <a:t>componentes,</a:t>
            </a:r>
            <a:r>
              <a:rPr sz="787" spc="27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R="1393230" algn="ctr">
              <a:spcBef>
                <a:spcPts val="229"/>
              </a:spcBef>
            </a:pPr>
            <a:r>
              <a:rPr sz="919" dirty="0">
                <a:latin typeface="Arial Unicode MS"/>
                <a:cs typeface="Arial Unicode MS"/>
              </a:rPr>
              <a:t>teoría,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19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cálculos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fallas</a:t>
            </a:r>
            <a:endParaRPr sz="854">
              <a:latin typeface="Arial Unicode MS"/>
              <a:cs typeface="Arial Unicode MS"/>
            </a:endParaRPr>
          </a:p>
          <a:p>
            <a:pPr marL="282479" marR="126657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relaciones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básicas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163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165-</a:t>
            </a:r>
            <a:r>
              <a:rPr sz="787" spc="-26" dirty="0">
                <a:latin typeface="Arial Unicode MS"/>
                <a:cs typeface="Arial Unicode MS"/>
              </a:rPr>
              <a:t>170,</a:t>
            </a:r>
            <a:endParaRPr sz="787">
              <a:latin typeface="Arial Unicode MS"/>
              <a:cs typeface="Arial Unicode MS"/>
            </a:endParaRPr>
          </a:p>
          <a:p>
            <a:pPr marR="1347399" algn="ctr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166F</a:t>
            </a:r>
            <a:endParaRPr sz="1050">
              <a:latin typeface="Arial Unicode MS"/>
              <a:cs typeface="Arial Unicode MS"/>
            </a:endParaRPr>
          </a:p>
          <a:p>
            <a:pPr marR="905767" algn="r"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simétrico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asimétrico</a:t>
            </a:r>
            <a:endParaRPr sz="985">
              <a:latin typeface="Arial Unicode MS"/>
              <a:cs typeface="Arial Unicode MS"/>
            </a:endParaRPr>
          </a:p>
          <a:p>
            <a:pPr marR="899100" algn="r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componentes,</a:t>
            </a:r>
            <a:r>
              <a:rPr sz="854" spc="33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163-</a:t>
            </a:r>
            <a:r>
              <a:rPr sz="854" spc="-33" dirty="0">
                <a:latin typeface="Arial Unicode MS"/>
                <a:cs typeface="Arial Unicode MS"/>
              </a:rPr>
              <a:t>165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análisis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simétricos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trifásicas,</a:t>
            </a:r>
            <a:endParaRPr sz="919">
              <a:latin typeface="Arial Unicode MS"/>
              <a:cs typeface="Arial Unicode MS"/>
            </a:endParaRPr>
          </a:p>
          <a:p>
            <a:pPr marR="1176579" algn="ctr">
              <a:spcBef>
                <a:spcPts val="144"/>
              </a:spcBef>
            </a:pPr>
            <a:r>
              <a:rPr sz="985" dirty="0">
                <a:latin typeface="Arial Unicode MS"/>
                <a:cs typeface="Arial Unicode MS"/>
              </a:rPr>
              <a:t>170-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 marR="214985" indent="132491">
              <a:lnSpc>
                <a:spcPts val="1312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173-177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números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IEEE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para</a:t>
            </a:r>
            <a:endParaRPr sz="787">
              <a:latin typeface="Arial Unicode MS"/>
              <a:cs typeface="Arial Unicode MS"/>
            </a:endParaRPr>
          </a:p>
          <a:p>
            <a:pPr marL="149154" marR="693282" indent="264980">
              <a:lnSpc>
                <a:spcPts val="1299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Aparatos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aparamenta,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2-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cargas,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1-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generación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energía,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59"/>
              </a:spcBef>
            </a:pPr>
            <a:r>
              <a:rPr sz="721" dirty="0">
                <a:latin typeface="Arial Unicode MS"/>
                <a:cs typeface="Arial Unicode MS"/>
              </a:rPr>
              <a:t>voltajes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R="1134915" algn="ctr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210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54" y="8047638"/>
            <a:ext cx="2428365" cy="3520606"/>
          </a:xfrm>
          <a:prstGeom prst="rect">
            <a:avLst/>
          </a:prstGeom>
        </p:spPr>
        <p:txBody>
          <a:bodyPr vert="horz" wrap="square" lIns="0" tIns="117502" rIns="0" bIns="0" rtlCol="0">
            <a:spAutoFit/>
          </a:bodyPr>
          <a:lstStyle/>
          <a:p>
            <a:pPr marL="16666">
              <a:spcBef>
                <a:spcPts val="925"/>
              </a:spcBef>
            </a:pPr>
            <a:r>
              <a:rPr sz="1575" spc="-33" dirty="0">
                <a:latin typeface="Arial Unicode MS"/>
                <a:cs typeface="Arial Unicode MS"/>
              </a:rPr>
              <a:t>PAG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pantógrafo,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133,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136FCables</a:t>
            </a:r>
            <a:endParaRPr sz="656">
              <a:latin typeface="Arial Unicode MS"/>
              <a:cs typeface="Arial Unicode MS"/>
            </a:endParaRPr>
          </a:p>
          <a:p>
            <a:pPr marL="16666" marR="6666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llenos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aceite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papel,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paralelas,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para,</a:t>
            </a:r>
            <a:endParaRPr sz="656">
              <a:latin typeface="Arial Unicode MS"/>
              <a:cs typeface="Arial Unicode MS"/>
            </a:endParaRPr>
          </a:p>
          <a:p>
            <a:pPr marL="16666" marR="333309" indent="398305">
              <a:lnSpc>
                <a:spcPct val="127600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219-220,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219F,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220FMedición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parciales,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66-67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Porcentaje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(Z%),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166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53,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53F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8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extralimitación,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223,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223F,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224F</a:t>
            </a:r>
            <a:endParaRPr sz="721">
              <a:latin typeface="Arial Unicode MS"/>
              <a:cs typeface="Arial Unicode MS"/>
            </a:endParaRPr>
          </a:p>
          <a:p>
            <a:pPr marL="16666" marR="121657" indent="132491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entrada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débil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220,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221FDisparo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sobrealcance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(POTT),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33" dirty="0">
                <a:latin typeface="Arial Unicode MS"/>
                <a:cs typeface="Arial Unicode MS"/>
              </a:rPr>
              <a:t>220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73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alcance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inferior,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222,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222F,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223F</a:t>
            </a:r>
            <a:endParaRPr sz="1050">
              <a:latin typeface="Arial Unicode MS"/>
              <a:cs typeface="Arial Unicode MS"/>
            </a:endParaRPr>
          </a:p>
          <a:p>
            <a:pPr marL="16666" marR="983262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bobina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Petersen,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279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Error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123-</a:t>
            </a:r>
            <a:r>
              <a:rPr sz="656" spc="-33" dirty="0">
                <a:latin typeface="Arial Unicode MS"/>
                <a:cs typeface="Arial Unicode MS"/>
              </a:rPr>
              <a:t>124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321</a:t>
            </a:r>
            <a:endParaRPr sz="721">
              <a:latin typeface="Arial Unicode MS"/>
              <a:cs typeface="Arial Unicode MS"/>
            </a:endParaRPr>
          </a:p>
          <a:p>
            <a:pPr marL="16666" marR="978262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323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44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9"/>
              </a:spcBef>
            </a:pP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171-172,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172F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392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55" y="2942788"/>
            <a:ext cx="1515854" cy="825577"/>
          </a:xfrm>
          <a:prstGeom prst="rect">
            <a:avLst/>
          </a:prstGeom>
        </p:spPr>
        <p:txBody>
          <a:bodyPr vert="horz" wrap="square" lIns="0" tIns="10000" rIns="0" bIns="0" rtlCol="0">
            <a:spAutoFit/>
          </a:bodyPr>
          <a:lstStyle/>
          <a:p>
            <a:pPr marL="15832" marR="6666" algn="ctr">
              <a:lnSpc>
                <a:spcPct val="147600"/>
              </a:lnSpc>
              <a:spcBef>
                <a:spcPts val="78"/>
              </a:spcBef>
            </a:pP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49,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50F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59-</a:t>
            </a:r>
            <a:r>
              <a:rPr sz="787" spc="-33" dirty="0">
                <a:latin typeface="Arial Unicode MS"/>
                <a:cs typeface="Arial Unicode MS"/>
              </a:rPr>
              <a:t>67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25</a:t>
            </a:r>
            <a:endParaRPr sz="721">
              <a:latin typeface="Arial Unicode MS"/>
              <a:cs typeface="Arial Unicode MS"/>
            </a:endParaRPr>
          </a:p>
          <a:p>
            <a:pPr marR="4167" algn="ctr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25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696"/>
              </a:spcBef>
            </a:pPr>
            <a:r>
              <a:rPr sz="459" dirty="0">
                <a:latin typeface="Arial Unicode MS"/>
                <a:cs typeface="Arial Unicode MS"/>
              </a:rPr>
              <a:t>prueba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descargador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sobretensiones,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448" y="3814779"/>
            <a:ext cx="2498367" cy="7179155"/>
          </a:xfrm>
          <a:prstGeom prst="rect">
            <a:avLst/>
          </a:prstGeom>
        </p:spPr>
        <p:txBody>
          <a:bodyPr vert="horz" wrap="square" lIns="0" tIns="41666" rIns="0" bIns="0" rtlCol="0">
            <a:spAutoFit/>
          </a:bodyPr>
          <a:lstStyle/>
          <a:p>
            <a:pPr marL="281645">
              <a:spcBef>
                <a:spcPts val="327"/>
              </a:spcBef>
            </a:pPr>
            <a:r>
              <a:rPr sz="459" dirty="0">
                <a:latin typeface="Arial Unicode MS"/>
                <a:cs typeface="Arial Unicode MS"/>
              </a:rPr>
              <a:t>25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pruebas,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67-</a:t>
            </a:r>
            <a:r>
              <a:rPr sz="459" spc="-33" dirty="0">
                <a:latin typeface="Arial Unicode MS"/>
                <a:cs typeface="Arial Unicode MS"/>
              </a:rPr>
              <a:t>68</a:t>
            </a:r>
            <a:endParaRPr sz="459">
              <a:latin typeface="Arial Unicode MS"/>
              <a:cs typeface="Arial Unicode MS"/>
            </a:endParaRPr>
          </a:p>
          <a:p>
            <a:pPr marR="1061588" algn="ctr"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</a:t>
            </a:r>
            <a:endParaRPr sz="854">
              <a:latin typeface="Arial Unicode MS"/>
              <a:cs typeface="Arial Unicode MS"/>
            </a:endParaRPr>
          </a:p>
          <a:p>
            <a:pPr marR="1119918" algn="ctr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construcción,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49-</a:t>
            </a:r>
            <a:r>
              <a:rPr sz="919" spc="-33" dirty="0">
                <a:latin typeface="Arial Unicode MS"/>
                <a:cs typeface="Arial Unicode MS"/>
              </a:rPr>
              <a:t>50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59"/>
              </a:spcBef>
            </a:pP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enfriamiento,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50-</a:t>
            </a:r>
            <a:r>
              <a:rPr sz="656" spc="-33" dirty="0">
                <a:latin typeface="Arial Unicode MS"/>
                <a:cs typeface="Arial Unicode MS"/>
              </a:rPr>
              <a:t>51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854" spc="-12" dirty="0">
                <a:latin typeface="Arial Unicode MS"/>
                <a:cs typeface="Arial Unicode MS"/>
              </a:rPr>
              <a:t>instalación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inspecciones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lugar,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  <a:p>
            <a:pPr marL="281645" marR="963262">
              <a:lnSpc>
                <a:spcPts val="1312"/>
              </a:lnSpc>
              <a:spcBef>
                <a:spcPts val="125"/>
              </a:spcBef>
            </a:pPr>
            <a:r>
              <a:rPr sz="591" dirty="0">
                <a:latin typeface="Arial Unicode MS"/>
                <a:cs typeface="Arial Unicode MS"/>
              </a:rPr>
              <a:t>almacenamiento</a:t>
            </a:r>
            <a:r>
              <a:rPr sz="591" spc="28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transformadores,</a:t>
            </a:r>
            <a:r>
              <a:rPr sz="591" spc="19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58</a:t>
            </a:r>
            <a:r>
              <a:rPr sz="591" spc="19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transporte,</a:t>
            </a:r>
            <a:r>
              <a:rPr sz="591" spc="197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58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redes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166-</a:t>
            </a:r>
            <a:r>
              <a:rPr sz="919" spc="-33" dirty="0">
                <a:latin typeface="Arial Unicode MS"/>
                <a:cs typeface="Arial Unicode MS"/>
              </a:rPr>
              <a:t>170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pruebas,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59-67,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361-</a:t>
            </a:r>
            <a:r>
              <a:rPr sz="919" spc="-33" dirty="0">
                <a:latin typeface="Arial Unicode MS"/>
                <a:cs typeface="Arial Unicode MS"/>
              </a:rPr>
              <a:t>363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δ,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64-</a:t>
            </a:r>
            <a:r>
              <a:rPr sz="985" spc="-33" dirty="0">
                <a:latin typeface="Arial Unicode MS"/>
                <a:cs typeface="Arial Unicode MS"/>
              </a:rPr>
              <a:t>66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determinación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vector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grupo,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60-</a:t>
            </a:r>
            <a:r>
              <a:rPr sz="656" spc="-33" dirty="0">
                <a:latin typeface="Arial Unicode MS"/>
                <a:cs typeface="Arial Unicode MS"/>
              </a:rPr>
              <a:t>61</a:t>
            </a:r>
            <a:endParaRPr sz="656">
              <a:latin typeface="Arial Unicode MS"/>
              <a:cs typeface="Arial Unicode MS"/>
            </a:endParaRPr>
          </a:p>
          <a:p>
            <a:pPr marL="281645" marR="6666">
              <a:lnSpc>
                <a:spcPct val="1512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análisis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respuesta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66,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y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62-</a:t>
            </a:r>
            <a:r>
              <a:rPr sz="721" spc="-33" dirty="0">
                <a:latin typeface="Arial Unicode MS"/>
                <a:cs typeface="Arial Unicode MS"/>
              </a:rPr>
              <a:t>63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62</a:t>
            </a:r>
            <a:endParaRPr sz="787">
              <a:latin typeface="Arial Unicode MS"/>
              <a:cs typeface="Arial Unicode MS"/>
            </a:endParaRPr>
          </a:p>
          <a:p>
            <a:pPr marL="281645" marR="249148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medición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descargas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parciales,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66-67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aumento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temperatura,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64</a:t>
            </a:r>
            <a:endParaRPr sz="656">
              <a:latin typeface="Arial Unicode MS"/>
              <a:cs typeface="Arial Unicode MS"/>
            </a:endParaRPr>
          </a:p>
          <a:p>
            <a:pPr marL="281645" marR="567457">
              <a:lnSpc>
                <a:spcPts val="1299"/>
              </a:lnSpc>
              <a:spcBef>
                <a:spcPts val="7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avería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aceite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transformador,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medición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64,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resistencia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aislamiento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60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devanados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78"/>
              </a:spcBef>
            </a:pPr>
            <a:r>
              <a:rPr sz="985" dirty="0">
                <a:latin typeface="Arial Unicode MS"/>
                <a:cs typeface="Arial Unicode MS"/>
              </a:rPr>
              <a:t>medición,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59-</a:t>
            </a:r>
            <a:r>
              <a:rPr sz="985" spc="-33" dirty="0">
                <a:latin typeface="Arial Unicode MS"/>
                <a:cs typeface="Arial Unicode MS"/>
              </a:rPr>
              <a:t>60</a:t>
            </a:r>
            <a:endParaRPr sz="985">
              <a:latin typeface="Arial Unicode MS"/>
              <a:cs typeface="Arial Unicode MS"/>
            </a:endParaRPr>
          </a:p>
          <a:p>
            <a:pPr marL="149154" marR="549960" indent="131656">
              <a:lnSpc>
                <a:spcPts val="1312"/>
              </a:lnSpc>
              <a:spcBef>
                <a:spcPts val="66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devanado,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61-</a:t>
            </a:r>
            <a:r>
              <a:rPr sz="656" spc="-33" dirty="0">
                <a:latin typeface="Arial Unicode MS"/>
                <a:cs typeface="Arial Unicode MS"/>
              </a:rPr>
              <a:t>62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teoría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análisis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circuitos,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51-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previos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anterior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263"/>
              </a:spcBef>
            </a:pPr>
            <a:r>
              <a:rPr sz="919" spc="-12" dirty="0">
                <a:latin typeface="Arial Unicode MS"/>
                <a:cs typeface="Arial Unicode MS"/>
              </a:rPr>
              <a:t>Presión</a:t>
            </a:r>
            <a:endParaRPr sz="919">
              <a:latin typeface="Arial Unicode MS"/>
              <a:cs typeface="Arial Unicode MS"/>
            </a:endParaRPr>
          </a:p>
          <a:p>
            <a:pPr marL="149154" marR="1504056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cheques,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91,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92F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válvula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alivio,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49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584"/>
              </a:spcBef>
            </a:pPr>
            <a:r>
              <a:rPr sz="459" dirty="0">
                <a:latin typeface="Arial Unicode MS"/>
                <a:cs typeface="Arial Unicode MS"/>
              </a:rPr>
              <a:t>Pruebas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puesta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en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servicio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previas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al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arranque</a:t>
            </a:r>
            <a:endParaRPr sz="459">
              <a:latin typeface="Arial Unicode MS"/>
              <a:cs typeface="Arial Unicode MS"/>
            </a:endParaRPr>
          </a:p>
          <a:p>
            <a:pPr marL="149154" marR="556625">
              <a:lnSpc>
                <a:spcPct val="138600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inducción,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46-47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síncronos,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43-44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Energía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primaria,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primaria</a:t>
            </a:r>
            <a:endParaRPr sz="656">
              <a:latin typeface="Arial Unicode MS"/>
              <a:cs typeface="Arial Unicode MS"/>
            </a:endParaRPr>
          </a:p>
          <a:p>
            <a:pPr marL="149154" marR="723279">
              <a:lnSpc>
                <a:spcPts val="1312"/>
              </a:lnSpc>
              <a:spcBef>
                <a:spcPts val="125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23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24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24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351-</a:t>
            </a:r>
            <a:r>
              <a:rPr sz="656" spc="-26" dirty="0">
                <a:latin typeface="Arial Unicode MS"/>
                <a:cs typeface="Arial Unicode MS"/>
              </a:rPr>
              <a:t>355,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347-349,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348F</a:t>
            </a:r>
            <a:endParaRPr sz="919">
              <a:latin typeface="Arial Unicode MS"/>
              <a:cs typeface="Arial Unicode MS"/>
            </a:endParaRPr>
          </a:p>
          <a:p>
            <a:pPr marL="149154" marR="146656" indent="-133324">
              <a:lnSpc>
                <a:spcPts val="1299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365-</a:t>
            </a:r>
            <a:r>
              <a:rPr sz="721" spc="-33" dirty="0">
                <a:latin typeface="Arial Unicode MS"/>
                <a:cs typeface="Arial Unicode MS"/>
              </a:rPr>
              <a:t>366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energización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366-</a:t>
            </a:r>
            <a:r>
              <a:rPr sz="721" spc="-33" dirty="0">
                <a:latin typeface="Arial Unicode MS"/>
                <a:cs typeface="Arial Unicode MS"/>
              </a:rPr>
              <a:t>368</a:t>
            </a:r>
            <a:endParaRPr sz="721">
              <a:latin typeface="Arial Unicode MS"/>
              <a:cs typeface="Arial Unicode MS"/>
            </a:endParaRPr>
          </a:p>
          <a:p>
            <a:pPr marL="16666" marR="157488" indent="132491">
              <a:lnSpc>
                <a:spcPts val="1312"/>
              </a:lnSpc>
            </a:pP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365FPruebas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primaria,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Relevador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266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321449" y="11021992"/>
            <a:ext cx="1620855" cy="570163"/>
          </a:xfrm>
          <a:prstGeom prst="rect">
            <a:avLst/>
          </a:prstGeom>
        </p:spPr>
        <p:txBody>
          <a:bodyPr vert="horz" wrap="square" lIns="0" tIns="81668" rIns="0" bIns="0" rtlCol="0">
            <a:spAutoFit/>
          </a:bodyPr>
          <a:lstStyle/>
          <a:p>
            <a:pPr marL="16666">
              <a:spcBef>
                <a:spcPts val="642"/>
              </a:spcBef>
            </a:pP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primario,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54-</a:t>
            </a:r>
            <a:r>
              <a:rPr sz="919" spc="-33" dirty="0">
                <a:latin typeface="Arial Unicode MS"/>
                <a:cs typeface="Arial Unicode MS"/>
              </a:rPr>
              <a:t>55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78"/>
              </a:spcBef>
            </a:pPr>
            <a:r>
              <a:rPr sz="721" dirty="0">
                <a:latin typeface="Arial Unicode MS"/>
                <a:cs typeface="Arial Unicode MS"/>
              </a:rPr>
              <a:t>Medidas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bobinado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105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proceso,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44648" y="2921129"/>
            <a:ext cx="2474199" cy="5197402"/>
          </a:xfrm>
          <a:prstGeom prst="rect">
            <a:avLst/>
          </a:prstGeom>
        </p:spPr>
        <p:txBody>
          <a:bodyPr vert="horz" wrap="square" lIns="0" tIns="62501" rIns="0" bIns="0" rtlCol="0">
            <a:spAutoFit/>
          </a:bodyPr>
          <a:lstStyle/>
          <a:p>
            <a:pPr marL="16666">
              <a:spcBef>
                <a:spcPts val="492"/>
              </a:spcBef>
            </a:pP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dirty="0">
                <a:latin typeface="Arial Unicode MS"/>
                <a:cs typeface="Arial Unicode MS"/>
              </a:rPr>
              <a:t> de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programación,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189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clases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precisión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corriente,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10"/>
              </a:spcBef>
            </a:pPr>
            <a:r>
              <a:rPr sz="985" dirty="0">
                <a:latin typeface="Arial Unicode MS"/>
                <a:cs typeface="Arial Unicode MS"/>
              </a:rPr>
              <a:t>109-</a:t>
            </a:r>
            <a:r>
              <a:rPr sz="985" spc="-33" dirty="0">
                <a:latin typeface="Arial Unicode MS"/>
                <a:cs typeface="Arial Unicode MS"/>
              </a:rPr>
              <a:t>110</a:t>
            </a:r>
            <a:endParaRPr sz="985">
              <a:latin typeface="Arial Unicode MS"/>
              <a:cs typeface="Arial Unicode MS"/>
            </a:endParaRPr>
          </a:p>
          <a:p>
            <a:pPr marL="149154" marR="931598" indent="-833">
              <a:lnSpc>
                <a:spcPts val="1312"/>
              </a:lnSpc>
              <a:spcBef>
                <a:spcPts val="52"/>
              </a:spcBef>
            </a:pPr>
            <a:r>
              <a:rPr sz="721" spc="-12" dirty="0">
                <a:latin typeface="Arial Unicode MS"/>
                <a:cs typeface="Arial Unicode MS"/>
              </a:rPr>
              <a:t>IED,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198-199,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199Fprueba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zonas,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192, </a:t>
            </a:r>
            <a:r>
              <a:rPr sz="721" spc="-26" dirty="0">
                <a:latin typeface="Arial Unicode MS"/>
                <a:cs typeface="Arial Unicode MS"/>
              </a:rPr>
              <a:t>193F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direccionales;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38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 marL="149154" marR="511629">
              <a:lnSpc>
                <a:spcPct val="1382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protecciones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clasificación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266-269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189-190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190-</a:t>
            </a:r>
            <a:r>
              <a:rPr sz="985" spc="-33" dirty="0">
                <a:latin typeface="Arial Unicode MS"/>
                <a:cs typeface="Arial Unicode MS"/>
              </a:rPr>
              <a:t>193</a:t>
            </a:r>
            <a:endParaRPr sz="985">
              <a:latin typeface="Arial Unicode MS"/>
              <a:cs typeface="Arial Unicode MS"/>
            </a:endParaRPr>
          </a:p>
          <a:p>
            <a:pPr marL="149154" marR="614954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210-</a:t>
            </a:r>
            <a:r>
              <a:rPr sz="787" spc="-33" dirty="0">
                <a:latin typeface="Arial Unicode MS"/>
                <a:cs typeface="Arial Unicode MS"/>
              </a:rPr>
              <a:t>236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protecciones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236-</a:t>
            </a:r>
            <a:r>
              <a:rPr sz="787" spc="-33" dirty="0">
                <a:latin typeface="Arial Unicode MS"/>
                <a:cs typeface="Arial Unicode MS"/>
              </a:rPr>
              <a:t>249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historial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194-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r>
              <a:rPr sz="787" spc="5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250-251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201-209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ajustes,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281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361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colectora,</a:t>
            </a:r>
            <a:endParaRPr sz="656">
              <a:latin typeface="Arial Unicode MS"/>
              <a:cs typeface="Arial Unicode MS"/>
            </a:endParaRPr>
          </a:p>
          <a:p>
            <a:pPr marL="281645" marR="283312">
              <a:lnSpc>
                <a:spcPts val="1312"/>
              </a:lnSpc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313-</a:t>
            </a:r>
            <a:r>
              <a:rPr sz="656" spc="-26" dirty="0">
                <a:latin typeface="Arial Unicode MS"/>
                <a:cs typeface="Arial Unicode MS"/>
              </a:rPr>
              <a:t>320,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294-306,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289-</a:t>
            </a:r>
            <a:r>
              <a:rPr sz="656" spc="-33" dirty="0">
                <a:latin typeface="Arial Unicode MS"/>
                <a:cs typeface="Arial Unicode MS"/>
              </a:rPr>
              <a:t>294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protecciones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sobrecorriente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respaldo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alimentador,</a:t>
            </a:r>
            <a:endParaRPr sz="525">
              <a:latin typeface="Arial Unicode MS"/>
              <a:cs typeface="Arial Unicode MS"/>
            </a:endParaRPr>
          </a:p>
          <a:p>
            <a:pPr marL="414969">
              <a:spcBef>
                <a:spcPts val="46"/>
              </a:spcBef>
            </a:pPr>
            <a:r>
              <a:rPr sz="985" dirty="0">
                <a:latin typeface="Arial Unicode MS"/>
                <a:cs typeface="Arial Unicode MS"/>
              </a:rPr>
              <a:t>285-</a:t>
            </a:r>
            <a:r>
              <a:rPr sz="985" spc="-33" dirty="0">
                <a:latin typeface="Arial Unicode MS"/>
                <a:cs typeface="Arial Unicode MS"/>
              </a:rPr>
              <a:t>287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diferencial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alimentación,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04"/>
              </a:spcBef>
            </a:pPr>
            <a:r>
              <a:rPr sz="985" dirty="0">
                <a:latin typeface="Arial Unicode MS"/>
                <a:cs typeface="Arial Unicode MS"/>
              </a:rPr>
              <a:t>287-</a:t>
            </a:r>
            <a:r>
              <a:rPr sz="985" spc="-33" dirty="0">
                <a:latin typeface="Arial Unicode MS"/>
                <a:cs typeface="Arial Unicode MS"/>
              </a:rPr>
              <a:t>288</a:t>
            </a:r>
            <a:endParaRPr sz="985">
              <a:latin typeface="Arial Unicode MS"/>
              <a:cs typeface="Arial Unicode MS"/>
            </a:endParaRPr>
          </a:p>
          <a:p>
            <a:pPr marL="281645" marR="6666">
              <a:lnSpc>
                <a:spcPts val="1312"/>
              </a:lnSpc>
              <a:spcBef>
                <a:spcPts val="59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generador,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motor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306-</a:t>
            </a:r>
            <a:r>
              <a:rPr sz="656" spc="-26" dirty="0">
                <a:latin typeface="Arial Unicode MS"/>
                <a:cs typeface="Arial Unicode MS"/>
              </a:rPr>
              <a:t>313,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320-</a:t>
            </a:r>
            <a:r>
              <a:rPr sz="656" spc="-26" dirty="0">
                <a:latin typeface="Arial Unicode MS"/>
                <a:cs typeface="Arial Unicode MS"/>
              </a:rPr>
              <a:t>323,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281-284,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254Fprotección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transformador,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protecciones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269-279,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260-</a:t>
            </a:r>
            <a:r>
              <a:rPr sz="656" spc="-33" dirty="0">
                <a:latin typeface="Arial Unicode MS"/>
                <a:cs typeface="Arial Unicode MS"/>
              </a:rPr>
              <a:t>265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044614" y="8236920"/>
            <a:ext cx="2291698" cy="3364690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6666">
              <a:spcBef>
                <a:spcPts val="414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SLD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(PSLD),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11F,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9"/>
              </a:spcBef>
            </a:pP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189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1"/>
              </a:spcBef>
            </a:pPr>
            <a:r>
              <a:rPr sz="787" spc="-12" dirty="0">
                <a:latin typeface="Arial Unicode MS"/>
                <a:cs typeface="Arial Unicode MS"/>
              </a:rPr>
              <a:t>sistemas</a:t>
            </a:r>
            <a:endParaRPr sz="787">
              <a:latin typeface="Arial Unicode MS"/>
              <a:cs typeface="Arial Unicode MS"/>
            </a:endParaRPr>
          </a:p>
          <a:p>
            <a:pPr marL="281645" marR="305811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Criterios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191-192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pasos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información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diseñar.</a:t>
            </a:r>
            <a:endParaRPr sz="787">
              <a:latin typeface="Arial Unicode MS"/>
              <a:cs typeface="Arial Unicode MS"/>
            </a:endParaRPr>
          </a:p>
          <a:p>
            <a:pPr marL="281645" marR="341642" indent="132491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192-</a:t>
            </a:r>
            <a:r>
              <a:rPr sz="787" spc="-33" dirty="0">
                <a:latin typeface="Arial Unicode MS"/>
                <a:cs typeface="Arial Unicode MS"/>
              </a:rPr>
              <a:t>193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325</a:t>
            </a:r>
            <a:endParaRPr sz="787">
              <a:latin typeface="Arial Unicode MS"/>
              <a:cs typeface="Arial Unicode MS"/>
            </a:endParaRPr>
          </a:p>
          <a:p>
            <a:pPr marL="281645" marR="24165">
              <a:lnSpc>
                <a:spcPts val="1299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350-355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325-</a:t>
            </a:r>
            <a:r>
              <a:rPr sz="985" spc="-33" dirty="0">
                <a:latin typeface="Arial Unicode MS"/>
                <a:cs typeface="Arial Unicode MS"/>
              </a:rPr>
              <a:t>326</a:t>
            </a:r>
            <a:endParaRPr sz="985">
              <a:latin typeface="Arial Unicode MS"/>
              <a:cs typeface="Arial Unicode MS"/>
            </a:endParaRPr>
          </a:p>
          <a:p>
            <a:pPr marL="281645" marR="192486" algn="just">
              <a:lnSpc>
                <a:spcPts val="1299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332-338,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desfase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339-343,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359-</a:t>
            </a:r>
            <a:r>
              <a:rPr sz="854" spc="-33" dirty="0">
                <a:latin typeface="Arial Unicode MS"/>
                <a:cs typeface="Arial Unicode MS"/>
              </a:rPr>
              <a:t>360</a:t>
            </a:r>
            <a:endParaRPr sz="854">
              <a:latin typeface="Arial Unicode MS"/>
              <a:cs typeface="Arial Unicode MS"/>
            </a:endParaRPr>
          </a:p>
          <a:p>
            <a:pPr marL="281645" marR="165820" indent="-833">
              <a:lnSpc>
                <a:spcPts val="1312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327-331,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355-358,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344-349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PSLD.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SLD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(PSLD)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PSM.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ct val="151000"/>
              </a:lnSpc>
            </a:pP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enchufe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(PSM)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PT.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polaridad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(PT)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92" y="2922848"/>
            <a:ext cx="2124195" cy="8485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65806">
              <a:lnSpc>
                <a:spcPct val="127899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Disyuntores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Puffer,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145,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146FLista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tareas,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fotovoltaicos.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(PV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93"/>
              </a:spcBef>
            </a:pPr>
            <a:r>
              <a:rPr sz="787" spc="-12" dirty="0">
                <a:latin typeface="Arial Unicode MS"/>
                <a:cs typeface="Arial Unicode MS"/>
              </a:rPr>
              <a:t>sistemas)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17"/>
              </a:spcBef>
            </a:pPr>
            <a:r>
              <a:rPr sz="525" spc="-33" dirty="0">
                <a:latin typeface="Arial Unicode MS"/>
                <a:cs typeface="Arial Unicode MS"/>
              </a:rPr>
              <a:t>CLORURO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spc="-40" dirty="0">
                <a:latin typeface="Arial Unicode MS"/>
                <a:cs typeface="Arial Unicode MS"/>
              </a:rPr>
              <a:t>DE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POLIVINILO.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Ver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Cloruro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polivinilo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(PVC)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102248" y="2984098"/>
            <a:ext cx="2368367" cy="41507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energía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hidroeléctrica,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energía</a:t>
            </a:r>
            <a:endParaRPr sz="656">
              <a:latin typeface="Arial Unicode MS"/>
              <a:cs typeface="Arial Unicode MS"/>
            </a:endParaRPr>
          </a:p>
          <a:p>
            <a:pPr marL="149154" marR="799108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oceánica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mareomotriz,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34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energía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renovable,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32-35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energía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solar,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32-</a:t>
            </a:r>
            <a:r>
              <a:rPr sz="656" spc="-33" dirty="0">
                <a:latin typeface="Arial Unicode MS"/>
                <a:cs typeface="Arial Unicode MS"/>
              </a:rPr>
              <a:t>33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19"/>
              </a:spcBef>
            </a:pP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eólica,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33-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 marR="65829">
              <a:lnSpc>
                <a:spcPts val="1312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reinicio.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recogida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entrega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CT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resina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incrustada.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Tipo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primaria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650"/>
              </a:spcBef>
            </a:pPr>
            <a:r>
              <a:rPr sz="393" spc="-12" dirty="0">
                <a:latin typeface="Arial Unicode MS"/>
                <a:cs typeface="Arial Unicode MS"/>
              </a:rPr>
              <a:t>Connecticut</a:t>
            </a:r>
            <a:endParaRPr sz="393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854" dirty="0">
                <a:latin typeface="Arial Unicode MS"/>
                <a:cs typeface="Arial Unicode MS"/>
              </a:rPr>
              <a:t>Resistencia </a:t>
            </a:r>
            <a:r>
              <a:rPr sz="854" spc="-40" dirty="0">
                <a:latin typeface="Arial Unicode MS"/>
                <a:cs typeface="Arial Unicode MS"/>
              </a:rPr>
              <a:t>(R),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544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279</a:t>
            </a:r>
            <a:endParaRPr sz="591">
              <a:latin typeface="Arial Unicode MS"/>
              <a:cs typeface="Arial Unicode MS"/>
            </a:endParaRPr>
          </a:p>
          <a:p>
            <a:pPr marL="16666" marR="284980">
              <a:lnSpc>
                <a:spcPct val="165400"/>
              </a:lnSpc>
              <a:spcBef>
                <a:spcPts val="20"/>
              </a:spcBef>
            </a:pPr>
            <a:r>
              <a:rPr sz="656" dirty="0">
                <a:latin typeface="Arial Unicode MS"/>
                <a:cs typeface="Arial Unicode MS"/>
              </a:rPr>
              <a:t>Resistencia,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cambiador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tomas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bajo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usando,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55FUnidad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restitución,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414969" marR="206651" indent="-399137">
              <a:lnSpc>
                <a:spcPct val="1386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restringida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(REF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protección),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240-241,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241F,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272,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272F</a:t>
            </a:r>
            <a:endParaRPr sz="787">
              <a:latin typeface="Arial Unicode MS"/>
              <a:cs typeface="Arial Unicode MS"/>
            </a:endParaRPr>
          </a:p>
          <a:p>
            <a:pPr marL="16666" marR="6666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inversa,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243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revoluciones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por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minuto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(rpm),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</a:t>
            </a:r>
            <a:endParaRPr sz="787">
              <a:latin typeface="Arial Unicode MS"/>
              <a:cs typeface="Arial Unicode MS"/>
            </a:endParaRPr>
          </a:p>
          <a:p>
            <a:pPr marL="16666" marR="64995">
              <a:lnSpc>
                <a:spcPts val="1299"/>
              </a:lnSpc>
              <a:spcBef>
                <a:spcPts val="118"/>
              </a:spcBef>
            </a:pP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anillo,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13,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17FSobrecorriente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circuito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principal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anillo,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208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anillo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devanado.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primaria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78"/>
              </a:spcBef>
            </a:pP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35</a:t>
            </a:r>
            <a:endParaRPr sz="919">
              <a:latin typeface="Arial Unicode MS"/>
              <a:cs typeface="Arial Unicode MS"/>
            </a:endParaRPr>
          </a:p>
          <a:p>
            <a:pPr marL="16666" marR="264980" indent="132491">
              <a:lnSpc>
                <a:spcPts val="1299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246,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247FPruebas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mantenimiento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rutina,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325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rpm.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Revoluciones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minuto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(rpm)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30" y="3996629"/>
            <a:ext cx="158336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165" dirty="0">
                <a:latin typeface="Arial Unicode MS"/>
                <a:cs typeface="Arial Unicode MS"/>
              </a:rPr>
              <a:t>R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94" y="4227298"/>
            <a:ext cx="2292531" cy="1187947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32R.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spc="-12" dirty="0">
                <a:latin typeface="Arial Unicode MS"/>
                <a:cs typeface="Arial Unicode MS"/>
              </a:rPr>
              <a:t>proteccion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Enrolladores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radiales,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distribución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con,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33" dirty="0">
                <a:latin typeface="Arial Unicode MS"/>
                <a:cs typeface="Arial Unicode MS"/>
              </a:rPr>
              <a:t>235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Interferencia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radio,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69</a:t>
            </a:r>
            <a:endParaRPr sz="721">
              <a:latin typeface="Arial Unicode MS"/>
              <a:cs typeface="Arial Unicode MS"/>
            </a:endParaRPr>
          </a:p>
          <a:p>
            <a:pPr marL="16666" marR="598289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límite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precisión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nominal,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109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Error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123-</a:t>
            </a:r>
            <a:r>
              <a:rPr sz="721" spc="-33" dirty="0">
                <a:latin typeface="Arial Unicode MS"/>
                <a:cs typeface="Arial Unicode MS"/>
              </a:rPr>
              <a:t>124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9129" y="5458482"/>
            <a:ext cx="2350865" cy="61348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relación,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119</a:t>
            </a:r>
            <a:endParaRPr sz="525">
              <a:latin typeface="Arial Unicode MS"/>
              <a:cs typeface="Arial Unicode MS"/>
            </a:endParaRPr>
          </a:p>
          <a:p>
            <a:pPr marL="16666" marR="583291" indent="132491">
              <a:lnSpc>
                <a:spcPct val="165800"/>
              </a:lnSpc>
              <a:spcBef>
                <a:spcPts val="26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131,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131F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reactancia,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279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recuperación,</a:t>
            </a:r>
            <a:r>
              <a:rPr sz="656" spc="22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recuperación,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87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reducido,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98</a:t>
            </a:r>
            <a:endParaRPr sz="721">
              <a:latin typeface="Arial Unicode MS"/>
              <a:cs typeface="Arial Unicode MS"/>
            </a:endParaRPr>
          </a:p>
          <a:p>
            <a:pPr marL="414969" marR="269145" indent="-399137">
              <a:lnSpc>
                <a:spcPct val="1378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REF.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restringida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(protección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REF)</a:t>
            </a:r>
            <a:endParaRPr sz="787">
              <a:latin typeface="Arial Unicode MS"/>
              <a:cs typeface="Arial Unicode MS"/>
            </a:endParaRPr>
          </a:p>
          <a:p>
            <a:pPr marL="16666" marR="1129917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referencia,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regulación,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(T</a:t>
            </a:r>
            <a:r>
              <a:rPr sz="459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),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195,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201,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283</a:t>
            </a:r>
            <a:endParaRPr sz="656">
              <a:latin typeface="Arial Unicode MS"/>
              <a:cs typeface="Arial Unicode MS"/>
            </a:endParaRPr>
          </a:p>
          <a:p>
            <a:pPr marL="16666" marR="1104086" indent="132491">
              <a:lnSpc>
                <a:spcPct val="127899"/>
              </a:lnSpc>
              <a:spcBef>
                <a:spcPts val="33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344FRelés,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189,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194-</a:t>
            </a:r>
            <a:r>
              <a:rPr sz="854" spc="-33" dirty="0">
                <a:latin typeface="Arial Unicode MS"/>
                <a:cs typeface="Arial Unicode MS"/>
              </a:rPr>
              <a:t>201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característica,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328-</a:t>
            </a:r>
            <a:r>
              <a:rPr sz="787" spc="-33" dirty="0">
                <a:latin typeface="Arial Unicode MS"/>
                <a:cs typeface="Arial Unicode MS"/>
              </a:rPr>
              <a:t>329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289"/>
              </a:spcBef>
            </a:pP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346F</a:t>
            </a:r>
            <a:endParaRPr sz="854">
              <a:latin typeface="Arial Unicode MS"/>
              <a:cs typeface="Arial Unicode MS"/>
            </a:endParaRPr>
          </a:p>
          <a:p>
            <a:pPr marL="282479" marR="534960">
              <a:lnSpc>
                <a:spcPct val="1188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331F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Ohm,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359</a:t>
            </a:r>
            <a:endParaRPr sz="919">
              <a:latin typeface="Arial Unicode MS"/>
              <a:cs typeface="Arial Unicode MS"/>
            </a:endParaRPr>
          </a:p>
          <a:p>
            <a:pPr marL="149154" marR="750778">
              <a:lnSpc>
                <a:spcPts val="1299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circuito,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302-303,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305F,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315F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clasificación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características,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190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9"/>
              </a:spcBef>
            </a:pP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189</a:t>
            </a:r>
            <a:endParaRPr sz="854">
              <a:latin typeface="Arial Unicode MS"/>
              <a:cs typeface="Arial Unicode MS"/>
            </a:endParaRPr>
          </a:p>
          <a:p>
            <a:pPr marL="282479" marR="431635">
              <a:lnSpc>
                <a:spcPts val="1299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sobre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cantidades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entrada,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189-</a:t>
            </a:r>
            <a:r>
              <a:rPr sz="721" spc="-33" dirty="0">
                <a:latin typeface="Arial Unicode MS"/>
                <a:cs typeface="Arial Unicode MS"/>
              </a:rPr>
              <a:t>190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principales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estructuras,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21" dirty="0">
                <a:latin typeface="Arial Unicode MS"/>
                <a:cs typeface="Arial Unicode MS"/>
              </a:rPr>
              <a:t>conexión,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205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43"/>
              </a:spcBef>
            </a:pPr>
            <a:r>
              <a:rPr sz="919" dirty="0">
                <a:latin typeface="Arial Unicode MS"/>
                <a:cs typeface="Arial Unicode MS"/>
              </a:rPr>
              <a:t>construcción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IDMTL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electromecánico,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194-</a:t>
            </a:r>
            <a:r>
              <a:rPr sz="985" spc="-33" dirty="0">
                <a:latin typeface="Arial Unicode MS"/>
                <a:cs typeface="Arial Unicode MS"/>
              </a:rPr>
              <a:t>196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85" spc="-12" dirty="0">
                <a:latin typeface="Arial Unicode MS"/>
                <a:cs typeface="Arial Unicode MS"/>
              </a:rPr>
              <a:t>IED,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197-</a:t>
            </a:r>
            <a:r>
              <a:rPr sz="985" spc="-33" dirty="0">
                <a:latin typeface="Arial Unicode MS"/>
                <a:cs typeface="Arial Unicode MS"/>
              </a:rPr>
              <a:t>201</a:t>
            </a:r>
            <a:endParaRPr sz="985">
              <a:latin typeface="Arial Unicode MS"/>
              <a:cs typeface="Arial Unicode MS"/>
            </a:endParaRPr>
          </a:p>
          <a:p>
            <a:pPr marL="149154" marR="819107">
              <a:lnSpc>
                <a:spcPts val="1312"/>
              </a:lnSpc>
              <a:spcBef>
                <a:spcPts val="66"/>
              </a:spcBef>
            </a:pP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inversa,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195F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sobrecorriente,</a:t>
            </a:r>
            <a:r>
              <a:rPr sz="854" spc="4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201-</a:t>
            </a:r>
            <a:r>
              <a:rPr sz="854" spc="-33" dirty="0">
                <a:latin typeface="Arial Unicode MS"/>
                <a:cs typeface="Arial Unicode MS"/>
              </a:rPr>
              <a:t>209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estática,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196-</a:t>
            </a:r>
            <a:r>
              <a:rPr sz="854" spc="-33" dirty="0">
                <a:latin typeface="Arial Unicode MS"/>
                <a:cs typeface="Arial Unicode MS"/>
              </a:rPr>
              <a:t>197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Fiabilidad,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682"/>
              </a:spcBef>
            </a:pPr>
            <a:r>
              <a:rPr sz="459" dirty="0">
                <a:latin typeface="Arial Unicode MS"/>
                <a:cs typeface="Arial Unicode MS"/>
              </a:rPr>
              <a:t>Copia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seguridad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remota</a:t>
            </a:r>
            <a:endParaRPr sz="459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266,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268F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relés,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266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renovable,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32-</a:t>
            </a:r>
            <a:r>
              <a:rPr sz="787" spc="-33" dirty="0">
                <a:latin typeface="Arial Unicode MS"/>
                <a:cs typeface="Arial Unicode MS"/>
              </a:rPr>
              <a:t>35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biomasa,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geotérmica,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02376" y="7265335"/>
            <a:ext cx="2472534" cy="4342359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-190" dirty="0">
                <a:latin typeface="Arial Unicode MS"/>
                <a:cs typeface="Arial Unicode MS"/>
              </a:rPr>
              <a:t>S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Equipo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158</a:t>
            </a:r>
            <a:endParaRPr sz="787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99"/>
              </a:spcBef>
            </a:pPr>
            <a:r>
              <a:rPr sz="721" spc="-66" dirty="0">
                <a:latin typeface="Arial Unicode MS"/>
                <a:cs typeface="Arial Unicode MS"/>
              </a:rPr>
              <a:t>SAS.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automatización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subestaciones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(SAS)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SAT.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aceptación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sitio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(SAT)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Factor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saturación.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límite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precisión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(ALF)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584"/>
              </a:spcBef>
            </a:pPr>
            <a:r>
              <a:rPr sz="525" spc="-12" dirty="0">
                <a:latin typeface="Arial Unicode MS"/>
                <a:cs typeface="Arial Unicode MS"/>
              </a:rPr>
              <a:t>CAROLINA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DEL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SUR.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Ver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Cortocircuito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(SC)</a:t>
            </a:r>
            <a:endParaRPr sz="525">
              <a:latin typeface="Arial Unicode MS"/>
              <a:cs typeface="Arial Unicode MS"/>
            </a:endParaRPr>
          </a:p>
          <a:p>
            <a:pPr marL="16666">
              <a:spcBef>
                <a:spcPts val="544"/>
              </a:spcBef>
            </a:pPr>
            <a:r>
              <a:rPr sz="656" spc="-40" dirty="0">
                <a:latin typeface="Arial Unicode MS"/>
                <a:cs typeface="Arial Unicode MS"/>
              </a:rPr>
              <a:t>SCD.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Descripción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subestación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spc="-12" dirty="0">
                <a:latin typeface="Arial Unicode MS"/>
                <a:cs typeface="Arial Unicode MS"/>
              </a:rPr>
              <a:t>(SCD)</a:t>
            </a:r>
            <a:endParaRPr sz="985">
              <a:latin typeface="Arial Unicode MS"/>
              <a:cs typeface="Arial Unicode MS"/>
            </a:endParaRPr>
          </a:p>
          <a:p>
            <a:pPr marL="16666" marR="129991">
              <a:lnSpc>
                <a:spcPts val="1299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Diagrama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esquemático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elemental,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SCL.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Idioma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subestación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72"/>
              </a:spcBef>
            </a:pPr>
            <a:r>
              <a:rPr sz="985" spc="-12" dirty="0">
                <a:latin typeface="Arial Unicode MS"/>
                <a:cs typeface="Arial Unicode MS"/>
              </a:rPr>
              <a:t>(SCL)</a:t>
            </a:r>
            <a:endParaRPr sz="985">
              <a:latin typeface="Arial Unicode MS"/>
              <a:cs typeface="Arial Unicode MS"/>
            </a:endParaRPr>
          </a:p>
          <a:p>
            <a:pPr marL="16666" marR="601622">
              <a:lnSpc>
                <a:spcPts val="1299"/>
              </a:lnSpc>
              <a:spcBef>
                <a:spcPts val="72"/>
              </a:spcBef>
            </a:pPr>
            <a:r>
              <a:rPr sz="787" spc="-78" dirty="0">
                <a:latin typeface="Arial Unicode MS"/>
                <a:cs typeface="Arial Unicode MS"/>
              </a:rPr>
              <a:t>SCR.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(SCR)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Sello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"autosuficiente",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06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secundaria</a:t>
            </a:r>
            <a:endParaRPr sz="656">
              <a:latin typeface="Arial Unicode MS"/>
              <a:cs typeface="Arial Unicode MS"/>
            </a:endParaRPr>
          </a:p>
          <a:p>
            <a:pPr marL="149154" marR="672451">
              <a:lnSpc>
                <a:spcPct val="1654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350-351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y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332-</a:t>
            </a:r>
            <a:r>
              <a:rPr sz="787" spc="-33" dirty="0">
                <a:latin typeface="Arial Unicode MS"/>
                <a:cs typeface="Arial Unicode MS"/>
              </a:rPr>
              <a:t>338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</a:t>
            </a:r>
            <a:endParaRPr sz="656">
              <a:latin typeface="Arial Unicode MS"/>
              <a:cs typeface="Arial Unicode MS"/>
            </a:endParaRPr>
          </a:p>
          <a:p>
            <a:pPr marL="282479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y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330-</a:t>
            </a:r>
            <a:r>
              <a:rPr sz="787" spc="-33" dirty="0">
                <a:latin typeface="Arial Unicode MS"/>
                <a:cs typeface="Arial Unicode MS"/>
              </a:rPr>
              <a:t>331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direccionales,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327-</a:t>
            </a:r>
            <a:r>
              <a:rPr sz="985" spc="-33" dirty="0">
                <a:latin typeface="Arial Unicode MS"/>
                <a:cs typeface="Arial Unicode MS"/>
              </a:rPr>
              <a:t>329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325-</a:t>
            </a:r>
            <a:r>
              <a:rPr sz="854" spc="-33" dirty="0">
                <a:latin typeface="Arial Unicode MS"/>
                <a:cs typeface="Arial Unicode MS"/>
              </a:rPr>
              <a:t>326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394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13" y="2919512"/>
            <a:ext cx="2345866" cy="77358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327474" indent="-133324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(Continuado)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transformador,</a:t>
            </a:r>
            <a:endParaRPr sz="721">
              <a:latin typeface="Arial Unicode MS"/>
              <a:cs typeface="Arial Unicode MS"/>
            </a:endParaRPr>
          </a:p>
          <a:p>
            <a:pPr marR="1034924" algn="ctr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344-</a:t>
            </a:r>
            <a:r>
              <a:rPr sz="985" spc="-33" dirty="0">
                <a:latin typeface="Arial Unicode MS"/>
                <a:cs typeface="Arial Unicode MS"/>
              </a:rPr>
              <a:t>347</a:t>
            </a:r>
            <a:endParaRPr sz="985">
              <a:latin typeface="Arial Unicode MS"/>
              <a:cs typeface="Arial Unicode MS"/>
            </a:endParaRPr>
          </a:p>
          <a:p>
            <a:pPr marR="1021591" algn="ctr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54-</a:t>
            </a:r>
            <a:r>
              <a:rPr sz="854" spc="-33" dirty="0">
                <a:latin typeface="Arial Unicode MS"/>
                <a:cs typeface="Arial Unicode MS"/>
              </a:rPr>
              <a:t>55</a:t>
            </a:r>
            <a:endParaRPr sz="854">
              <a:latin typeface="Arial Unicode MS"/>
              <a:cs typeface="Arial Unicode MS"/>
            </a:endParaRPr>
          </a:p>
          <a:p>
            <a:pPr marR="949930" algn="ctr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105</a:t>
            </a:r>
            <a:endParaRPr sz="854">
              <a:latin typeface="Arial Unicode MS"/>
              <a:cs typeface="Arial Unicode MS"/>
            </a:endParaRPr>
          </a:p>
          <a:p>
            <a:pPr marR="1596549" algn="ctr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Seguridad,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191</a:t>
            </a:r>
            <a:endParaRPr sz="787">
              <a:latin typeface="Arial Unicode MS"/>
              <a:cs typeface="Arial Unicode MS"/>
            </a:endParaRPr>
          </a:p>
          <a:p>
            <a:pPr marR="1205743" algn="r">
              <a:spcBef>
                <a:spcPts val="229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IEC-61850,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184</a:t>
            </a:r>
            <a:endParaRPr sz="919">
              <a:latin typeface="Arial Unicode MS"/>
              <a:cs typeface="Arial Unicode MS"/>
            </a:endParaRPr>
          </a:p>
          <a:p>
            <a:pPr marR="1258241" algn="r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Selectividad,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191,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191F</a:t>
            </a:r>
            <a:endParaRPr sz="787">
              <a:latin typeface="Arial Unicode MS"/>
              <a:cs typeface="Arial Unicode MS"/>
            </a:endParaRPr>
          </a:p>
          <a:p>
            <a:pPr marL="16666" marR="506629">
              <a:lnSpc>
                <a:spcPct val="127899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Disyuntores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automáticos,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145,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146F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Sensibilidad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factor,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282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544"/>
              </a:spcBef>
            </a:pPr>
            <a:r>
              <a:rPr sz="591" dirty="0">
                <a:latin typeface="Arial Unicode MS"/>
                <a:cs typeface="Arial Unicode MS"/>
              </a:rPr>
              <a:t>prueba,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353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787" spc="-12" dirty="0">
                <a:latin typeface="Arial Unicode MS"/>
                <a:cs typeface="Arial Unicode MS"/>
              </a:rPr>
              <a:t>Redes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165-</a:t>
            </a:r>
            <a:r>
              <a:rPr sz="787" spc="-26" dirty="0">
                <a:latin typeface="Arial Unicode MS"/>
                <a:cs typeface="Arial Unicode MS"/>
              </a:rPr>
              <a:t>170,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166F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656" dirty="0">
                <a:latin typeface="Arial Unicode MS"/>
                <a:cs typeface="Arial Unicode MS"/>
              </a:rPr>
              <a:t>redes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166-</a:t>
            </a:r>
            <a:r>
              <a:rPr sz="985" spc="-33" dirty="0">
                <a:latin typeface="Arial Unicode MS"/>
                <a:cs typeface="Arial Unicode MS"/>
              </a:rPr>
              <a:t>170</a:t>
            </a:r>
            <a:endParaRPr sz="985">
              <a:latin typeface="Arial Unicode MS"/>
              <a:cs typeface="Arial Unicode MS"/>
            </a:endParaRPr>
          </a:p>
          <a:p>
            <a:pPr marL="16666" marR="68327">
              <a:lnSpc>
                <a:spcPts val="1312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Registrador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eventos,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141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límite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vaina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SVL),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77,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78F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Cortocircuito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(SC),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215,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330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44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70"/>
              </a:spcBef>
            </a:pPr>
            <a:r>
              <a:rPr sz="591" dirty="0">
                <a:latin typeface="Arial Unicode MS"/>
                <a:cs typeface="Arial Unicode MS"/>
              </a:rPr>
              <a:t>pérdidas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carga,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62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63</a:t>
            </a:r>
            <a:endParaRPr sz="787">
              <a:latin typeface="Arial Unicode MS"/>
              <a:cs typeface="Arial Unicode MS"/>
            </a:endParaRPr>
          </a:p>
          <a:p>
            <a:pPr marL="16666" marR="598289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cortocircuito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(SCR),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40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reactores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condensadores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derivación,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derivación,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303,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306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787" spc="-12" dirty="0">
                <a:latin typeface="Arial Unicode MS"/>
                <a:cs typeface="Arial Unicode MS"/>
              </a:rPr>
              <a:t>SI.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Gel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sílice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estándar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inverso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(SI),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58</a:t>
            </a:r>
            <a:endParaRPr sz="787">
              <a:latin typeface="Arial Unicode MS"/>
              <a:cs typeface="Arial Unicode MS"/>
            </a:endParaRPr>
          </a:p>
          <a:p>
            <a:pPr marL="16666" marR="219983">
              <a:lnSpc>
                <a:spcPct val="127899"/>
              </a:lnSpc>
              <a:spcBef>
                <a:spcPts val="12"/>
              </a:spcBef>
            </a:pP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haz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simple,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210,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211F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Sencillez,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191</a:t>
            </a:r>
            <a:endParaRPr sz="854">
              <a:latin typeface="Arial Unicode MS"/>
              <a:cs typeface="Arial Unicode MS"/>
            </a:endParaRPr>
          </a:p>
          <a:p>
            <a:pPr marL="16666" marR="54997">
              <a:lnSpc>
                <a:spcPts val="1312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Disposición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única,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unifilares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(SLD),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10F,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Falla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monofásica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170-171,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171F,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175,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176F</a:t>
            </a:r>
            <a:endParaRPr sz="854">
              <a:latin typeface="Arial Unicode MS"/>
              <a:cs typeface="Arial Unicode MS"/>
            </a:endParaRPr>
          </a:p>
          <a:p>
            <a:pPr marL="16666" marR="179986">
              <a:lnSpc>
                <a:spcPts val="1312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único,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232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abierto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monofásico,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172,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172FSEÑOR.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Ver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(SIR)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aceptación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sitio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(SAT),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180t,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325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inspecciones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lugar,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656" dirty="0">
                <a:latin typeface="Arial Unicode MS"/>
                <a:cs typeface="Arial Unicode MS"/>
              </a:rPr>
              <a:t>Responsable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instalación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obra,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379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SLD.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Ver</a:t>
            </a:r>
            <a:endParaRPr sz="656">
              <a:latin typeface="Arial Unicode MS"/>
              <a:cs typeface="Arial Unicode MS"/>
            </a:endParaRPr>
          </a:p>
          <a:p>
            <a:pPr marL="16666" marR="324142">
              <a:lnSpc>
                <a:spcPct val="165800"/>
              </a:lnSpc>
            </a:pPr>
            <a:r>
              <a:rPr sz="656" dirty="0">
                <a:latin typeface="Arial Unicode MS"/>
                <a:cs typeface="Arial Unicode MS"/>
              </a:rPr>
              <a:t>Diagramas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unifilares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(SLD)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Lista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inconvenientes,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</a:t>
            </a:r>
            <a:endParaRPr sz="656">
              <a:latin typeface="Arial Unicode MS"/>
              <a:cs typeface="Arial Unicode MS"/>
            </a:endParaRPr>
          </a:p>
          <a:p>
            <a:pPr marR="1233242" algn="r">
              <a:spcBef>
                <a:spcPts val="263"/>
              </a:spcBef>
            </a:pP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solar,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32-</a:t>
            </a:r>
            <a:r>
              <a:rPr sz="919" spc="-46" dirty="0">
                <a:latin typeface="Arial Unicode MS"/>
                <a:cs typeface="Arial Unicode MS"/>
              </a:rPr>
              <a:t>33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78"/>
              </a:spcBef>
            </a:pP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sólida,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277-279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SOTF.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Cambiar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(SOTF)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Gravedad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específica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concentración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ácido,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158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Velocidad,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21515" y="10764471"/>
            <a:ext cx="2291698" cy="797835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6666">
              <a:spcBef>
                <a:spcPts val="256"/>
              </a:spcBef>
            </a:pPr>
            <a:r>
              <a:rPr sz="721" spc="-59" dirty="0">
                <a:latin typeface="Arial Unicode MS"/>
                <a:cs typeface="Arial Unicode MS"/>
              </a:rPr>
              <a:t>SSD.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Descripción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especificación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sistema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spc="-12" dirty="0">
                <a:latin typeface="Arial Unicode MS"/>
                <a:cs typeface="Arial Unicode MS"/>
              </a:rPr>
              <a:t>(SSD)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656" spc="-12" dirty="0">
                <a:latin typeface="Arial Unicode MS"/>
                <a:cs typeface="Arial Unicode MS"/>
              </a:rPr>
              <a:t>Estabilidad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656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341</a:t>
            </a:r>
            <a:endParaRPr sz="52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327">
              <a:latin typeface="Arial Unicode MS"/>
              <a:cs typeface="Arial Unicode MS"/>
            </a:endParaRPr>
          </a:p>
          <a:p>
            <a:pPr marL="149154"/>
            <a:r>
              <a:rPr sz="591" dirty="0">
                <a:latin typeface="Arial Unicode MS"/>
                <a:cs typeface="Arial Unicode MS"/>
              </a:rPr>
              <a:t>pérdida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estado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estabilidad,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40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44679" y="2919651"/>
            <a:ext cx="2391699" cy="8725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13286">
              <a:lnSpc>
                <a:spcPct val="1510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estabilizadora,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260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estabilizadora,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256,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257F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bloqueo,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Estándar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(SI),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195,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202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estrella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/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triángulo,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53,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53FRelé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196-</a:t>
            </a:r>
            <a:r>
              <a:rPr sz="721" spc="-33" dirty="0">
                <a:latin typeface="Arial Unicode MS"/>
                <a:cs typeface="Arial Unicode MS"/>
              </a:rPr>
              <a:t>197</a:t>
            </a:r>
            <a:endParaRPr sz="721">
              <a:latin typeface="Arial Unicode MS"/>
              <a:cs typeface="Arial Unicode MS"/>
            </a:endParaRPr>
          </a:p>
          <a:p>
            <a:pPr marL="149154" marR="878269">
              <a:lnSpc>
                <a:spcPct val="150800"/>
              </a:lnSpc>
            </a:pP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analógicos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estáticos,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197F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digitales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estáticos,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197F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estáticos,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194</a:t>
            </a:r>
            <a:endParaRPr sz="721">
              <a:latin typeface="Arial Unicode MS"/>
              <a:cs typeface="Arial Unicode MS"/>
            </a:endParaRPr>
          </a:p>
          <a:p>
            <a:pPr marL="16666" marR="818273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estación,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Estator,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</a:t>
            </a:r>
            <a:endParaRPr sz="721">
              <a:latin typeface="Arial Unicode MS"/>
              <a:cs typeface="Arial Unicode MS"/>
            </a:endParaRPr>
          </a:p>
          <a:p>
            <a:pPr marL="16666" marR="615788" indent="132491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236-239,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239F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estado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estacionario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límite,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</a:t>
            </a:r>
            <a:endParaRPr sz="787">
              <a:latin typeface="Arial Unicode MS"/>
              <a:cs typeface="Arial Unicode MS"/>
            </a:endParaRPr>
          </a:p>
          <a:p>
            <a:pPr marL="16666" marR="423303" indent="132491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síncronos,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40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Valor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estable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72" dirty="0">
                <a:latin typeface="Arial Unicode MS"/>
                <a:cs typeface="Arial Unicode MS"/>
              </a:rPr>
              <a:t>SC,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215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Stubs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230-231,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231F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Subcontratistas,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379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automatización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subestaciones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(SAS),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179,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184,</a:t>
            </a:r>
            <a:r>
              <a:rPr sz="854" spc="-12" dirty="0">
                <a:latin typeface="Arial Unicode MS"/>
                <a:cs typeface="Arial Unicode MS"/>
              </a:rPr>
              <a:t> 185F,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Descripción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(SCD),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Lenguaje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(SCL),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seguridad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IEC-61850,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184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configurar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protocolos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utilizando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IEC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61850,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Subestación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(s),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endParaRPr sz="787">
              <a:latin typeface="Arial Unicode MS"/>
              <a:cs typeface="Arial Unicode MS"/>
            </a:endParaRPr>
          </a:p>
          <a:p>
            <a:pPr marL="149154" marR="1024925">
              <a:lnSpc>
                <a:spcPts val="1312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diseños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colectoras,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10-</a:t>
            </a:r>
            <a:r>
              <a:rPr sz="656" spc="-33" dirty="0">
                <a:latin typeface="Arial Unicode MS"/>
                <a:cs typeface="Arial Unicode MS"/>
              </a:rPr>
              <a:t>17</a:t>
            </a:r>
            <a:endParaRPr sz="656">
              <a:latin typeface="Arial Unicode MS"/>
              <a:cs typeface="Arial Unicode MS"/>
            </a:endParaRPr>
          </a:p>
          <a:p>
            <a:pPr marL="281645" marR="904933">
              <a:lnSpc>
                <a:spcPts val="1299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horario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recursos,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19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trabajo,</a:t>
            </a:r>
            <a:r>
              <a:rPr sz="919" spc="25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369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787" dirty="0">
                <a:latin typeface="Arial Unicode MS"/>
                <a:cs typeface="Arial Unicode MS"/>
              </a:rPr>
              <a:t>componentes,</a:t>
            </a:r>
            <a:r>
              <a:rPr sz="787" spc="27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141</a:t>
            </a:r>
            <a:endParaRPr sz="787">
              <a:latin typeface="Arial Unicode MS"/>
              <a:cs typeface="Arial Unicode MS"/>
            </a:endParaRPr>
          </a:p>
          <a:p>
            <a:pPr marL="149154" marR="862437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200F,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diagramas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eléctricos,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9-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endParaRPr sz="787">
              <a:latin typeface="Arial Unicode MS"/>
              <a:cs typeface="Arial Unicode MS"/>
            </a:endParaRPr>
          </a:p>
          <a:p>
            <a:pPr marL="281645" marR="254148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cableado,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9-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interconexión,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endParaRPr sz="787">
              <a:latin typeface="Arial Unicode MS"/>
              <a:cs typeface="Arial Unicode MS"/>
            </a:endParaRPr>
          </a:p>
          <a:p>
            <a:pPr marL="281645" marR="349141">
              <a:lnSpc>
                <a:spcPts val="1299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esquemático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elemental,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SLD,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endParaRPr sz="787">
              <a:latin typeface="Arial Unicode MS"/>
              <a:cs typeface="Arial Unicode MS"/>
            </a:endParaRPr>
          </a:p>
          <a:p>
            <a:pPr marL="149154" marR="246649">
              <a:lnSpc>
                <a:spcPts val="1312"/>
              </a:lnSpc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energización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366-</a:t>
            </a:r>
            <a:r>
              <a:rPr sz="656" spc="-33" dirty="0">
                <a:latin typeface="Arial Unicode MS"/>
                <a:cs typeface="Arial Unicode MS"/>
              </a:rPr>
              <a:t>368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registradores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25" dirty="0">
                <a:latin typeface="Arial Unicode MS"/>
                <a:cs typeface="Arial Unicode MS"/>
              </a:rPr>
              <a:t>interruptores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ruptura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carga,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17</a:t>
            </a:r>
            <a:endParaRPr sz="525">
              <a:latin typeface="Arial Unicode MS"/>
              <a:cs typeface="Arial Unicode MS"/>
            </a:endParaRPr>
          </a:p>
          <a:p>
            <a:pPr marL="16666" marR="90826" indent="132491" algn="just">
              <a:lnSpc>
                <a:spcPct val="138600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Aparamenta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generadoras,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17-</a:t>
            </a:r>
            <a:r>
              <a:rPr sz="787" spc="-33" dirty="0">
                <a:latin typeface="Arial Unicode MS"/>
                <a:cs typeface="Arial Unicode MS"/>
              </a:rPr>
              <a:t>21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31" dirty="0">
                <a:latin typeface="Arial Unicode MS"/>
                <a:cs typeface="Arial Unicode MS"/>
              </a:rPr>
              <a:t>SC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subtransitoria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215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Hexafluoruro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azufre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(SF</a:t>
            </a:r>
            <a:r>
              <a:rPr sz="525" spc="-46" dirty="0">
                <a:latin typeface="Arial Unicode MS"/>
                <a:cs typeface="Arial Unicode MS"/>
              </a:rPr>
              <a:t>6</a:t>
            </a:r>
            <a:r>
              <a:rPr sz="787" spc="-46" dirty="0">
                <a:latin typeface="Arial Unicode MS"/>
                <a:cs typeface="Arial Unicode MS"/>
              </a:rPr>
              <a:t>),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90</a:t>
            </a:r>
            <a:endParaRPr sz="787">
              <a:latin typeface="Arial Unicode MS"/>
              <a:cs typeface="Arial Unicode MS"/>
            </a:endParaRPr>
          </a:p>
          <a:p>
            <a:pPr marL="149154" algn="just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cables,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71</a:t>
            </a:r>
            <a:endParaRPr sz="854">
              <a:latin typeface="Arial Unicode MS"/>
              <a:cs typeface="Arial Unicode MS"/>
            </a:endParaRPr>
          </a:p>
          <a:p>
            <a:pPr marL="149154" algn="just">
              <a:spcBef>
                <a:spcPts val="144"/>
              </a:spcBef>
            </a:pP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90-</a:t>
            </a:r>
            <a:r>
              <a:rPr sz="985" spc="-33" dirty="0">
                <a:latin typeface="Arial Unicode MS"/>
                <a:cs typeface="Arial Unicode MS"/>
              </a:rPr>
              <a:t>91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contaminantes,</a:t>
            </a:r>
            <a:r>
              <a:rPr sz="787" spc="34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90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precauciones,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91</a:t>
            </a:r>
            <a:endParaRPr sz="787">
              <a:latin typeface="Arial Unicode MS"/>
              <a:cs typeface="Arial Unicode MS"/>
            </a:endParaRPr>
          </a:p>
          <a:p>
            <a:pPr marL="281645" marR="57496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propiedades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hexafluoruro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azufre,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normas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relacionadas,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90-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contaminación,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91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144-</a:t>
            </a:r>
            <a:r>
              <a:rPr sz="854" spc="-33" dirty="0">
                <a:latin typeface="Arial Unicode MS"/>
                <a:cs typeface="Arial Unicode MS"/>
              </a:rPr>
              <a:t>145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73" y="2984146"/>
            <a:ext cx="2460867" cy="29730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contaminación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aceite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compresor,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manipulación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gas</a:t>
            </a:r>
            <a:endParaRPr sz="656">
              <a:latin typeface="Arial Unicode MS"/>
              <a:cs typeface="Arial Unicode MS"/>
            </a:endParaRPr>
          </a:p>
          <a:p>
            <a:pPr marL="282479" marR="667449">
              <a:lnSpc>
                <a:spcPct val="1658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cilindro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llenado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153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camión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154-</a:t>
            </a:r>
            <a:r>
              <a:rPr sz="656" spc="-33" dirty="0">
                <a:latin typeface="Arial Unicode MS"/>
                <a:cs typeface="Arial Unicode MS"/>
              </a:rPr>
              <a:t>155</a:t>
            </a:r>
            <a:endParaRPr sz="656">
              <a:latin typeface="Arial Unicode MS"/>
              <a:cs typeface="Arial Unicode MS"/>
            </a:endParaRPr>
          </a:p>
          <a:p>
            <a:pPr marL="149154" marR="1270739">
              <a:lnSpc>
                <a:spcPct val="154600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propiedades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90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GIS,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144F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fugas,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152</a:t>
            </a:r>
            <a:endParaRPr sz="721">
              <a:latin typeface="Arial Unicode MS"/>
              <a:cs typeface="Arial Unicode MS"/>
            </a:endParaRPr>
          </a:p>
          <a:p>
            <a:pPr marL="16666" marR="92494" indent="132491">
              <a:lnSpc>
                <a:spcPts val="1299"/>
              </a:lnSpc>
              <a:spcBef>
                <a:spcPts val="125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medidor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presión,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152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supervisión,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258-259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Descargadores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sobretensión,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103,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103F,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148,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150F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72"/>
              </a:spcBef>
            </a:pPr>
            <a:r>
              <a:rPr sz="591" dirty="0">
                <a:latin typeface="Arial Unicode MS"/>
                <a:cs typeface="Arial Unicode MS"/>
              </a:rPr>
              <a:t>prueba,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104</a:t>
            </a:r>
            <a:endParaRPr sz="591">
              <a:latin typeface="Arial Unicode MS"/>
              <a:cs typeface="Arial Unicode MS"/>
            </a:endParaRPr>
          </a:p>
          <a:p>
            <a:pPr marL="16666" marR="6666" indent="265813">
              <a:lnSpc>
                <a:spcPct val="1663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SVL.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límite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vaina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(SVL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721"/>
              </a:spcBef>
            </a:pPr>
            <a:r>
              <a:rPr sz="459" spc="-12" dirty="0">
                <a:latin typeface="Arial Unicode MS"/>
                <a:cs typeface="Arial Unicode MS"/>
              </a:rPr>
              <a:t>prueba)</a:t>
            </a:r>
            <a:endParaRPr sz="459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Cambiar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avería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(SOTF),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230</a:t>
            </a:r>
            <a:endParaRPr sz="854">
              <a:latin typeface="Arial Unicode MS"/>
              <a:cs typeface="Arial Unicode MS"/>
            </a:endParaRPr>
          </a:p>
          <a:p>
            <a:pPr marL="149154" marR="556625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función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337FRelés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conmutados,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224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99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79142" y="6086838"/>
            <a:ext cx="2433366" cy="5559528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49154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194</a:t>
            </a:r>
            <a:endParaRPr sz="721">
              <a:latin typeface="Arial Unicode MS"/>
              <a:cs typeface="Arial Unicode MS"/>
            </a:endParaRPr>
          </a:p>
          <a:p>
            <a:pPr marL="282479" marR="481631" indent="-133324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generadoras,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17-</a:t>
            </a:r>
            <a:r>
              <a:rPr sz="787" spc="-33" dirty="0">
                <a:latin typeface="Arial Unicode MS"/>
                <a:cs typeface="Arial Unicode MS"/>
              </a:rPr>
              <a:t>21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Aparamenta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auxiliar,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17-21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sistema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clásico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(antiguo)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conexión,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20F</a:t>
            </a:r>
            <a:endParaRPr sz="985">
              <a:latin typeface="Arial Unicode MS"/>
              <a:cs typeface="Arial Unicode MS"/>
            </a:endParaRPr>
          </a:p>
          <a:p>
            <a:pPr marL="16666" marR="464966" indent="265813">
              <a:lnSpc>
                <a:spcPts val="1299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Esquemas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principal,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Proceso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conmutación,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235-</a:t>
            </a:r>
            <a:r>
              <a:rPr sz="721" spc="-33" dirty="0">
                <a:latin typeface="Arial Unicode MS"/>
                <a:cs typeface="Arial Unicode MS"/>
              </a:rPr>
              <a:t>236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simétricos,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163-</a:t>
            </a:r>
            <a:r>
              <a:rPr sz="721" spc="-33" dirty="0">
                <a:latin typeface="Arial Unicode MS"/>
                <a:cs typeface="Arial Unicode MS"/>
              </a:rPr>
              <a:t>165</a:t>
            </a:r>
            <a:endParaRPr sz="721">
              <a:latin typeface="Arial Unicode MS"/>
              <a:cs typeface="Arial Unicode MS"/>
            </a:endParaRPr>
          </a:p>
          <a:p>
            <a:pPr marL="16666" marR="345808" indent="132491">
              <a:lnSpc>
                <a:spcPts val="1312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asimétricos,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análisis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simétricos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trifásicas,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170-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equivalente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falla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actual,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172-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falta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análisis,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171</a:t>
            </a:r>
            <a:endParaRPr sz="919">
              <a:latin typeface="Arial Unicode MS"/>
              <a:cs typeface="Arial Unicode MS"/>
            </a:endParaRPr>
          </a:p>
          <a:p>
            <a:pPr marL="149154" marR="969095" indent="132491">
              <a:lnSpc>
                <a:spcPts val="1312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análisis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171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monofásicos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asimétricos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170</a:t>
            </a:r>
            <a:endParaRPr sz="787">
              <a:latin typeface="Arial Unicode MS"/>
              <a:cs typeface="Arial Unicode MS"/>
            </a:endParaRPr>
          </a:p>
          <a:p>
            <a:pPr marL="16666" marR="419136" indent="265813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Análisis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357-</a:t>
            </a:r>
            <a:r>
              <a:rPr sz="721" spc="-33" dirty="0">
                <a:latin typeface="Arial Unicode MS"/>
                <a:cs typeface="Arial Unicode MS"/>
              </a:rPr>
              <a:t>358</a:t>
            </a:r>
            <a:endParaRPr sz="721">
              <a:latin typeface="Arial Unicode MS"/>
              <a:cs typeface="Arial Unicode MS"/>
            </a:endParaRPr>
          </a:p>
          <a:p>
            <a:pPr marL="16666" marR="459133" indent="132491">
              <a:lnSpc>
                <a:spcPts val="1299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355-356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Comprobaciones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sincronización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367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Generadores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síncronos,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35-41,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35F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854" spc="-12" dirty="0">
                <a:latin typeface="Arial Unicode MS"/>
                <a:cs typeface="Arial Unicode MS"/>
              </a:rPr>
              <a:t>excitación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techo,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41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respuesta,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sistema,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38-</a:t>
            </a:r>
            <a:r>
              <a:rPr sz="919" spc="-33" dirty="0">
                <a:latin typeface="Arial Unicode MS"/>
                <a:cs typeface="Arial Unicode MS"/>
              </a:rPr>
              <a:t>40</a:t>
            </a:r>
            <a:endParaRPr sz="919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instalación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42-44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síncronas,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clasificaciones,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</a:t>
            </a:r>
            <a:endParaRPr sz="787">
              <a:latin typeface="Arial Unicode MS"/>
              <a:cs typeface="Arial Unicode MS"/>
            </a:endParaRPr>
          </a:p>
          <a:p>
            <a:pPr marL="149154" marR="39163">
              <a:lnSpc>
                <a:spcPts val="1312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representación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estado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estacionario,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37Festabilidad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en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estado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estacionario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transitoria,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33" dirty="0">
                <a:latin typeface="Arial Unicode MS"/>
                <a:cs typeface="Arial Unicode MS"/>
              </a:rPr>
              <a:t>40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02308" y="2921130"/>
            <a:ext cx="2110028" cy="28940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29983" indent="132491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sincronizando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colectoras,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41-42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ángulo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41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reactancia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subtransitorio,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transitorio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endParaRPr sz="787">
              <a:latin typeface="Arial Unicode MS"/>
              <a:cs typeface="Arial Unicode MS"/>
            </a:endParaRPr>
          </a:p>
          <a:p>
            <a:pPr marR="413303" algn="ctr">
              <a:spcBef>
                <a:spcPts val="551"/>
              </a:spcBef>
            </a:pPr>
            <a:r>
              <a:rPr sz="591" dirty="0">
                <a:latin typeface="Arial Unicode MS"/>
                <a:cs typeface="Arial Unicode MS"/>
              </a:rPr>
              <a:t>estado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estacionario,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37F</a:t>
            </a:r>
            <a:endParaRPr sz="591">
              <a:latin typeface="Arial Unicode MS"/>
              <a:cs typeface="Arial Unicode MS"/>
            </a:endParaRPr>
          </a:p>
          <a:p>
            <a:pPr marR="423303" algn="ctr">
              <a:spcBef>
                <a:spcPts val="275"/>
              </a:spcBef>
            </a:pP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síncronos,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44-45,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45F</a:t>
            </a:r>
            <a:endParaRPr sz="919">
              <a:latin typeface="Arial Unicode MS"/>
              <a:cs typeface="Arial Unicode MS"/>
            </a:endParaRPr>
          </a:p>
          <a:p>
            <a:pPr marL="149154" marR="10832">
              <a:lnSpc>
                <a:spcPts val="1299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323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fuera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sincronismo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323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Velocidad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síncrona,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36</a:t>
            </a:r>
            <a:endParaRPr sz="656">
              <a:latin typeface="Arial Unicode MS"/>
              <a:cs typeface="Arial Unicode MS"/>
            </a:endParaRPr>
          </a:p>
          <a:p>
            <a:pPr marL="16666" marR="386639">
              <a:lnSpc>
                <a:spcPct val="1659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Puntero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sincronoscopio,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367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277-279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(SIR),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218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efecto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SIR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 marL="16666" marR="26664" indent="398305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medidas,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218-219,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218FDescripción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especificación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(SSD),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355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02376" y="5989411"/>
            <a:ext cx="2286696" cy="50707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91" dirty="0">
                <a:latin typeface="Arial Unicode MS"/>
                <a:cs typeface="Arial Unicode MS"/>
              </a:rPr>
              <a:t>T</a:t>
            </a:r>
            <a:endParaRPr sz="1575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Tan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δ,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64-</a:t>
            </a:r>
            <a:r>
              <a:rPr sz="985" spc="-33" dirty="0">
                <a:latin typeface="Arial Unicode MS"/>
                <a:cs typeface="Arial Unicode MS"/>
              </a:rPr>
              <a:t>66</a:t>
            </a:r>
            <a:endParaRPr sz="985" dirty="0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Cambiadores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tomas,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274</a:t>
            </a:r>
            <a:endParaRPr sz="591" dirty="0">
              <a:latin typeface="Arial Unicode MS"/>
              <a:cs typeface="Arial Unicode MS"/>
            </a:endParaRPr>
          </a:p>
          <a:p>
            <a:pPr marL="16666" marR="283312">
              <a:lnSpc>
                <a:spcPct val="166300"/>
              </a:lnSpc>
              <a:spcBef>
                <a:spcPts val="7"/>
              </a:spcBef>
            </a:pPr>
            <a:r>
              <a:rPr sz="656" spc="-40" dirty="0">
                <a:latin typeface="Arial Unicode MS"/>
                <a:cs typeface="Arial Unicode MS"/>
              </a:rPr>
              <a:t>TCP.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teleprotección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protocolo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transporte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(TCP),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338</a:t>
            </a:r>
            <a:endParaRPr sz="656" dirty="0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spc="-12" dirty="0">
                <a:latin typeface="Arial Unicode MS"/>
                <a:cs typeface="Arial Unicode MS"/>
              </a:rPr>
              <a:t>Temperatura</a:t>
            </a:r>
            <a:endParaRPr sz="854" dirty="0">
              <a:latin typeface="Arial Unicode MS"/>
              <a:cs typeface="Arial Unicode MS"/>
            </a:endParaRPr>
          </a:p>
          <a:p>
            <a:pPr marL="149154" marR="451633">
              <a:lnSpc>
                <a:spcPts val="1299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coeficiente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59,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60t,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sesenta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y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cincotindicadores,</a:t>
            </a:r>
            <a:r>
              <a:rPr sz="656" spc="30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49</a:t>
            </a:r>
            <a:endParaRPr sz="656" dirty="0">
              <a:latin typeface="Arial Unicode MS"/>
              <a:cs typeface="Arial Unicode MS"/>
            </a:endParaRPr>
          </a:p>
          <a:p>
            <a:pPr marL="149154">
              <a:spcBef>
                <a:spcPts val="597"/>
              </a:spcBef>
            </a:pPr>
            <a:r>
              <a:rPr sz="459" dirty="0">
                <a:latin typeface="Arial Unicode MS"/>
                <a:cs typeface="Arial Unicode MS"/>
              </a:rPr>
              <a:t>prueba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subida,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64</a:t>
            </a:r>
            <a:endParaRPr sz="459" dirty="0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656" dirty="0">
                <a:latin typeface="Arial Unicode MS"/>
                <a:cs typeface="Arial Unicode MS"/>
              </a:rPr>
              <a:t>Tesla</a:t>
            </a:r>
            <a:r>
              <a:rPr sz="656" spc="-2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(T),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56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años</a:t>
            </a:r>
            <a:endParaRPr sz="656" dirty="0">
              <a:latin typeface="Arial Unicode MS"/>
              <a:cs typeface="Arial Unicode MS"/>
            </a:endParaRPr>
          </a:p>
          <a:p>
            <a:pPr marL="16666" marR="594956">
              <a:lnSpc>
                <a:spcPct val="127899"/>
              </a:lnSpc>
              <a:spcBef>
                <a:spcPts val="33"/>
              </a:spcBef>
            </a:pP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 err="1" smtClean="0">
                <a:latin typeface="Arial Unicode MS"/>
                <a:cs typeface="Arial Unicode MS"/>
              </a:rPr>
              <a:t>generación</a:t>
            </a:r>
            <a:r>
              <a:rPr lang="es-ES" sz="854" spc="525" dirty="0" smtClean="0">
                <a:latin typeface="Arial Unicode MS"/>
                <a:cs typeface="Arial Unicode MS"/>
              </a:rPr>
              <a:t> </a:t>
            </a:r>
            <a:r>
              <a:rPr sz="854" dirty="0" err="1" smtClean="0">
                <a:latin typeface="Arial Unicode MS"/>
                <a:cs typeface="Arial Unicode MS"/>
              </a:rPr>
              <a:t>térmica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térmicas,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réplica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323</a:t>
            </a:r>
            <a:endParaRPr sz="854" dirty="0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neutro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tercer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armónico,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238,</a:t>
            </a:r>
            <a:endParaRPr sz="721" dirty="0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240F</a:t>
            </a:r>
            <a:endParaRPr sz="1050" dirty="0">
              <a:latin typeface="Arial Unicode MS"/>
              <a:cs typeface="Arial Unicode MS"/>
            </a:endParaRPr>
          </a:p>
          <a:p>
            <a:pPr marL="16666" marR="174987">
              <a:lnSpc>
                <a:spcPts val="1312"/>
              </a:lnSpc>
              <a:spcBef>
                <a:spcPts val="52"/>
              </a:spcBef>
            </a:pP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253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253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Trifásico</a:t>
            </a:r>
            <a:endParaRPr sz="854" dirty="0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equilibrada,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175,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175Ffalla</a:t>
            </a:r>
            <a:endParaRPr sz="721" dirty="0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primer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230</a:t>
            </a:r>
            <a:endParaRPr sz="721" dirty="0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falla,</a:t>
            </a:r>
            <a:endParaRPr sz="721" dirty="0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172-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 dirty="0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avería,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170,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170F</a:t>
            </a:r>
            <a:endParaRPr sz="787" dirty="0">
              <a:latin typeface="Arial Unicode MS"/>
              <a:cs typeface="Arial Unicode MS"/>
            </a:endParaRPr>
          </a:p>
          <a:p>
            <a:pPr marL="149154" marR="488297">
              <a:lnSpc>
                <a:spcPts val="1312"/>
              </a:lnSpc>
              <a:spcBef>
                <a:spcPts val="105"/>
              </a:spcBef>
            </a:pP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velocidad,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motores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inducción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235-236,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45-</a:t>
            </a:r>
            <a:r>
              <a:rPr sz="656" spc="-33" dirty="0">
                <a:latin typeface="Arial Unicode MS"/>
                <a:cs typeface="Arial Unicode MS"/>
              </a:rPr>
              <a:t>46</a:t>
            </a:r>
            <a:endParaRPr sz="656" dirty="0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devanados,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277</a:t>
            </a:r>
            <a:endParaRPr sz="656" dirty="0">
              <a:latin typeface="Arial Unicode MS"/>
              <a:cs typeface="Arial Unicode MS"/>
            </a:endParaRPr>
          </a:p>
          <a:p>
            <a:pPr marL="149154" marR="79161">
              <a:lnSpc>
                <a:spcPct val="151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298,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299F,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300F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166,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167Fred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278FLímite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 dirty="0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pasante,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257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mareomotriz,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 dirty="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102378" y="11213396"/>
            <a:ext cx="1689189" cy="331606"/>
          </a:xfrm>
          <a:prstGeom prst="rect">
            <a:avLst/>
          </a:prstGeom>
        </p:spPr>
        <p:txBody>
          <a:bodyPr vert="horz" wrap="square" lIns="0" tIns="65001" rIns="0" bIns="0" rtlCol="0">
            <a:spAutoFit/>
          </a:bodyPr>
          <a:lstStyle/>
          <a:p>
            <a:pPr marL="16666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Retraso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285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(TM),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195,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283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396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21520" y="2984145"/>
            <a:ext cx="2415033" cy="77556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Programación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planificación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recursos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 marR="241649" indent="398305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subestaciones,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19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Multiplicador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(TMS),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195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Principios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</a:t>
            </a:r>
            <a:endParaRPr sz="656">
              <a:latin typeface="Arial Unicode MS"/>
              <a:cs typeface="Arial Unicode MS"/>
            </a:endParaRPr>
          </a:p>
          <a:p>
            <a:pPr marL="149154" marR="281645">
              <a:lnSpc>
                <a:spcPct val="127899"/>
              </a:lnSpc>
              <a:spcBef>
                <a:spcPts val="33"/>
              </a:spcBef>
            </a:pPr>
            <a:r>
              <a:rPr sz="854" dirty="0">
                <a:latin typeface="Arial Unicode MS"/>
                <a:cs typeface="Arial Unicode MS"/>
              </a:rPr>
              <a:t>actual,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discriminación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203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actual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discriminación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204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hora,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discriminación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por,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203</a:t>
            </a:r>
            <a:endParaRPr sz="854">
              <a:latin typeface="Arial Unicode MS"/>
              <a:cs typeface="Arial Unicode MS"/>
            </a:endParaRPr>
          </a:p>
          <a:p>
            <a:pPr marL="16666" marR="485798">
              <a:lnSpc>
                <a:spcPts val="1312"/>
              </a:lnSpc>
              <a:spcBef>
                <a:spcPts val="86"/>
              </a:spcBef>
            </a:pPr>
            <a:r>
              <a:rPr sz="787" spc="-26" dirty="0">
                <a:latin typeface="Arial Unicode MS"/>
                <a:cs typeface="Arial Unicode MS"/>
              </a:rPr>
              <a:t>TL.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(TL)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TM.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Ver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(TM)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TMS.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Ver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(TMS)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total,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64-</a:t>
            </a:r>
            <a:r>
              <a:rPr sz="787" spc="-33" dirty="0">
                <a:latin typeface="Arial Unicode MS"/>
                <a:cs typeface="Arial Unicode MS"/>
              </a:rPr>
              <a:t>65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Torres,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69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656" dirty="0">
                <a:latin typeface="Arial Unicode MS"/>
                <a:cs typeface="Arial Unicode MS"/>
              </a:rPr>
              <a:t>Subproductos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arco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tóxico,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spc="-59" dirty="0">
                <a:latin typeface="Arial Unicode MS"/>
                <a:cs typeface="Arial Unicode MS"/>
              </a:rPr>
              <a:t>TP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CT.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rendimiento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transitorio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(TP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748"/>
              </a:spcBef>
            </a:pPr>
            <a:r>
              <a:rPr sz="393" spc="-12" dirty="0">
                <a:latin typeface="Arial Unicode MS"/>
                <a:cs typeface="Arial Unicode MS"/>
              </a:rPr>
              <a:t>CONNECTICUT)</a:t>
            </a:r>
            <a:endParaRPr sz="393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87" dirty="0">
                <a:latin typeface="Arial Unicode MS"/>
                <a:cs typeface="Arial Unicode MS"/>
              </a:rPr>
              <a:t>Transactores,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269-270,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294</a:t>
            </a:r>
            <a:endParaRPr sz="787">
              <a:latin typeface="Arial Unicode MS"/>
              <a:cs typeface="Arial Unicode MS"/>
            </a:endParaRPr>
          </a:p>
          <a:p>
            <a:pPr marL="149154" marR="269980">
              <a:lnSpc>
                <a:spcPct val="127899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Buchholz,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272-</a:t>
            </a:r>
            <a:r>
              <a:rPr sz="854" spc="-33" dirty="0">
                <a:latin typeface="Arial Unicode MS"/>
                <a:cs typeface="Arial Unicode MS"/>
              </a:rPr>
              <a:t>273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</a:t>
            </a:r>
            <a:endParaRPr sz="854">
              <a:latin typeface="Arial Unicode MS"/>
              <a:cs typeface="Arial Unicode MS"/>
            </a:endParaRPr>
          </a:p>
          <a:p>
            <a:pPr marL="149154" marR="353308" indent="264980">
              <a:lnSpc>
                <a:spcPts val="1312"/>
              </a:lnSpc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273-275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ejemplos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279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Dy11,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280F</a:t>
            </a:r>
            <a:endParaRPr sz="1050">
              <a:latin typeface="Arial Unicode MS"/>
              <a:cs typeface="Arial Unicode MS"/>
            </a:endParaRPr>
          </a:p>
          <a:p>
            <a:pPr marL="281645">
              <a:spcBef>
                <a:spcPts val="308"/>
              </a:spcBef>
            </a:pPr>
            <a:r>
              <a:rPr sz="787" spc="-26" dirty="0">
                <a:latin typeface="Arial Unicode MS"/>
                <a:cs typeface="Arial Unicode MS"/>
              </a:rPr>
              <a:t>Y</a:t>
            </a:r>
            <a:r>
              <a:rPr sz="525" spc="-26" dirty="0">
                <a:latin typeface="Arial Unicode MS"/>
                <a:cs typeface="Arial Unicode MS"/>
              </a:rPr>
              <a:t>y0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autotransformador</a:t>
            </a:r>
            <a:endParaRPr sz="787">
              <a:latin typeface="Arial Unicode MS"/>
              <a:cs typeface="Arial Unicode MS"/>
            </a:endParaRPr>
          </a:p>
          <a:p>
            <a:pPr marL="149154" marR="444134" indent="264980">
              <a:lnSpc>
                <a:spcPct val="127899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280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FIED,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198-</a:t>
            </a:r>
            <a:r>
              <a:rPr sz="854" spc="-33" dirty="0">
                <a:latin typeface="Arial Unicode MS"/>
                <a:cs typeface="Arial Unicode MS"/>
              </a:rPr>
              <a:t>199</a:t>
            </a:r>
            <a:endParaRPr sz="854">
              <a:latin typeface="Arial Unicode MS"/>
              <a:cs typeface="Arial Unicode MS"/>
            </a:endParaRPr>
          </a:p>
          <a:p>
            <a:pPr marL="149154" marR="860770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277-</a:t>
            </a:r>
            <a:r>
              <a:rPr sz="656" spc="-33" dirty="0">
                <a:latin typeface="Arial Unicode MS"/>
                <a:cs typeface="Arial Unicode MS"/>
              </a:rPr>
              <a:t>279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servicio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347-349,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348F</a:t>
            </a:r>
            <a:endParaRPr sz="721">
              <a:latin typeface="Arial Unicode MS"/>
              <a:cs typeface="Arial Unicode MS"/>
            </a:endParaRPr>
          </a:p>
          <a:p>
            <a:pPr marL="281645" marR="96660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344-</a:t>
            </a:r>
            <a:r>
              <a:rPr sz="721" spc="-33" dirty="0">
                <a:latin typeface="Arial Unicode MS"/>
                <a:cs typeface="Arial Unicode MS"/>
              </a:rPr>
              <a:t>347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4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transformadores,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344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circuitos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cero,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275-</a:t>
            </a:r>
            <a:r>
              <a:rPr sz="985" spc="-33" dirty="0">
                <a:latin typeface="Arial Unicode MS"/>
                <a:cs typeface="Arial Unicode MS"/>
              </a:rPr>
              <a:t>277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(es),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construcción,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49-</a:t>
            </a:r>
            <a:r>
              <a:rPr sz="919" spc="-33" dirty="0">
                <a:latin typeface="Arial Unicode MS"/>
                <a:cs typeface="Arial Unicode MS"/>
              </a:rPr>
              <a:t>50</a:t>
            </a:r>
            <a:endParaRPr sz="919">
              <a:latin typeface="Arial Unicode MS"/>
              <a:cs typeface="Arial Unicode MS"/>
            </a:endParaRPr>
          </a:p>
          <a:p>
            <a:pPr marL="149154" marR="594122">
              <a:lnSpc>
                <a:spcPts val="1312"/>
              </a:lnSpc>
              <a:spcBef>
                <a:spcPts val="66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enfriamiento,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50-51,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52t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27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367-</a:t>
            </a:r>
            <a:r>
              <a:rPr sz="787" spc="-33" dirty="0">
                <a:latin typeface="Arial Unicode MS"/>
                <a:cs typeface="Arial Unicode MS"/>
              </a:rPr>
              <a:t>368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eficiencia,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63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impedancia,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irrupción,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270</a:t>
            </a:r>
            <a:endParaRPr sz="59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393">
              <a:latin typeface="Arial Unicode MS"/>
              <a:cs typeface="Arial Unicode MS"/>
            </a:endParaRPr>
          </a:p>
          <a:p>
            <a:pPr marL="149154"/>
            <a:r>
              <a:rPr sz="459" dirty="0">
                <a:latin typeface="Arial Unicode MS"/>
                <a:cs typeface="Arial Unicode MS"/>
              </a:rPr>
              <a:t>prueba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descomposición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del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aceite,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64</a:t>
            </a:r>
            <a:endParaRPr sz="459">
              <a:latin typeface="Arial Unicode MS"/>
              <a:cs typeface="Arial Unicode MS"/>
            </a:endParaRPr>
          </a:p>
          <a:p>
            <a:pPr marL="149154" marR="6666">
              <a:lnSpc>
                <a:spcPct val="166000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271,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283-284,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283F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sobrecarga,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porcentaje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impedancia,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166,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167Falmacenamiento,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454730" y="10855699"/>
            <a:ext cx="1830859" cy="719563"/>
          </a:xfrm>
          <a:prstGeom prst="rect">
            <a:avLst/>
          </a:prstGeom>
        </p:spPr>
        <p:txBody>
          <a:bodyPr vert="horz" wrap="square" lIns="0" tIns="81668" rIns="0" bIns="0" rtlCol="0">
            <a:spAutoFit/>
          </a:bodyPr>
          <a:lstStyle/>
          <a:p>
            <a:pPr marL="16666">
              <a:spcBef>
                <a:spcPts val="642"/>
              </a:spcBef>
            </a:pPr>
            <a:r>
              <a:rPr sz="919" dirty="0">
                <a:latin typeface="Arial Unicode MS"/>
                <a:cs typeface="Arial Unicode MS"/>
              </a:rPr>
              <a:t>teoría,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51-58,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53F</a:t>
            </a:r>
            <a:endParaRPr sz="919">
              <a:latin typeface="Arial Unicode MS"/>
              <a:cs typeface="Arial Unicode MS"/>
            </a:endParaRPr>
          </a:p>
          <a:p>
            <a:pPr marL="148323" marR="139989">
              <a:lnSpc>
                <a:spcPts val="1312"/>
              </a:lnSpc>
              <a:spcBef>
                <a:spcPts val="78"/>
              </a:spcBef>
            </a:pP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sobreexcitación,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56-</a:t>
            </a:r>
            <a:r>
              <a:rPr sz="721" spc="-33" dirty="0">
                <a:latin typeface="Arial Unicode MS"/>
                <a:cs typeface="Arial Unicode MS"/>
              </a:rPr>
              <a:t>58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trifásico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grupo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vectores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55F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044611" y="2921140"/>
            <a:ext cx="2444200" cy="55451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6666" indent="-133324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grupo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vectores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trifásico,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56F,</a:t>
            </a:r>
            <a:r>
              <a:rPr sz="787" spc="-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57F</a:t>
            </a:r>
            <a:endParaRPr sz="787">
              <a:latin typeface="Arial Unicode MS"/>
              <a:cs typeface="Arial Unicode MS"/>
            </a:endParaRPr>
          </a:p>
          <a:p>
            <a:pPr marL="16666" marR="304978" indent="132491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grupo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vectores,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60-61,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61FCT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rendimiento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transitorio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(TP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CT),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113-</a:t>
            </a:r>
            <a:r>
              <a:rPr sz="721" spc="-33" dirty="0">
                <a:latin typeface="Arial Unicode MS"/>
                <a:cs typeface="Arial Unicode MS"/>
              </a:rPr>
              <a:t>115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118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TPS,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113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TPX,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113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38"/>
              </a:spcBef>
            </a:pP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TPY,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113-</a:t>
            </a:r>
            <a:r>
              <a:rPr sz="985" spc="-33" dirty="0">
                <a:latin typeface="Arial Unicode MS"/>
                <a:cs typeface="Arial Unicode MS"/>
              </a:rPr>
              <a:t>114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TPZ,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113-</a:t>
            </a:r>
            <a:r>
              <a:rPr sz="985" spc="-33" dirty="0">
                <a:latin typeface="Arial Unicode MS"/>
                <a:cs typeface="Arial Unicode MS"/>
              </a:rPr>
              <a:t>115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transitoria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límite,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</a:t>
            </a:r>
            <a:endParaRPr sz="787">
              <a:latin typeface="Arial Unicode MS"/>
              <a:cs typeface="Arial Unicode MS"/>
            </a:endParaRPr>
          </a:p>
          <a:p>
            <a:pPr marL="16666" marR="315810" indent="132491">
              <a:lnSpc>
                <a:spcPct val="127200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síncronos,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(TL),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191-192,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210,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33" dirty="0">
                <a:latin typeface="Arial Unicode MS"/>
                <a:cs typeface="Arial Unicode MS"/>
              </a:rPr>
              <a:t>216</a:t>
            </a:r>
            <a:endParaRPr sz="1050">
              <a:latin typeface="Arial Unicode MS"/>
              <a:cs typeface="Arial Unicode MS"/>
            </a:endParaRPr>
          </a:p>
          <a:p>
            <a:pPr marL="149154" marR="789941">
              <a:lnSpc>
                <a:spcPts val="1312"/>
              </a:lnSpc>
              <a:spcBef>
                <a:spcPts val="46"/>
              </a:spcBef>
            </a:pP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para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CC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alto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232-</a:t>
            </a:r>
            <a:r>
              <a:rPr sz="591" spc="-33" dirty="0">
                <a:latin typeface="Arial Unicode MS"/>
                <a:cs typeface="Arial Unicode MS"/>
              </a:rPr>
              <a:t>234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4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78-</a:t>
            </a:r>
            <a:r>
              <a:rPr sz="985" spc="-33" dirty="0">
                <a:latin typeface="Arial Unicode MS"/>
                <a:cs typeface="Arial Unicode MS"/>
              </a:rPr>
              <a:t>83</a:t>
            </a:r>
            <a:endParaRPr sz="985">
              <a:latin typeface="Arial Unicode MS"/>
              <a:cs typeface="Arial Unicode MS"/>
            </a:endParaRPr>
          </a:p>
          <a:p>
            <a:pPr marL="149154" marR="792442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sobrecorriente,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282-283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aéreas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CA,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69-</a:t>
            </a:r>
            <a:r>
              <a:rPr sz="721" spc="-33" dirty="0">
                <a:latin typeface="Arial Unicode MS"/>
                <a:cs typeface="Arial Unicode MS"/>
              </a:rPr>
              <a:t>70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extra-</a:t>
            </a:r>
            <a:r>
              <a:rPr sz="854" spc="-12" dirty="0">
                <a:latin typeface="Arial Unicode MS"/>
                <a:cs typeface="Arial Unicode MS"/>
              </a:rPr>
              <a:t>altos</a:t>
            </a:r>
            <a:endParaRPr sz="854">
              <a:latin typeface="Arial Unicode MS"/>
              <a:cs typeface="Arial Unicode MS"/>
            </a:endParaRPr>
          </a:p>
          <a:p>
            <a:pPr marL="414969" marR="357474">
              <a:lnSpc>
                <a:spcPct val="118800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72-</a:t>
            </a:r>
            <a:r>
              <a:rPr sz="919" spc="-33" dirty="0">
                <a:latin typeface="Arial Unicode MS"/>
                <a:cs typeface="Arial Unicode MS"/>
              </a:rPr>
              <a:t>78</a:t>
            </a:r>
            <a:endParaRPr sz="919">
              <a:latin typeface="Arial Unicode MS"/>
              <a:cs typeface="Arial Unicode MS"/>
            </a:endParaRPr>
          </a:p>
          <a:p>
            <a:pPr marL="16666" marR="913265" indent="132491">
              <a:lnSpc>
                <a:spcPts val="1312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subterráneos,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70-</a:t>
            </a:r>
            <a:r>
              <a:rPr sz="854" spc="-33" dirty="0">
                <a:latin typeface="Arial Unicode MS"/>
                <a:cs typeface="Arial Unicode MS"/>
              </a:rPr>
              <a:t>72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Protocolo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transporte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(TCP),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180t,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183</a:t>
            </a:r>
            <a:endParaRPr sz="787">
              <a:latin typeface="Arial Unicode MS"/>
              <a:cs typeface="Arial Unicode MS"/>
            </a:endParaRPr>
          </a:p>
          <a:p>
            <a:pPr marL="16666" marR="1730706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Transporte,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Viaje</a:t>
            </a:r>
            <a:endParaRPr sz="787">
              <a:latin typeface="Arial Unicode MS"/>
              <a:cs typeface="Arial Unicode MS"/>
            </a:endParaRPr>
          </a:p>
          <a:p>
            <a:pPr marL="149989" marR="1154915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lógica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238,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241F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354-</a:t>
            </a:r>
            <a:r>
              <a:rPr sz="787" spc="-33" dirty="0">
                <a:latin typeface="Arial Unicode MS"/>
                <a:cs typeface="Arial Unicode MS"/>
              </a:rPr>
              <a:t>355</a:t>
            </a:r>
            <a:endParaRPr sz="787">
              <a:latin typeface="Arial Unicode MS"/>
              <a:cs typeface="Arial Unicode MS"/>
            </a:endParaRPr>
          </a:p>
          <a:p>
            <a:pPr marL="149989">
              <a:spcBef>
                <a:spcPts val="518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tiempo,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346</a:t>
            </a:r>
            <a:endParaRPr sz="525">
              <a:latin typeface="Arial Unicode MS"/>
              <a:cs typeface="Arial Unicode MS"/>
            </a:endParaRPr>
          </a:p>
          <a:p>
            <a:pPr marL="16666" marR="1065755" indent="132491">
              <a:lnSpc>
                <a:spcPct val="137800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función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93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turbogeneradores,</a:t>
            </a:r>
            <a:r>
              <a:rPr sz="787" spc="5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35-</a:t>
            </a:r>
            <a:r>
              <a:rPr sz="787" spc="-33" dirty="0">
                <a:latin typeface="Arial Unicode MS"/>
                <a:cs typeface="Arial Unicode MS"/>
              </a:rPr>
              <a:t>36</a:t>
            </a:r>
            <a:endParaRPr sz="787">
              <a:latin typeface="Arial Unicode MS"/>
              <a:cs typeface="Arial Unicode MS"/>
            </a:endParaRPr>
          </a:p>
          <a:p>
            <a:pPr marL="149154" marR="217484" indent="-133324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devanados,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275-277,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277F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166,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167F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044740" y="8646454"/>
            <a:ext cx="180003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12" dirty="0">
                <a:latin typeface="Arial Unicode MS"/>
                <a:cs typeface="Arial Unicode MS"/>
              </a:rPr>
              <a:t>U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044740" y="8888353"/>
            <a:ext cx="1853359" cy="1321662"/>
          </a:xfrm>
          <a:prstGeom prst="rect">
            <a:avLst/>
          </a:prstGeom>
        </p:spPr>
        <p:txBody>
          <a:bodyPr vert="horz" wrap="square" lIns="0" tIns="49167" rIns="0" bIns="0" rtlCol="0">
            <a:spAutoFit/>
          </a:bodyPr>
          <a:lstStyle/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Efectos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desequilibrio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cero</a:t>
            </a:r>
            <a:endParaRPr sz="721">
              <a:latin typeface="Arial Unicode MS"/>
              <a:cs typeface="Arial Unicode MS"/>
            </a:endParaRPr>
          </a:p>
          <a:p>
            <a:pPr marL="16666" marR="129991" indent="398305">
              <a:lnSpc>
                <a:spcPts val="1312"/>
              </a:lnSpc>
              <a:spcBef>
                <a:spcPts val="105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233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desequilibrio,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250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desequilibrados,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subcorriente,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323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subfrecuencia,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cables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subterráneos,</a:t>
            </a:r>
            <a:r>
              <a:rPr sz="787" spc="33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70-</a:t>
            </a:r>
            <a:r>
              <a:rPr sz="787" spc="-33" dirty="0">
                <a:latin typeface="Arial Unicode MS"/>
                <a:cs typeface="Arial Unicode MS"/>
              </a:rPr>
              <a:t>72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cables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72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Esquema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044725" y="10193308"/>
            <a:ext cx="2265031" cy="13629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39953">
              <a:lnSpc>
                <a:spcPct val="1508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alcance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inferior,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221-222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Sistemas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desenterrados,</a:t>
            </a:r>
            <a:r>
              <a:rPr sz="721" spc="27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279</a:t>
            </a:r>
            <a:endParaRPr sz="721">
              <a:latin typeface="Arial Unicode MS"/>
              <a:cs typeface="Arial Unicode MS"/>
            </a:endParaRPr>
          </a:p>
          <a:p>
            <a:pPr marL="16666" marR="961596">
              <a:lnSpc>
                <a:spcPts val="1312"/>
              </a:lnSpc>
              <a:spcBef>
                <a:spcPts val="111"/>
              </a:spcBef>
            </a:pPr>
            <a:r>
              <a:rPr sz="591" dirty="0">
                <a:latin typeface="Arial Unicode MS"/>
                <a:cs typeface="Arial Unicode MS"/>
              </a:rPr>
              <a:t>Factor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205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Protecciones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260-</a:t>
            </a:r>
            <a:r>
              <a:rPr sz="591" spc="-33" dirty="0">
                <a:latin typeface="Arial Unicode MS"/>
                <a:cs typeface="Arial Unicode MS"/>
              </a:rPr>
              <a:t>261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aplicación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33" dirty="0">
                <a:latin typeface="Arial Unicode MS"/>
                <a:cs typeface="Arial Unicode MS"/>
              </a:rPr>
              <a:t>262</a:t>
            </a:r>
            <a:endParaRPr sz="1050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46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circulante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equilibrado,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261F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equilibrado,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262F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875944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397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79173" y="2924513"/>
            <a:ext cx="2156696" cy="18551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6666" indent="-265813">
              <a:lnSpc>
                <a:spcPct val="1188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262-</a:t>
            </a:r>
            <a:r>
              <a:rPr sz="919" spc="-33" dirty="0">
                <a:latin typeface="Arial Unicode MS"/>
                <a:cs typeface="Arial Unicode MS"/>
              </a:rPr>
              <a:t>263</a:t>
            </a:r>
            <a:endParaRPr sz="919">
              <a:latin typeface="Arial Unicode MS"/>
              <a:cs typeface="Arial Unicode MS"/>
            </a:endParaRPr>
          </a:p>
          <a:p>
            <a:pPr marL="16666" marR="199985">
              <a:lnSpc>
                <a:spcPct val="118800"/>
              </a:lnSpc>
            </a:pP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27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asimétricos,</a:t>
            </a:r>
            <a:r>
              <a:rPr sz="919" spc="28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163-</a:t>
            </a:r>
            <a:r>
              <a:rPr sz="919" spc="-33" dirty="0">
                <a:latin typeface="Arial Unicode MS"/>
                <a:cs typeface="Arial Unicode MS"/>
              </a:rPr>
              <a:t>165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asimétrica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fase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análisis,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171</a:t>
            </a:r>
            <a:endParaRPr sz="919">
              <a:latin typeface="Arial Unicode MS"/>
              <a:cs typeface="Arial Unicode MS"/>
            </a:endParaRPr>
          </a:p>
          <a:p>
            <a:pPr marL="16666" marR="284146" indent="132491">
              <a:lnSpc>
                <a:spcPct val="110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análisis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171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fasores</a:t>
            </a:r>
            <a:r>
              <a:rPr sz="985" dirty="0">
                <a:latin typeface="Arial Unicode MS"/>
                <a:cs typeface="Arial Unicode MS"/>
              </a:rPr>
              <a:t> asimétricos,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simétricos</a:t>
            </a:r>
            <a:endParaRPr sz="985">
              <a:latin typeface="Arial Unicode MS"/>
              <a:cs typeface="Arial Unicode MS"/>
            </a:endParaRPr>
          </a:p>
          <a:p>
            <a:pPr marR="301645" algn="ctr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165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Monofásico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asimétrico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170</a:t>
            </a:r>
            <a:endParaRPr sz="787">
              <a:latin typeface="Arial Unicode MS"/>
              <a:cs typeface="Arial Unicode MS"/>
            </a:endParaRPr>
          </a:p>
          <a:p>
            <a:pPr marR="288312" algn="ctr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análisis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abierto,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172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235589" y="2992434"/>
            <a:ext cx="2340032" cy="19634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servicio</a:t>
            </a:r>
            <a:endParaRPr sz="591">
              <a:latin typeface="Arial Unicode MS"/>
              <a:cs typeface="Arial Unicode MS"/>
            </a:endParaRPr>
          </a:p>
          <a:p>
            <a:pPr marL="149154" marR="520795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eléctrica,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26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26</a:t>
            </a:r>
            <a:endParaRPr sz="656">
              <a:latin typeface="Arial Unicode MS"/>
              <a:cs typeface="Arial Unicode MS"/>
            </a:endParaRPr>
          </a:p>
          <a:p>
            <a:pPr marL="16666" marR="588288">
              <a:lnSpc>
                <a:spcPct val="1382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130FCVT,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126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bipolar,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125F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spc="-52" dirty="0">
                <a:latin typeface="Arial Unicode MS"/>
                <a:cs typeface="Arial Unicode MS"/>
              </a:rPr>
              <a:t>VT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electromagnético,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principio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de,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123-</a:t>
            </a:r>
            <a:r>
              <a:rPr sz="985" spc="-33" dirty="0">
                <a:latin typeface="Arial Unicode MS"/>
                <a:cs typeface="Arial Unicode MS"/>
              </a:rPr>
              <a:t>125</a:t>
            </a:r>
            <a:endParaRPr sz="985">
              <a:latin typeface="Arial Unicode MS"/>
              <a:cs typeface="Arial Unicode MS"/>
            </a:endParaRPr>
          </a:p>
          <a:p>
            <a:pPr marL="16666" marR="378305">
              <a:lnSpc>
                <a:spcPts val="1312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25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equivalente,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125Finductivo,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124F,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126FSIG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inductivo,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148Fbuje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124FOCT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OVT,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supervisión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128-129,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228-</a:t>
            </a:r>
            <a:r>
              <a:rPr sz="919" spc="-33" dirty="0">
                <a:latin typeface="Arial Unicode MS"/>
                <a:cs typeface="Arial Unicode MS"/>
              </a:rPr>
              <a:t>229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02357" y="5309479"/>
            <a:ext cx="2238364" cy="26234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656" spc="-12" dirty="0">
                <a:latin typeface="Arial Unicode MS"/>
                <a:cs typeface="Arial Unicode MS"/>
              </a:rPr>
              <a:t>pruebas</a:t>
            </a:r>
            <a:endParaRPr sz="656">
              <a:latin typeface="Arial Unicode MS"/>
              <a:cs typeface="Arial Unicode MS"/>
            </a:endParaRPr>
          </a:p>
          <a:p>
            <a:pPr marL="282479" marR="58329">
              <a:lnSpc>
                <a:spcPts val="1312"/>
              </a:lnSpc>
              <a:spcBef>
                <a:spcPts val="118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130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bucles,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131-</a:t>
            </a:r>
            <a:r>
              <a:rPr sz="656" spc="-26" dirty="0">
                <a:latin typeface="Arial Unicode MS"/>
                <a:cs typeface="Arial Unicode MS"/>
              </a:rPr>
              <a:t>132,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132F</a:t>
            </a:r>
            <a:endParaRPr sz="1050">
              <a:latin typeface="Arial Unicode MS"/>
              <a:cs typeface="Arial Unicode MS"/>
            </a:endParaRPr>
          </a:p>
          <a:p>
            <a:pPr marL="282479" marR="529961">
              <a:lnSpc>
                <a:spcPts val="1299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polaridad,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130-</a:t>
            </a:r>
            <a:r>
              <a:rPr sz="787" spc="-26" dirty="0">
                <a:latin typeface="Arial Unicode MS"/>
                <a:cs typeface="Arial Unicode MS"/>
              </a:rPr>
              <a:t>131,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130Fcontrol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visual,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129-</a:t>
            </a:r>
            <a:r>
              <a:rPr sz="787" spc="-33" dirty="0">
                <a:latin typeface="Arial Unicode MS"/>
                <a:cs typeface="Arial Unicode MS"/>
              </a:rPr>
              <a:t>130</a:t>
            </a:r>
            <a:endParaRPr sz="787">
              <a:latin typeface="Arial Unicode MS"/>
              <a:cs typeface="Arial Unicode MS"/>
            </a:endParaRPr>
          </a:p>
          <a:p>
            <a:pPr marL="282479" marR="103326">
              <a:lnSpc>
                <a:spcPts val="1312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VT,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131Fprueba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bobinado,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y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trifásicas,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128,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128F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controlada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endParaRPr sz="656">
              <a:latin typeface="Arial Unicode MS"/>
              <a:cs typeface="Arial Unicode MS"/>
            </a:endParaRPr>
          </a:p>
          <a:p>
            <a:pPr marR="910767" algn="ctr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242,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243F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restringida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endParaRPr sz="656">
              <a:latin typeface="Arial Unicode MS"/>
              <a:cs typeface="Arial Unicode MS"/>
            </a:endParaRPr>
          </a:p>
          <a:p>
            <a:pPr marR="910767" algn="ctr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242,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244F</a:t>
            </a:r>
            <a:endParaRPr sz="854">
              <a:latin typeface="Arial Unicode MS"/>
              <a:cs typeface="Arial Unicode MS"/>
            </a:endParaRPr>
          </a:p>
          <a:p>
            <a:pPr marR="987427" algn="ctr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Voltímetro,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61-62,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159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656" spc="-26" dirty="0">
                <a:latin typeface="Arial Unicode MS"/>
                <a:cs typeface="Arial Unicode MS"/>
              </a:rPr>
              <a:t>VERMONT.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(VT)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79164" y="5092608"/>
            <a:ext cx="2517534" cy="6454615"/>
          </a:xfrm>
          <a:prstGeom prst="rect">
            <a:avLst/>
          </a:prstGeom>
        </p:spPr>
        <p:txBody>
          <a:bodyPr vert="horz" wrap="square" lIns="0" tIns="50001" rIns="0" bIns="0" rtlCol="0">
            <a:spAutoFit/>
          </a:bodyPr>
          <a:lstStyle/>
          <a:p>
            <a:pPr marL="16666">
              <a:spcBef>
                <a:spcPts val="393"/>
              </a:spcBef>
            </a:pPr>
            <a:r>
              <a:rPr sz="1575" spc="-111" dirty="0">
                <a:latin typeface="Arial Unicode MS"/>
                <a:cs typeface="Arial Unicode MS"/>
              </a:rPr>
              <a:t>V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138"/>
              </a:spcBef>
            </a:pPr>
            <a:r>
              <a:rPr sz="854" spc="-12" dirty="0">
                <a:latin typeface="Arial Unicode MS"/>
                <a:cs typeface="Arial Unicode MS"/>
              </a:rPr>
              <a:t>VIRGINIA.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Voltios-</a:t>
            </a:r>
            <a:r>
              <a:rPr sz="854" spc="-12" dirty="0">
                <a:latin typeface="Arial Unicode MS"/>
                <a:cs typeface="Arial Unicode MS"/>
              </a:rPr>
              <a:t>amperios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7"/>
              </a:spcBef>
            </a:pPr>
            <a:r>
              <a:rPr sz="854" spc="-40" dirty="0">
                <a:latin typeface="Arial Unicode MS"/>
                <a:cs typeface="Arial Unicode MS"/>
              </a:rPr>
              <a:t>(VA)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Vacío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88-90,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90F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Ventilación,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montado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verticalmente,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133,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1050" spc="-26" dirty="0">
                <a:latin typeface="Arial Unicode MS"/>
                <a:cs typeface="Arial Unicode MS"/>
              </a:rPr>
              <a:t>134F</a:t>
            </a:r>
            <a:endParaRPr sz="1050">
              <a:latin typeface="Arial Unicode MS"/>
              <a:cs typeface="Arial Unicode MS"/>
            </a:endParaRPr>
          </a:p>
          <a:p>
            <a:pPr marL="16666" marR="1264073">
              <a:lnSpc>
                <a:spcPts val="1299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Muy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(VI),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202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vibraciones,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44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visuales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84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44"/>
              </a:spcBef>
            </a:pPr>
            <a:r>
              <a:rPr sz="1050" spc="-33" dirty="0">
                <a:latin typeface="Arial Unicode MS"/>
                <a:cs typeface="Arial Unicode MS"/>
              </a:rPr>
              <a:t>29</a:t>
            </a:r>
            <a:endParaRPr sz="1050">
              <a:latin typeface="Arial Unicode MS"/>
              <a:cs typeface="Arial Unicode MS"/>
            </a:endParaRPr>
          </a:p>
          <a:p>
            <a:pPr marL="149154" marR="334975">
              <a:lnSpc>
                <a:spcPts val="1312"/>
              </a:lnSpc>
              <a:spcBef>
                <a:spcPts val="40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cargador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118</a:t>
            </a:r>
            <a:endParaRPr sz="919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91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corriente,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25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CC,</a:t>
            </a:r>
            <a:endParaRPr sz="591">
              <a:latin typeface="Arial Unicode MS"/>
              <a:cs typeface="Arial Unicode MS"/>
            </a:endParaRPr>
          </a:p>
          <a:p>
            <a:pPr marL="414969"/>
            <a:r>
              <a:rPr sz="1050" spc="-33" dirty="0">
                <a:latin typeface="Arial Unicode MS"/>
                <a:cs typeface="Arial Unicode MS"/>
              </a:rPr>
              <a:t>29</a:t>
            </a:r>
            <a:endParaRPr sz="1050">
              <a:latin typeface="Arial Unicode MS"/>
              <a:cs typeface="Arial Unicode MS"/>
            </a:endParaRPr>
          </a:p>
          <a:p>
            <a:pPr marL="414969" marR="264980" indent="-265813">
              <a:lnSpc>
                <a:spcPts val="1312"/>
              </a:lnSpc>
              <a:spcBef>
                <a:spcPts val="46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gas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26-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tensión,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</a:t>
            </a:r>
            <a:endParaRPr sz="656">
              <a:latin typeface="Arial Unicode MS"/>
              <a:cs typeface="Arial Unicode MS"/>
            </a:endParaRPr>
          </a:p>
          <a:p>
            <a:pPr marL="149154" marR="226650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control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584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</a:t>
            </a:r>
            <a:endParaRPr sz="591">
              <a:latin typeface="Arial Unicode MS"/>
              <a:cs typeface="Arial Unicode MS"/>
            </a:endParaRPr>
          </a:p>
          <a:p>
            <a:pPr marL="149154" marR="24165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VT,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129-</a:t>
            </a:r>
            <a:r>
              <a:rPr sz="656" spc="-33" dirty="0">
                <a:latin typeface="Arial Unicode MS"/>
                <a:cs typeface="Arial Unicode MS"/>
              </a:rPr>
              <a:t>130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Voltios-amperios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(VA),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109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367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equilibrio,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44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bobina,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210-</a:t>
            </a:r>
            <a:r>
              <a:rPr sz="787" spc="-33" dirty="0">
                <a:latin typeface="Arial Unicode MS"/>
                <a:cs typeface="Arial Unicode MS"/>
              </a:rPr>
              <a:t>211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247-</a:t>
            </a:r>
            <a:r>
              <a:rPr sz="919" spc="-33" dirty="0">
                <a:latin typeface="Arial Unicode MS"/>
                <a:cs typeface="Arial Unicode MS"/>
              </a:rPr>
              <a:t>248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valoraciones,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46" dirty="0">
                <a:latin typeface="Arial Unicode MS"/>
                <a:cs typeface="Arial Unicode MS"/>
              </a:rPr>
              <a:t>85</a:t>
            </a:r>
            <a:endParaRPr sz="591">
              <a:latin typeface="Arial Unicode MS"/>
              <a:cs typeface="Arial Unicode MS"/>
            </a:endParaRPr>
          </a:p>
          <a:p>
            <a:pPr marL="149154" marR="795774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medición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60,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61F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forma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onda,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86F,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87</a:t>
            </a:r>
            <a:endParaRPr sz="656">
              <a:latin typeface="Arial Unicode MS"/>
              <a:cs typeface="Arial Unicode MS"/>
            </a:endParaRPr>
          </a:p>
          <a:p>
            <a:pPr marL="414969" marR="125824" indent="-399137">
              <a:lnSpc>
                <a:spcPts val="1312"/>
              </a:lnSpc>
              <a:spcBef>
                <a:spcPts val="118"/>
              </a:spcBef>
            </a:pP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(VT),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123,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143,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147,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190,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326.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también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(CT)</a:t>
            </a:r>
            <a:endParaRPr sz="656">
              <a:latin typeface="Arial Unicode MS"/>
              <a:cs typeface="Arial Unicode MS"/>
            </a:endParaRPr>
          </a:p>
          <a:p>
            <a:pPr marL="149154" marR="346641">
              <a:lnSpc>
                <a:spcPts val="1299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cargas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126-</a:t>
            </a:r>
            <a:r>
              <a:rPr sz="919" spc="-33" dirty="0">
                <a:latin typeface="Arial Unicode MS"/>
                <a:cs typeface="Arial Unicode MS"/>
              </a:rPr>
              <a:t>127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capacitivo,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148Fcapacitivo,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124F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102364" y="8097781"/>
            <a:ext cx="2453365" cy="2301528"/>
          </a:xfrm>
          <a:prstGeom prst="rect">
            <a:avLst/>
          </a:prstGeom>
        </p:spPr>
        <p:txBody>
          <a:bodyPr vert="horz" wrap="square" lIns="0" tIns="67501" rIns="0" bIns="0" rtlCol="0">
            <a:spAutoFit/>
          </a:bodyPr>
          <a:lstStyle/>
          <a:p>
            <a:pPr marL="16666">
              <a:spcBef>
                <a:spcPts val="531"/>
              </a:spcBef>
            </a:pPr>
            <a:r>
              <a:rPr sz="1575" spc="-26" dirty="0">
                <a:latin typeface="Arial Unicode MS"/>
                <a:cs typeface="Arial Unicode MS"/>
              </a:rPr>
              <a:t>W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conectados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vía,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115F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Entrada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débil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sobrealcance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220,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221F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Devanado).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99"/>
              </a:spcBef>
            </a:pPr>
            <a:r>
              <a:rPr sz="656" spc="-12" dirty="0">
                <a:latin typeface="Arial Unicode MS"/>
                <a:cs typeface="Arial Unicode MS"/>
              </a:rPr>
              <a:t>transformadores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919" dirty="0">
                <a:latin typeface="Arial Unicode MS"/>
                <a:cs typeface="Arial Unicode MS"/>
              </a:rPr>
              <a:t>energía,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33-</a:t>
            </a:r>
            <a:r>
              <a:rPr sz="919" spc="-33" dirty="0">
                <a:latin typeface="Arial Unicode MS"/>
                <a:cs typeface="Arial Unicode MS"/>
              </a:rPr>
              <a:t>34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87" dirty="0">
                <a:latin typeface="Arial Unicode MS"/>
                <a:cs typeface="Arial Unicode MS"/>
              </a:rPr>
              <a:t>granja,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33,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33F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59-</a:t>
            </a:r>
            <a:r>
              <a:rPr sz="787" spc="-33" dirty="0">
                <a:latin typeface="Arial Unicode MS"/>
                <a:cs typeface="Arial Unicode MS"/>
              </a:rPr>
              <a:t>60,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99"/>
              </a:spcBef>
            </a:pPr>
            <a:r>
              <a:rPr sz="1050" spc="-33" dirty="0">
                <a:latin typeface="Arial Unicode MS"/>
                <a:cs typeface="Arial Unicode MS"/>
              </a:rPr>
              <a:t>59F</a:t>
            </a:r>
            <a:endParaRPr sz="1050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59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61-62,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119,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zonas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energía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turbina,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34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Tipo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656" dirty="0">
                <a:latin typeface="Arial Unicode MS"/>
                <a:cs typeface="Arial Unicode MS"/>
              </a:rPr>
              <a:t>herida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CT,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112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02378" y="10588712"/>
            <a:ext cx="2161694" cy="1101131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1575" spc="-131" dirty="0">
                <a:latin typeface="Arial Unicode MS"/>
                <a:cs typeface="Arial Unicode MS"/>
              </a:rPr>
              <a:t>X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Nodo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XCBR,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182</a:t>
            </a:r>
            <a:endParaRPr sz="919">
              <a:latin typeface="Arial Unicode MS"/>
              <a:cs typeface="Arial Unicode MS"/>
            </a:endParaRPr>
          </a:p>
          <a:p>
            <a:pPr marL="16666" marR="16666">
              <a:lnSpc>
                <a:spcPct val="110900"/>
              </a:lnSpc>
              <a:spcBef>
                <a:spcPts val="12"/>
              </a:spcBef>
            </a:pPr>
            <a:r>
              <a:rPr sz="985" spc="-72" dirty="0">
                <a:latin typeface="Arial Unicode MS"/>
                <a:cs typeface="Arial Unicode MS"/>
              </a:rPr>
              <a:t>XLPE.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XLPE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polietileno</a:t>
            </a:r>
            <a:r>
              <a:rPr sz="985" dirty="0">
                <a:latin typeface="Arial Unicode MS"/>
                <a:cs typeface="Arial Unicode MS"/>
              </a:rPr>
              <a:t> reticulado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(XLPE),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72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854" spc="-12" dirty="0">
                <a:latin typeface="Arial Unicode MS"/>
                <a:cs typeface="Arial Unicode MS"/>
              </a:rPr>
              <a:t>XML.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Lenguaje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marcado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extensible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spc="-12" dirty="0">
                <a:latin typeface="Arial Unicode MS"/>
                <a:cs typeface="Arial Unicode MS"/>
              </a:rPr>
              <a:t>(XML)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21553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398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-221467" y="2912835"/>
            <a:ext cx="148336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66" dirty="0">
                <a:latin typeface="Arial Unicode MS"/>
                <a:cs typeface="Arial Unicode MS"/>
              </a:rPr>
              <a:t>Z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044757" y="2921173"/>
            <a:ext cx="1610855" cy="681422"/>
          </a:xfrm>
          <a:prstGeom prst="rect">
            <a:avLst/>
          </a:prstGeom>
        </p:spPr>
        <p:txBody>
          <a:bodyPr vert="horz" wrap="square" lIns="0" tIns="62501" rIns="0" bIns="0" rtlCol="0">
            <a:spAutoFit/>
          </a:bodyPr>
          <a:lstStyle/>
          <a:p>
            <a:pPr marL="149154">
              <a:spcBef>
                <a:spcPts val="492"/>
              </a:spcBef>
            </a:pP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276F</a:t>
            </a:r>
            <a:endParaRPr sz="787">
              <a:latin typeface="Arial Unicode MS"/>
              <a:cs typeface="Arial Unicode MS"/>
            </a:endParaRPr>
          </a:p>
          <a:p>
            <a:pPr marL="16666" marR="6666" indent="132491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278F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Óxido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zinc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696"/>
              </a:spcBef>
            </a:pPr>
            <a:r>
              <a:rPr sz="459" dirty="0">
                <a:latin typeface="Arial Unicode MS"/>
                <a:cs typeface="Arial Unicode MS"/>
              </a:rPr>
              <a:t>descargador</a:t>
            </a:r>
            <a:r>
              <a:rPr sz="459" spc="105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111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sobretensiones,</a:t>
            </a:r>
            <a:r>
              <a:rPr sz="459" spc="111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148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77980" y="3665067"/>
            <a:ext cx="1801690" cy="7635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para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descargadores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sobretensiones,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103,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104F</a:t>
            </a:r>
            <a:endParaRPr sz="52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327">
              <a:latin typeface="Arial Unicode MS"/>
              <a:cs typeface="Arial Unicode MS"/>
            </a:endParaRPr>
          </a:p>
          <a:p>
            <a:pPr marL="16666"/>
            <a:r>
              <a:rPr sz="525" spc="-26" dirty="0">
                <a:latin typeface="Arial Unicode MS"/>
                <a:cs typeface="Arial Unicode MS"/>
              </a:rPr>
              <a:t>Zona</a:t>
            </a:r>
            <a:endParaRPr sz="525">
              <a:latin typeface="Arial Unicode MS"/>
              <a:cs typeface="Arial Unicode MS"/>
            </a:endParaRPr>
          </a:p>
          <a:p>
            <a:pPr marL="16666" marR="6666">
              <a:lnSpc>
                <a:spcPct val="138600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extensión,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223-224,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224F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Cálculo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canal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317,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318F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21554" y="3121508"/>
            <a:ext cx="2260030" cy="1346949"/>
          </a:xfrm>
          <a:prstGeom prst="rect">
            <a:avLst/>
          </a:prstGeom>
        </p:spPr>
        <p:txBody>
          <a:bodyPr vert="horz" wrap="square" lIns="0" tIns="65001" rIns="0" bIns="0" rtlCol="0">
            <a:spAutoFit/>
          </a:bodyPr>
          <a:lstStyle/>
          <a:p>
            <a:pPr marL="16666">
              <a:spcBef>
                <a:spcPts val="512"/>
              </a:spcBef>
            </a:pP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cero,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165,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165F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275-277,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276F,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277F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170"/>
              </a:spcBef>
            </a:pPr>
            <a:r>
              <a:rPr sz="919" dirty="0">
                <a:latin typeface="Arial Unicode MS"/>
                <a:cs typeface="Arial Unicode MS"/>
              </a:rPr>
              <a:t>impedancia,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76-77,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166,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170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redes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169F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854" dirty="0">
                <a:latin typeface="Arial Unicode MS"/>
                <a:cs typeface="Arial Unicode MS"/>
              </a:rPr>
              <a:t>principio,</a:t>
            </a:r>
            <a:r>
              <a:rPr sz="854" spc="28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228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536"/>
              </a:spcBef>
            </a:pP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zigzag,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277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802</TotalTime>
  <Words>84854</Words>
  <Application>Microsoft Office PowerPoint</Application>
  <PresentationFormat>Personalizado</PresentationFormat>
  <Paragraphs>7584</Paragraphs>
  <Slides>380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4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380</vt:i4>
      </vt:variant>
    </vt:vector>
  </HeadingPairs>
  <TitlesOfParts>
    <vt:vector size="385" baseType="lpstr">
      <vt:lpstr>Arial</vt:lpstr>
      <vt:lpstr>Times New Roman</vt:lpstr>
      <vt:lpstr>Arial Unicode MS</vt:lpstr>
      <vt:lpstr>Wingdings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Seccionadores y seccionadores de puesta a tierra Pruebas teóricas y puesta en marcha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Sistema aislado de gas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Pilas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Pruebas de subestaciones y Programación de tiempos de puesta en servicio y gestión de recursos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Índice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subject>Practical Power System and Protective Relays Commissioning, (2019) i-iii. doi:10.1016/B978-0-12-816858-5.00052-6</dc:subject>
  <cp:lastModifiedBy>Marita</cp:lastModifiedBy>
  <cp:revision>45</cp:revision>
  <dcterms:created xsi:type="dcterms:W3CDTF">2021-12-23T02:22:25Z</dcterms:created>
  <dcterms:modified xsi:type="dcterms:W3CDTF">2023-02-22T01:36:59Z</dcterms:modified>
</cp:coreProperties>
</file>